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4"/>
    <p:sldMasterId id="2147484020" r:id="rId5"/>
  </p:sldMasterIdLst>
  <p:notesMasterIdLst>
    <p:notesMasterId r:id="rId45"/>
  </p:notesMasterIdLst>
  <p:sldIdLst>
    <p:sldId id="256" r:id="rId6"/>
    <p:sldId id="3523" r:id="rId7"/>
    <p:sldId id="3522" r:id="rId8"/>
    <p:sldId id="258" r:id="rId9"/>
    <p:sldId id="3524" r:id="rId10"/>
    <p:sldId id="3525" r:id="rId11"/>
    <p:sldId id="261" r:id="rId12"/>
    <p:sldId id="262" r:id="rId13"/>
    <p:sldId id="263" r:id="rId14"/>
    <p:sldId id="264" r:id="rId15"/>
    <p:sldId id="265" r:id="rId16"/>
    <p:sldId id="266" r:id="rId17"/>
    <p:sldId id="267" r:id="rId18"/>
    <p:sldId id="3571" r:id="rId19"/>
    <p:sldId id="3569" r:id="rId20"/>
    <p:sldId id="3560" r:id="rId21"/>
    <p:sldId id="3562" r:id="rId22"/>
    <p:sldId id="270" r:id="rId23"/>
    <p:sldId id="271" r:id="rId24"/>
    <p:sldId id="272" r:id="rId25"/>
    <p:sldId id="273" r:id="rId26"/>
    <p:sldId id="3580" r:id="rId27"/>
    <p:sldId id="3607" r:id="rId28"/>
    <p:sldId id="275" r:id="rId29"/>
    <p:sldId id="276" r:id="rId30"/>
    <p:sldId id="3599" r:id="rId31"/>
    <p:sldId id="3600" r:id="rId32"/>
    <p:sldId id="3601" r:id="rId33"/>
    <p:sldId id="3565" r:id="rId34"/>
    <p:sldId id="3585" r:id="rId35"/>
    <p:sldId id="3604" r:id="rId36"/>
    <p:sldId id="3605" r:id="rId37"/>
    <p:sldId id="3516" r:id="rId38"/>
    <p:sldId id="674" r:id="rId39"/>
    <p:sldId id="675" r:id="rId40"/>
    <p:sldId id="3517" r:id="rId41"/>
    <p:sldId id="695" r:id="rId42"/>
    <p:sldId id="3566" r:id="rId43"/>
    <p:sldId id="3521"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07C3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A78FF9-783F-4366-B148-D2A39281B640}" v="9" dt="2025-03-03T11:22:03.3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0"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 Bujger" userId="c21289e2-fd1a-4230-8141-6e00ec7cf785" providerId="ADAL" clId="{0CA78FF9-783F-4366-B148-D2A39281B640}"/>
    <pc:docChg chg="undo custSel addSld delSld modSld">
      <pc:chgData name="Iva Bujger" userId="c21289e2-fd1a-4230-8141-6e00ec7cf785" providerId="ADAL" clId="{0CA78FF9-783F-4366-B148-D2A39281B640}" dt="2025-03-04T12:36:59.340" v="305" actId="6549"/>
      <pc:docMkLst>
        <pc:docMk/>
      </pc:docMkLst>
      <pc:sldChg chg="modSp">
        <pc:chgData name="Iva Bujger" userId="c21289e2-fd1a-4230-8141-6e00ec7cf785" providerId="ADAL" clId="{0CA78FF9-783F-4366-B148-D2A39281B640}" dt="2025-03-03T11:22:03.392" v="249" actId="20577"/>
        <pc:sldMkLst>
          <pc:docMk/>
          <pc:sldMk cId="2981270830" sldId="265"/>
        </pc:sldMkLst>
        <pc:graphicFrameChg chg="mod">
          <ac:chgData name="Iva Bujger" userId="c21289e2-fd1a-4230-8141-6e00ec7cf785" providerId="ADAL" clId="{0CA78FF9-783F-4366-B148-D2A39281B640}" dt="2025-03-03T11:22:03.392" v="249" actId="20577"/>
          <ac:graphicFrameMkLst>
            <pc:docMk/>
            <pc:sldMk cId="2981270830" sldId="265"/>
            <ac:graphicFrameMk id="5" creationId="{34CDBCE1-0B90-3F82-673B-686133A7C529}"/>
          </ac:graphicFrameMkLst>
        </pc:graphicFrameChg>
      </pc:sldChg>
      <pc:sldChg chg="modSp mod">
        <pc:chgData name="Iva Bujger" userId="c21289e2-fd1a-4230-8141-6e00ec7cf785" providerId="ADAL" clId="{0CA78FF9-783F-4366-B148-D2A39281B640}" dt="2025-03-03T13:01:35.862" v="267"/>
        <pc:sldMkLst>
          <pc:docMk/>
          <pc:sldMk cId="907013238" sldId="270"/>
        </pc:sldMkLst>
        <pc:spChg chg="mod">
          <ac:chgData name="Iva Bujger" userId="c21289e2-fd1a-4230-8141-6e00ec7cf785" providerId="ADAL" clId="{0CA78FF9-783F-4366-B148-D2A39281B640}" dt="2025-03-03T13:01:35.862" v="267"/>
          <ac:spMkLst>
            <pc:docMk/>
            <pc:sldMk cId="907013238" sldId="270"/>
            <ac:spMk id="3" creationId="{9FA6BE87-C7DE-A3FE-3EB4-6596A2380F3B}"/>
          </ac:spMkLst>
        </pc:spChg>
      </pc:sldChg>
      <pc:sldChg chg="modSp mod">
        <pc:chgData name="Iva Bujger" userId="c21289e2-fd1a-4230-8141-6e00ec7cf785" providerId="ADAL" clId="{0CA78FF9-783F-4366-B148-D2A39281B640}" dt="2025-03-03T13:12:30.404" v="293" actId="20577"/>
        <pc:sldMkLst>
          <pc:docMk/>
          <pc:sldMk cId="3533841922" sldId="275"/>
        </pc:sldMkLst>
        <pc:spChg chg="mod">
          <ac:chgData name="Iva Bujger" userId="c21289e2-fd1a-4230-8141-6e00ec7cf785" providerId="ADAL" clId="{0CA78FF9-783F-4366-B148-D2A39281B640}" dt="2025-03-03T13:12:30.404" v="293" actId="20577"/>
          <ac:spMkLst>
            <pc:docMk/>
            <pc:sldMk cId="3533841922" sldId="275"/>
            <ac:spMk id="3" creationId="{16B40F7A-F0D3-85E8-EDBD-AABE9A5D7677}"/>
          </ac:spMkLst>
        </pc:spChg>
      </pc:sldChg>
      <pc:sldChg chg="modSp mod">
        <pc:chgData name="Iva Bujger" userId="c21289e2-fd1a-4230-8141-6e00ec7cf785" providerId="ADAL" clId="{0CA78FF9-783F-4366-B148-D2A39281B640}" dt="2025-03-03T11:34:54.080" v="266" actId="20577"/>
        <pc:sldMkLst>
          <pc:docMk/>
          <pc:sldMk cId="4046745311" sldId="3523"/>
        </pc:sldMkLst>
        <pc:spChg chg="mod">
          <ac:chgData name="Iva Bujger" userId="c21289e2-fd1a-4230-8141-6e00ec7cf785" providerId="ADAL" clId="{0CA78FF9-783F-4366-B148-D2A39281B640}" dt="2025-03-03T11:34:54.080" v="266" actId="20577"/>
          <ac:spMkLst>
            <pc:docMk/>
            <pc:sldMk cId="4046745311" sldId="3523"/>
            <ac:spMk id="3" creationId="{B514311A-E8B1-2E61-EBAB-FBEC112C5219}"/>
          </ac:spMkLst>
        </pc:spChg>
      </pc:sldChg>
      <pc:sldChg chg="modSp mod">
        <pc:chgData name="Iva Bujger" userId="c21289e2-fd1a-4230-8141-6e00ec7cf785" providerId="ADAL" clId="{0CA78FF9-783F-4366-B148-D2A39281B640}" dt="2025-03-04T08:45:02.836" v="303" actId="1076"/>
        <pc:sldMkLst>
          <pc:docMk/>
          <pc:sldMk cId="2846740382" sldId="3566"/>
        </pc:sldMkLst>
        <pc:spChg chg="mod">
          <ac:chgData name="Iva Bujger" userId="c21289e2-fd1a-4230-8141-6e00ec7cf785" providerId="ADAL" clId="{0CA78FF9-783F-4366-B148-D2A39281B640}" dt="2025-03-04T08:45:02.836" v="303" actId="1076"/>
          <ac:spMkLst>
            <pc:docMk/>
            <pc:sldMk cId="2846740382" sldId="3566"/>
            <ac:spMk id="2" creationId="{F2A74361-D32F-AD5F-6AE2-9EAB78A8C893}"/>
          </ac:spMkLst>
        </pc:spChg>
        <pc:spChg chg="mod">
          <ac:chgData name="Iva Bujger" userId="c21289e2-fd1a-4230-8141-6e00ec7cf785" providerId="ADAL" clId="{0CA78FF9-783F-4366-B148-D2A39281B640}" dt="2025-03-04T08:44:58.253" v="302" actId="27636"/>
          <ac:spMkLst>
            <pc:docMk/>
            <pc:sldMk cId="2846740382" sldId="3566"/>
            <ac:spMk id="4" creationId="{EB4E6FAD-2CFA-5A9D-9BA8-56800D8B5F1F}"/>
          </ac:spMkLst>
        </pc:spChg>
      </pc:sldChg>
      <pc:sldChg chg="modSp mod">
        <pc:chgData name="Iva Bujger" userId="c21289e2-fd1a-4230-8141-6e00ec7cf785" providerId="ADAL" clId="{0CA78FF9-783F-4366-B148-D2A39281B640}" dt="2025-03-04T12:36:59.340" v="305" actId="6549"/>
        <pc:sldMkLst>
          <pc:docMk/>
          <pc:sldMk cId="4130548352" sldId="3580"/>
        </pc:sldMkLst>
        <pc:spChg chg="mod">
          <ac:chgData name="Iva Bujger" userId="c21289e2-fd1a-4230-8141-6e00ec7cf785" providerId="ADAL" clId="{0CA78FF9-783F-4366-B148-D2A39281B640}" dt="2025-03-04T12:36:59.340" v="305" actId="6549"/>
          <ac:spMkLst>
            <pc:docMk/>
            <pc:sldMk cId="4130548352" sldId="3580"/>
            <ac:spMk id="6" creationId="{BEF6CD7C-5AFF-12E4-5ADC-E5A12F14C527}"/>
          </ac:spMkLst>
        </pc:spChg>
      </pc:sldChg>
      <pc:sldChg chg="del">
        <pc:chgData name="Iva Bujger" userId="c21289e2-fd1a-4230-8141-6e00ec7cf785" providerId="ADAL" clId="{0CA78FF9-783F-4366-B148-D2A39281B640}" dt="2025-03-04T08:46:35.855" v="304" actId="47"/>
        <pc:sldMkLst>
          <pc:docMk/>
          <pc:sldMk cId="1920561713" sldId="3606"/>
        </pc:sldMkLst>
      </pc:sldChg>
      <pc:sldChg chg="addSp delSp modSp new mod">
        <pc:chgData name="Iva Bujger" userId="c21289e2-fd1a-4230-8141-6e00ec7cf785" providerId="ADAL" clId="{0CA78FF9-783F-4366-B148-D2A39281B640}" dt="2025-03-03T09:36:16.897" v="248" actId="113"/>
        <pc:sldMkLst>
          <pc:docMk/>
          <pc:sldMk cId="3631454428" sldId="3607"/>
        </pc:sldMkLst>
        <pc:spChg chg="del">
          <ac:chgData name="Iva Bujger" userId="c21289e2-fd1a-4230-8141-6e00ec7cf785" providerId="ADAL" clId="{0CA78FF9-783F-4366-B148-D2A39281B640}" dt="2025-03-03T09:32:35.820" v="136" actId="478"/>
          <ac:spMkLst>
            <pc:docMk/>
            <pc:sldMk cId="3631454428" sldId="3607"/>
            <ac:spMk id="2" creationId="{7182CBBE-9411-72F4-7B13-2D2FAD8E525D}"/>
          </ac:spMkLst>
        </pc:spChg>
        <pc:spChg chg="mod">
          <ac:chgData name="Iva Bujger" userId="c21289e2-fd1a-4230-8141-6e00ec7cf785" providerId="ADAL" clId="{0CA78FF9-783F-4366-B148-D2A39281B640}" dt="2025-03-03T09:35:25.927" v="165" actId="1076"/>
          <ac:spMkLst>
            <pc:docMk/>
            <pc:sldMk cId="3631454428" sldId="3607"/>
            <ac:spMk id="3" creationId="{CF5A9551-8D71-18BB-5478-37D9DDA670A8}"/>
          </ac:spMkLst>
        </pc:spChg>
        <pc:spChg chg="del">
          <ac:chgData name="Iva Bujger" userId="c21289e2-fd1a-4230-8141-6e00ec7cf785" providerId="ADAL" clId="{0CA78FF9-783F-4366-B148-D2A39281B640}" dt="2025-03-03T09:35:31.313" v="166" actId="478"/>
          <ac:spMkLst>
            <pc:docMk/>
            <pc:sldMk cId="3631454428" sldId="3607"/>
            <ac:spMk id="5" creationId="{83E75706-12B5-4CA7-70E8-8DC5B9073802}"/>
          </ac:spMkLst>
        </pc:spChg>
        <pc:spChg chg="add del mod">
          <ac:chgData name="Iva Bujger" userId="c21289e2-fd1a-4230-8141-6e00ec7cf785" providerId="ADAL" clId="{0CA78FF9-783F-4366-B148-D2A39281B640}" dt="2025-03-03T09:34:34.760" v="156" actId="12084"/>
          <ac:spMkLst>
            <pc:docMk/>
            <pc:sldMk cId="3631454428" sldId="3607"/>
            <ac:spMk id="7" creationId="{111D8BDA-AEAA-B471-25B8-76A7595BDA04}"/>
          </ac:spMkLst>
        </pc:spChg>
        <pc:spChg chg="add mod">
          <ac:chgData name="Iva Bujger" userId="c21289e2-fd1a-4230-8141-6e00ec7cf785" providerId="ADAL" clId="{0CA78FF9-783F-4366-B148-D2A39281B640}" dt="2025-03-03T09:36:16.897" v="248" actId="113"/>
          <ac:spMkLst>
            <pc:docMk/>
            <pc:sldMk cId="3631454428" sldId="3607"/>
            <ac:spMk id="9" creationId="{B21E3364-F8DA-8C0E-2F76-A48CAAE1781D}"/>
          </ac:spMkLst>
        </pc:spChg>
        <pc:graphicFrameChg chg="add mod">
          <ac:chgData name="Iva Bujger" userId="c21289e2-fd1a-4230-8141-6e00ec7cf785" providerId="ADAL" clId="{0CA78FF9-783F-4366-B148-D2A39281B640}" dt="2025-03-03T09:35:02.415" v="161" actId="255"/>
          <ac:graphicFrameMkLst>
            <pc:docMk/>
            <pc:sldMk cId="3631454428" sldId="3607"/>
            <ac:graphicFrameMk id="8" creationId="{9598B2D7-F4DE-B340-FB94-1D68634E1A2B}"/>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C962B2-A53F-496E-B053-B93DDFBBFAF9}" type="doc">
      <dgm:prSet loTypeId="urn:microsoft.com/office/officeart/2005/8/layout/hierarchy1" loCatId="hierarchy" qsTypeId="urn:microsoft.com/office/officeart/2005/8/quickstyle/simple2" qsCatId="simple" csTypeId="urn:microsoft.com/office/officeart/2005/8/colors/accent0_3" csCatId="mainScheme" phldr="1"/>
      <dgm:spPr/>
      <dgm:t>
        <a:bodyPr/>
        <a:lstStyle/>
        <a:p>
          <a:endParaRPr lang="en-US"/>
        </a:p>
      </dgm:t>
    </dgm:pt>
    <dgm:pt modelId="{4AC0C3AE-48B0-429A-93D4-D513085F16D1}">
      <dgm:prSet custT="1"/>
      <dgm:spPr/>
      <dgm:t>
        <a:bodyPr/>
        <a:lstStyle/>
        <a:p>
          <a:pPr algn="ctr"/>
          <a:r>
            <a:rPr lang="en-US" sz="1600">
              <a:solidFill>
                <a:schemeClr val="tx2">
                  <a:lumMod val="90000"/>
                  <a:lumOff val="10000"/>
                </a:schemeClr>
              </a:solidFill>
            </a:rPr>
            <a:t>PREDMET POZIVA: </a:t>
          </a:r>
          <a:r>
            <a:rPr lang="hr-HR" sz="1600">
              <a:solidFill>
                <a:schemeClr val="tx2">
                  <a:lumMod val="90000"/>
                  <a:lumOff val="10000"/>
                </a:schemeClr>
              </a:solidFill>
            </a:rPr>
            <a:t>Ovim Pozivom će se poticati projekti razvoja inovacija novoosnovanih poduzeća do 60 mjeseci starosti, koji su u sklopu identificiranih tematskih prioritetnih područja S3. Podržani projekti uključivat će pripremu za lansiranje i komercijalizaciju proizvoda koji su novi na tržištu, s naglaskom na znatno poboljšanje u komercijalizaciji proizvoda uključujući zaštitu intelektualnog vlasništva. Tehnološka zrelost predmeta projekta treba biti izvan faze</a:t>
          </a:r>
        </a:p>
        <a:p>
          <a:r>
            <a:rPr lang="hr-HR" sz="1600">
              <a:solidFill>
                <a:schemeClr val="tx2">
                  <a:lumMod val="90000"/>
                  <a:lumOff val="10000"/>
                </a:schemeClr>
              </a:solidFill>
            </a:rPr>
            <a:t>dokazivanja koncepta, odnosno u trenutku predaje projektnog prijedloga treba biti u TRL 5-8.</a:t>
          </a:r>
          <a:endParaRPr lang="en-US" sz="1600">
            <a:solidFill>
              <a:schemeClr val="tx2">
                <a:lumMod val="90000"/>
                <a:lumOff val="10000"/>
              </a:schemeClr>
            </a:solidFill>
          </a:endParaRPr>
        </a:p>
      </dgm:t>
    </dgm:pt>
    <dgm:pt modelId="{2B0DE2A3-3F42-465A-9D6F-A9D9D2903815}" type="parTrans" cxnId="{AC7C7E74-3C21-4FC1-A3CD-2F509A20F921}">
      <dgm:prSet/>
      <dgm:spPr/>
      <dgm:t>
        <a:bodyPr/>
        <a:lstStyle/>
        <a:p>
          <a:endParaRPr lang="en-US"/>
        </a:p>
      </dgm:t>
    </dgm:pt>
    <dgm:pt modelId="{F7841920-8E3A-491A-A3CA-704CBDCEBBD7}" type="sibTrans" cxnId="{AC7C7E74-3C21-4FC1-A3CD-2F509A20F921}">
      <dgm:prSet/>
      <dgm:spPr/>
      <dgm:t>
        <a:bodyPr/>
        <a:lstStyle/>
        <a:p>
          <a:endParaRPr lang="en-US"/>
        </a:p>
      </dgm:t>
    </dgm:pt>
    <dgm:pt modelId="{19806596-3BBA-4F6A-B98F-182AB3329B1B}">
      <dgm:prSet custT="1"/>
      <dgm:spPr/>
      <dgm:t>
        <a:bodyPr/>
        <a:lstStyle/>
        <a:p>
          <a:r>
            <a:rPr lang="en-US" sz="1700">
              <a:solidFill>
                <a:schemeClr val="tx2">
                  <a:lumMod val="90000"/>
                  <a:lumOff val="10000"/>
                </a:schemeClr>
              </a:solidFill>
            </a:rPr>
            <a:t>SVRHA (CILJ) POZIVA: </a:t>
          </a:r>
          <a:r>
            <a:rPr lang="hr-HR" sz="1700">
              <a:solidFill>
                <a:schemeClr val="tx2">
                  <a:lumMod val="90000"/>
                  <a:lumOff val="10000"/>
                </a:schemeClr>
              </a:solidFill>
            </a:rPr>
            <a:t>Potaknuti rast novoosnovanih poduzeća koja razvijaju inovativne proizvode u sklopu identificiranih tematskih prioritetnih područja S3, bazirane na znanju ili visokim tehnologijama, te budući razvoj i komercijalizaciju proizvoda i povećanje spremnosti poduzeća za investicije. </a:t>
          </a:r>
        </a:p>
        <a:p>
          <a:br>
            <a:rPr lang="en-US" sz="1700">
              <a:solidFill>
                <a:schemeClr val="tx2">
                  <a:lumMod val="90000"/>
                  <a:lumOff val="10000"/>
                </a:schemeClr>
              </a:solidFill>
            </a:rPr>
          </a:br>
          <a:br>
            <a:rPr lang="en-US" sz="1700">
              <a:solidFill>
                <a:schemeClr val="tx2">
                  <a:lumMod val="90000"/>
                  <a:lumOff val="10000"/>
                </a:schemeClr>
              </a:solidFill>
            </a:rPr>
          </a:br>
          <a:endParaRPr lang="en-US" sz="1700" b="1">
            <a:solidFill>
              <a:schemeClr val="tx2">
                <a:lumMod val="90000"/>
                <a:lumOff val="10000"/>
              </a:schemeClr>
            </a:solidFill>
          </a:endParaRPr>
        </a:p>
      </dgm:t>
    </dgm:pt>
    <dgm:pt modelId="{95129468-035B-4F95-B772-77476FA82AFB}" type="parTrans" cxnId="{EF45491E-7C4B-43F6-B9C1-943242F084C4}">
      <dgm:prSet/>
      <dgm:spPr/>
      <dgm:t>
        <a:bodyPr/>
        <a:lstStyle/>
        <a:p>
          <a:endParaRPr lang="en-US"/>
        </a:p>
      </dgm:t>
    </dgm:pt>
    <dgm:pt modelId="{4C724686-E82F-422F-BAE6-83E4AC888F3E}" type="sibTrans" cxnId="{EF45491E-7C4B-43F6-B9C1-943242F084C4}">
      <dgm:prSet/>
      <dgm:spPr/>
      <dgm:t>
        <a:bodyPr/>
        <a:lstStyle/>
        <a:p>
          <a:endParaRPr lang="en-US"/>
        </a:p>
      </dgm:t>
    </dgm:pt>
    <dgm:pt modelId="{FC6DAC47-BE5A-45BB-BD0F-05678C4F6015}" type="pres">
      <dgm:prSet presAssocID="{3BC962B2-A53F-496E-B053-B93DDFBBFAF9}" presName="hierChild1" presStyleCnt="0">
        <dgm:presLayoutVars>
          <dgm:chPref val="1"/>
          <dgm:dir/>
          <dgm:animOne val="branch"/>
          <dgm:animLvl val="lvl"/>
          <dgm:resizeHandles/>
        </dgm:presLayoutVars>
      </dgm:prSet>
      <dgm:spPr/>
    </dgm:pt>
    <dgm:pt modelId="{618BAD55-FE5C-4761-9BCA-F55D4C478748}" type="pres">
      <dgm:prSet presAssocID="{4AC0C3AE-48B0-429A-93D4-D513085F16D1}" presName="hierRoot1" presStyleCnt="0"/>
      <dgm:spPr/>
    </dgm:pt>
    <dgm:pt modelId="{184A0438-8DDD-4E0D-BE08-6C2ED0B0B218}" type="pres">
      <dgm:prSet presAssocID="{4AC0C3AE-48B0-429A-93D4-D513085F16D1}" presName="composite" presStyleCnt="0"/>
      <dgm:spPr/>
    </dgm:pt>
    <dgm:pt modelId="{D522FD78-8922-41DF-955C-7BB83C86E94D}" type="pres">
      <dgm:prSet presAssocID="{4AC0C3AE-48B0-429A-93D4-D513085F16D1}" presName="background" presStyleLbl="node0" presStyleIdx="0" presStyleCnt="2"/>
      <dgm:spPr/>
    </dgm:pt>
    <dgm:pt modelId="{6E0DDC17-6B2A-49E6-B81D-AEF827EE9650}" type="pres">
      <dgm:prSet presAssocID="{4AC0C3AE-48B0-429A-93D4-D513085F16D1}" presName="text" presStyleLbl="fgAcc0" presStyleIdx="0" presStyleCnt="2" custScaleX="109321" custScaleY="127882">
        <dgm:presLayoutVars>
          <dgm:chPref val="3"/>
        </dgm:presLayoutVars>
      </dgm:prSet>
      <dgm:spPr/>
    </dgm:pt>
    <dgm:pt modelId="{587D63D6-3F2A-4A02-9596-1079C6ACF2B4}" type="pres">
      <dgm:prSet presAssocID="{4AC0C3AE-48B0-429A-93D4-D513085F16D1}" presName="hierChild2" presStyleCnt="0"/>
      <dgm:spPr/>
    </dgm:pt>
    <dgm:pt modelId="{C1B99231-9174-4F82-B3C0-198F3D458F60}" type="pres">
      <dgm:prSet presAssocID="{19806596-3BBA-4F6A-B98F-182AB3329B1B}" presName="hierRoot1" presStyleCnt="0"/>
      <dgm:spPr/>
    </dgm:pt>
    <dgm:pt modelId="{BAE42892-D9A2-4C55-A5C0-B70584171A3D}" type="pres">
      <dgm:prSet presAssocID="{19806596-3BBA-4F6A-B98F-182AB3329B1B}" presName="composite" presStyleCnt="0"/>
      <dgm:spPr/>
    </dgm:pt>
    <dgm:pt modelId="{E0A89435-F679-40EA-AED1-C67259255445}" type="pres">
      <dgm:prSet presAssocID="{19806596-3BBA-4F6A-B98F-182AB3329B1B}" presName="background" presStyleLbl="node0" presStyleIdx="1" presStyleCnt="2"/>
      <dgm:spPr/>
    </dgm:pt>
    <dgm:pt modelId="{50DA3C91-EE35-45CA-8741-7EA81C7D5655}" type="pres">
      <dgm:prSet presAssocID="{19806596-3BBA-4F6A-B98F-182AB3329B1B}" presName="text" presStyleLbl="fgAcc0" presStyleIdx="1" presStyleCnt="2" custScaleX="108060" custScaleY="128442">
        <dgm:presLayoutVars>
          <dgm:chPref val="3"/>
        </dgm:presLayoutVars>
      </dgm:prSet>
      <dgm:spPr/>
    </dgm:pt>
    <dgm:pt modelId="{CCA5B76C-2E2A-4F3A-9FF0-FE49063C9C87}" type="pres">
      <dgm:prSet presAssocID="{19806596-3BBA-4F6A-B98F-182AB3329B1B}" presName="hierChild2" presStyleCnt="0"/>
      <dgm:spPr/>
    </dgm:pt>
  </dgm:ptLst>
  <dgm:cxnLst>
    <dgm:cxn modelId="{65895406-5E02-437A-8406-4713FA7BA0A4}" type="presOf" srcId="{4AC0C3AE-48B0-429A-93D4-D513085F16D1}" destId="{6E0DDC17-6B2A-49E6-B81D-AEF827EE9650}" srcOrd="0" destOrd="0" presId="urn:microsoft.com/office/officeart/2005/8/layout/hierarchy1"/>
    <dgm:cxn modelId="{EF45491E-7C4B-43F6-B9C1-943242F084C4}" srcId="{3BC962B2-A53F-496E-B053-B93DDFBBFAF9}" destId="{19806596-3BBA-4F6A-B98F-182AB3329B1B}" srcOrd="1" destOrd="0" parTransId="{95129468-035B-4F95-B772-77476FA82AFB}" sibTransId="{4C724686-E82F-422F-BAE6-83E4AC888F3E}"/>
    <dgm:cxn modelId="{8A8F2C43-9E5F-428B-861A-ACB6C4440F2D}" type="presOf" srcId="{3BC962B2-A53F-496E-B053-B93DDFBBFAF9}" destId="{FC6DAC47-BE5A-45BB-BD0F-05678C4F6015}" srcOrd="0" destOrd="0" presId="urn:microsoft.com/office/officeart/2005/8/layout/hierarchy1"/>
    <dgm:cxn modelId="{AC7C7E74-3C21-4FC1-A3CD-2F509A20F921}" srcId="{3BC962B2-A53F-496E-B053-B93DDFBBFAF9}" destId="{4AC0C3AE-48B0-429A-93D4-D513085F16D1}" srcOrd="0" destOrd="0" parTransId="{2B0DE2A3-3F42-465A-9D6F-A9D9D2903815}" sibTransId="{F7841920-8E3A-491A-A3CA-704CBDCEBBD7}"/>
    <dgm:cxn modelId="{7E43A587-50CF-468C-B32E-A51FF0CF2A81}" type="presOf" srcId="{19806596-3BBA-4F6A-B98F-182AB3329B1B}" destId="{50DA3C91-EE35-45CA-8741-7EA81C7D5655}" srcOrd="0" destOrd="0" presId="urn:microsoft.com/office/officeart/2005/8/layout/hierarchy1"/>
    <dgm:cxn modelId="{035CB479-66A1-40C9-85AA-CA296A759687}" type="presParOf" srcId="{FC6DAC47-BE5A-45BB-BD0F-05678C4F6015}" destId="{618BAD55-FE5C-4761-9BCA-F55D4C478748}" srcOrd="0" destOrd="0" presId="urn:microsoft.com/office/officeart/2005/8/layout/hierarchy1"/>
    <dgm:cxn modelId="{3D561029-5A69-43DE-B39D-BAB9BEF9FDCA}" type="presParOf" srcId="{618BAD55-FE5C-4761-9BCA-F55D4C478748}" destId="{184A0438-8DDD-4E0D-BE08-6C2ED0B0B218}" srcOrd="0" destOrd="0" presId="urn:microsoft.com/office/officeart/2005/8/layout/hierarchy1"/>
    <dgm:cxn modelId="{9F8BBCFE-6EC1-4B2B-AFBE-F936C44BA268}" type="presParOf" srcId="{184A0438-8DDD-4E0D-BE08-6C2ED0B0B218}" destId="{D522FD78-8922-41DF-955C-7BB83C86E94D}" srcOrd="0" destOrd="0" presId="urn:microsoft.com/office/officeart/2005/8/layout/hierarchy1"/>
    <dgm:cxn modelId="{4CFFE873-889E-46E2-B282-42B17C86EDCA}" type="presParOf" srcId="{184A0438-8DDD-4E0D-BE08-6C2ED0B0B218}" destId="{6E0DDC17-6B2A-49E6-B81D-AEF827EE9650}" srcOrd="1" destOrd="0" presId="urn:microsoft.com/office/officeart/2005/8/layout/hierarchy1"/>
    <dgm:cxn modelId="{F25479C0-D935-4BF4-985B-A667B912D66F}" type="presParOf" srcId="{618BAD55-FE5C-4761-9BCA-F55D4C478748}" destId="{587D63D6-3F2A-4A02-9596-1079C6ACF2B4}" srcOrd="1" destOrd="0" presId="urn:microsoft.com/office/officeart/2005/8/layout/hierarchy1"/>
    <dgm:cxn modelId="{50977E6C-4C2B-4998-91EC-028A91D08D67}" type="presParOf" srcId="{FC6DAC47-BE5A-45BB-BD0F-05678C4F6015}" destId="{C1B99231-9174-4F82-B3C0-198F3D458F60}" srcOrd="1" destOrd="0" presId="urn:microsoft.com/office/officeart/2005/8/layout/hierarchy1"/>
    <dgm:cxn modelId="{7B1B3C0C-DB10-457B-9CBA-371AC957AEC1}" type="presParOf" srcId="{C1B99231-9174-4F82-B3C0-198F3D458F60}" destId="{BAE42892-D9A2-4C55-A5C0-B70584171A3D}" srcOrd="0" destOrd="0" presId="urn:microsoft.com/office/officeart/2005/8/layout/hierarchy1"/>
    <dgm:cxn modelId="{8E713FCF-5EFC-4BB2-A8BE-9705888DD2D8}" type="presParOf" srcId="{BAE42892-D9A2-4C55-A5C0-B70584171A3D}" destId="{E0A89435-F679-40EA-AED1-C67259255445}" srcOrd="0" destOrd="0" presId="urn:microsoft.com/office/officeart/2005/8/layout/hierarchy1"/>
    <dgm:cxn modelId="{45FFD678-BDE6-4595-8CA2-C4175668D19D}" type="presParOf" srcId="{BAE42892-D9A2-4C55-A5C0-B70584171A3D}" destId="{50DA3C91-EE35-45CA-8741-7EA81C7D5655}" srcOrd="1" destOrd="0" presId="urn:microsoft.com/office/officeart/2005/8/layout/hierarchy1"/>
    <dgm:cxn modelId="{7D9680EA-E528-4ADC-B04E-EF014D003CCC}" type="presParOf" srcId="{C1B99231-9174-4F82-B3C0-198F3D458F60}" destId="{CCA5B76C-2E2A-4F3A-9FF0-FE49063C9C8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79BA708-DEF4-4EC2-BCB2-9997B1CE074B}" type="doc">
      <dgm:prSet loTypeId="urn:microsoft.com/office/officeart/2005/8/layout/default" loCatId="list" qsTypeId="urn:microsoft.com/office/officeart/2005/8/quickstyle/simple1" qsCatId="simple" csTypeId="urn:microsoft.com/office/officeart/2005/8/colors/accent3_4" csCatId="accent3" phldr="1"/>
      <dgm:spPr/>
      <dgm:t>
        <a:bodyPr/>
        <a:lstStyle/>
        <a:p>
          <a:endParaRPr lang="hr-HR"/>
        </a:p>
      </dgm:t>
    </dgm:pt>
    <dgm:pt modelId="{69EA4B42-069F-4EFE-A4F1-5188FDEE6DFF}">
      <dgm:prSet/>
      <dgm:spPr/>
      <dgm:t>
        <a:bodyPr/>
        <a:lstStyle/>
        <a:p>
          <a:r>
            <a:rPr lang="hr-HR"/>
            <a:t>Prije donošenja Odluke o financiranju nadležno tijelo provjerava postojanje rizika dvostrukog financiranja</a:t>
          </a:r>
          <a:r>
            <a:rPr lang="en-GB"/>
            <a:t>.</a:t>
          </a:r>
          <a:endParaRPr lang="hr-HR"/>
        </a:p>
      </dgm:t>
    </dgm:pt>
    <dgm:pt modelId="{64D591E2-429F-437C-A3B6-1B0F4477068D}" type="parTrans" cxnId="{2EC38EF3-B2AE-4CC8-9709-3F28B84465C2}">
      <dgm:prSet/>
      <dgm:spPr/>
      <dgm:t>
        <a:bodyPr/>
        <a:lstStyle/>
        <a:p>
          <a:endParaRPr lang="hr-HR"/>
        </a:p>
      </dgm:t>
    </dgm:pt>
    <dgm:pt modelId="{EBD02F3F-29B9-4E33-B266-328723CCBE6B}" type="sibTrans" cxnId="{2EC38EF3-B2AE-4CC8-9709-3F28B84465C2}">
      <dgm:prSet/>
      <dgm:spPr/>
      <dgm:t>
        <a:bodyPr/>
        <a:lstStyle/>
        <a:p>
          <a:endParaRPr lang="hr-HR"/>
        </a:p>
      </dgm:t>
    </dgm:pt>
    <dgm:pt modelId="{85F9BFD1-5268-4860-B731-433B83806B30}">
      <dgm:prSet/>
      <dgm:spPr/>
      <dgm:t>
        <a:bodyPr/>
        <a:lstStyle/>
        <a:p>
          <a:r>
            <a:rPr lang="hr-HR"/>
            <a:t>U slučaju izmijenjenih okolnosti relevantnih za postupak dodjele, Korisnik je dužan obavijestiti nadležna tijela, bez odgode.</a:t>
          </a:r>
        </a:p>
      </dgm:t>
    </dgm:pt>
    <dgm:pt modelId="{8FA20267-8E9A-4F9F-B9EA-C1769F3FA374}" type="parTrans" cxnId="{00F4CD9F-FF6D-4000-ACF7-3C151F4E77EE}">
      <dgm:prSet/>
      <dgm:spPr/>
      <dgm:t>
        <a:bodyPr/>
        <a:lstStyle/>
        <a:p>
          <a:endParaRPr lang="hr-HR"/>
        </a:p>
      </dgm:t>
    </dgm:pt>
    <dgm:pt modelId="{05C7DF65-DC21-41CD-A783-E13CF41EAC63}" type="sibTrans" cxnId="{00F4CD9F-FF6D-4000-ACF7-3C151F4E77EE}">
      <dgm:prSet/>
      <dgm:spPr/>
      <dgm:t>
        <a:bodyPr/>
        <a:lstStyle/>
        <a:p>
          <a:endParaRPr lang="hr-HR"/>
        </a:p>
      </dgm:t>
    </dgm:pt>
    <dgm:pt modelId="{ED120DB9-F0C4-4560-8C5F-7E59B768868B}">
      <dgm:prSet/>
      <dgm:spPr/>
      <dgm:t>
        <a:bodyPr/>
        <a:lstStyle/>
        <a:p>
          <a:r>
            <a:rPr lang="hr-HR"/>
            <a:t>Ažuriranu Izjavu o korištenim potporama (Obrazac 4) (ovjerenu pečatom prijavitelja i potpisanu od osobe ovlaštene za zastupanje).</a:t>
          </a:r>
        </a:p>
      </dgm:t>
    </dgm:pt>
    <dgm:pt modelId="{D45F5640-6331-430E-A05B-69C0D282BD4A}" type="parTrans" cxnId="{F5AF4911-C816-4ABB-915B-71D07E8DA92B}">
      <dgm:prSet/>
      <dgm:spPr/>
      <dgm:t>
        <a:bodyPr/>
        <a:lstStyle/>
        <a:p>
          <a:endParaRPr lang="hr-HR"/>
        </a:p>
      </dgm:t>
    </dgm:pt>
    <dgm:pt modelId="{CD8C05AA-12C9-4083-9B6E-EA40DEC5FB1D}" type="sibTrans" cxnId="{F5AF4911-C816-4ABB-915B-71D07E8DA92B}">
      <dgm:prSet/>
      <dgm:spPr/>
      <dgm:t>
        <a:bodyPr/>
        <a:lstStyle/>
        <a:p>
          <a:endParaRPr lang="hr-HR"/>
        </a:p>
      </dgm:t>
    </dgm:pt>
    <dgm:pt modelId="{9814DB27-36A1-4246-95EB-3CD3678C531C}">
      <dgm:prSet/>
      <dgm:spPr/>
      <dgm:t>
        <a:bodyPr/>
        <a:lstStyle/>
        <a:p>
          <a:r>
            <a:rPr lang="hr-HR"/>
            <a:t>Potvrdu Porezne uprave da je prijavitelj ispunio obveze isplate plaća zaposlenicima, plaćanje doprinosa za financiranje obveznih osiguranja (osobito zdravstveno ili mirovinsko) i plaćanje poreza u skladu s propisima RH;</a:t>
          </a:r>
        </a:p>
      </dgm:t>
    </dgm:pt>
    <dgm:pt modelId="{379998CD-F76A-4BDA-8C95-05D1E9835A10}" type="parTrans" cxnId="{FDA1CD71-2442-4D66-9064-B088B23AD1FA}">
      <dgm:prSet/>
      <dgm:spPr/>
      <dgm:t>
        <a:bodyPr/>
        <a:lstStyle/>
        <a:p>
          <a:endParaRPr lang="hr-HR"/>
        </a:p>
      </dgm:t>
    </dgm:pt>
    <dgm:pt modelId="{CCF8F0F8-D11B-4DA0-B17C-536B91E9ADDD}" type="sibTrans" cxnId="{FDA1CD71-2442-4D66-9064-B088B23AD1FA}">
      <dgm:prSet/>
      <dgm:spPr/>
      <dgm:t>
        <a:bodyPr/>
        <a:lstStyle/>
        <a:p>
          <a:endParaRPr lang="hr-HR"/>
        </a:p>
      </dgm:t>
    </dgm:pt>
    <dgm:pt modelId="{E8E20EC8-6912-4D8C-AC84-9E2F5EAA76AC}">
      <dgm:prSet/>
      <dgm:spPr/>
      <dgm:t>
        <a:bodyPr/>
        <a:lstStyle/>
        <a:p>
          <a:r>
            <a:rPr lang="hr-HR"/>
            <a:t>Prije donošenja Odluke o financiranju prijavitelj je dužan dostaviti na zahtjev:</a:t>
          </a:r>
        </a:p>
      </dgm:t>
    </dgm:pt>
    <dgm:pt modelId="{CB8A83F9-6CEF-4A53-8A6B-A34CA2364204}" type="parTrans" cxnId="{C9525A4F-285B-4889-B914-506E277F971D}">
      <dgm:prSet/>
      <dgm:spPr/>
      <dgm:t>
        <a:bodyPr/>
        <a:lstStyle/>
        <a:p>
          <a:endParaRPr lang="hr-HR"/>
        </a:p>
      </dgm:t>
    </dgm:pt>
    <dgm:pt modelId="{BC364E2E-9802-4587-A1DE-2579A9E2E839}" type="sibTrans" cxnId="{C9525A4F-285B-4889-B914-506E277F971D}">
      <dgm:prSet/>
      <dgm:spPr/>
      <dgm:t>
        <a:bodyPr/>
        <a:lstStyle/>
        <a:p>
          <a:endParaRPr lang="hr-HR"/>
        </a:p>
      </dgm:t>
    </dgm:pt>
    <dgm:pt modelId="{C9D66170-26A8-420D-9CEE-9AAC4A51CFF7}" type="pres">
      <dgm:prSet presAssocID="{B79BA708-DEF4-4EC2-BCB2-9997B1CE074B}" presName="diagram" presStyleCnt="0">
        <dgm:presLayoutVars>
          <dgm:dir/>
          <dgm:resizeHandles val="exact"/>
        </dgm:presLayoutVars>
      </dgm:prSet>
      <dgm:spPr/>
    </dgm:pt>
    <dgm:pt modelId="{75C997A4-71A8-44F8-B71D-5FA5E7FA3528}" type="pres">
      <dgm:prSet presAssocID="{85F9BFD1-5268-4860-B731-433B83806B30}" presName="node" presStyleLbl="node1" presStyleIdx="0" presStyleCnt="5">
        <dgm:presLayoutVars>
          <dgm:bulletEnabled val="1"/>
        </dgm:presLayoutVars>
      </dgm:prSet>
      <dgm:spPr/>
    </dgm:pt>
    <dgm:pt modelId="{AC853ABF-6119-4251-8E3A-5925F1089388}" type="pres">
      <dgm:prSet presAssocID="{05C7DF65-DC21-41CD-A783-E13CF41EAC63}" presName="sibTrans" presStyleCnt="0"/>
      <dgm:spPr/>
    </dgm:pt>
    <dgm:pt modelId="{21BCF6E8-D238-4538-9FFA-73A13600C503}" type="pres">
      <dgm:prSet presAssocID="{69EA4B42-069F-4EFE-A4F1-5188FDEE6DFF}" presName="node" presStyleLbl="node1" presStyleIdx="1" presStyleCnt="5">
        <dgm:presLayoutVars>
          <dgm:bulletEnabled val="1"/>
        </dgm:presLayoutVars>
      </dgm:prSet>
      <dgm:spPr/>
    </dgm:pt>
    <dgm:pt modelId="{8068C232-BD92-46FD-BFD0-23E09CF51F98}" type="pres">
      <dgm:prSet presAssocID="{EBD02F3F-29B9-4E33-B266-328723CCBE6B}" presName="sibTrans" presStyleCnt="0"/>
      <dgm:spPr/>
    </dgm:pt>
    <dgm:pt modelId="{B8FC3618-C376-4F44-9559-BCF6897F3EF5}" type="pres">
      <dgm:prSet presAssocID="{E8E20EC8-6912-4D8C-AC84-9E2F5EAA76AC}" presName="node" presStyleLbl="node1" presStyleIdx="2" presStyleCnt="5" custLinFactNeighborX="65224" custLinFactNeighborY="-870">
        <dgm:presLayoutVars>
          <dgm:bulletEnabled val="1"/>
        </dgm:presLayoutVars>
      </dgm:prSet>
      <dgm:spPr/>
    </dgm:pt>
    <dgm:pt modelId="{3F0E7452-EEC6-4169-AE03-65F09A1CF52E}" type="pres">
      <dgm:prSet presAssocID="{BC364E2E-9802-4587-A1DE-2579A9E2E839}" presName="sibTrans" presStyleCnt="0"/>
      <dgm:spPr/>
    </dgm:pt>
    <dgm:pt modelId="{F7D797AB-A2AD-429A-B072-CD496E5AABEF}" type="pres">
      <dgm:prSet presAssocID="{9814DB27-36A1-4246-95EB-3CD3678C531C}" presName="node" presStyleLbl="node1" presStyleIdx="3" presStyleCnt="5" custLinFactY="15842" custLinFactNeighborX="-2139" custLinFactNeighborY="100000">
        <dgm:presLayoutVars>
          <dgm:bulletEnabled val="1"/>
        </dgm:presLayoutVars>
      </dgm:prSet>
      <dgm:spPr/>
    </dgm:pt>
    <dgm:pt modelId="{A0447F98-FC2C-4400-94E9-7C4535D343B8}" type="pres">
      <dgm:prSet presAssocID="{CCF8F0F8-D11B-4DA0-B17C-536B91E9ADDD}" presName="sibTrans" presStyleCnt="0"/>
      <dgm:spPr/>
    </dgm:pt>
    <dgm:pt modelId="{D916A258-62E9-4BBB-8EB3-0ACE407BA272}" type="pres">
      <dgm:prSet presAssocID="{ED120DB9-F0C4-4560-8C5F-7E59B768868B}" presName="node" presStyleLbl="node1" presStyleIdx="4" presStyleCnt="5" custLinFactNeighborX="-53518" custLinFactNeighborY="-2230">
        <dgm:presLayoutVars>
          <dgm:bulletEnabled val="1"/>
        </dgm:presLayoutVars>
      </dgm:prSet>
      <dgm:spPr/>
    </dgm:pt>
  </dgm:ptLst>
  <dgm:cxnLst>
    <dgm:cxn modelId="{F5AF4911-C816-4ABB-915B-71D07E8DA92B}" srcId="{B79BA708-DEF4-4EC2-BCB2-9997B1CE074B}" destId="{ED120DB9-F0C4-4560-8C5F-7E59B768868B}" srcOrd="4" destOrd="0" parTransId="{D45F5640-6331-430E-A05B-69C0D282BD4A}" sibTransId="{CD8C05AA-12C9-4083-9B6E-EA40DEC5FB1D}"/>
    <dgm:cxn modelId="{2AB6DD20-A02B-4184-94F7-F417942F8860}" type="presOf" srcId="{B79BA708-DEF4-4EC2-BCB2-9997B1CE074B}" destId="{C9D66170-26A8-420D-9CEE-9AAC4A51CFF7}" srcOrd="0" destOrd="0" presId="urn:microsoft.com/office/officeart/2005/8/layout/default"/>
    <dgm:cxn modelId="{05DE255C-1D3A-4098-9A94-98AE9CF64D5D}" type="presOf" srcId="{85F9BFD1-5268-4860-B731-433B83806B30}" destId="{75C997A4-71A8-44F8-B71D-5FA5E7FA3528}" srcOrd="0" destOrd="0" presId="urn:microsoft.com/office/officeart/2005/8/layout/default"/>
    <dgm:cxn modelId="{146A3A6E-992D-46CC-B801-E55721AC80A3}" type="presOf" srcId="{E8E20EC8-6912-4D8C-AC84-9E2F5EAA76AC}" destId="{B8FC3618-C376-4F44-9559-BCF6897F3EF5}" srcOrd="0" destOrd="0" presId="urn:microsoft.com/office/officeart/2005/8/layout/default"/>
    <dgm:cxn modelId="{C9525A4F-285B-4889-B914-506E277F971D}" srcId="{B79BA708-DEF4-4EC2-BCB2-9997B1CE074B}" destId="{E8E20EC8-6912-4D8C-AC84-9E2F5EAA76AC}" srcOrd="2" destOrd="0" parTransId="{CB8A83F9-6CEF-4A53-8A6B-A34CA2364204}" sibTransId="{BC364E2E-9802-4587-A1DE-2579A9E2E839}"/>
    <dgm:cxn modelId="{FDA1CD71-2442-4D66-9064-B088B23AD1FA}" srcId="{B79BA708-DEF4-4EC2-BCB2-9997B1CE074B}" destId="{9814DB27-36A1-4246-95EB-3CD3678C531C}" srcOrd="3" destOrd="0" parTransId="{379998CD-F76A-4BDA-8C95-05D1E9835A10}" sibTransId="{CCF8F0F8-D11B-4DA0-B17C-536B91E9ADDD}"/>
    <dgm:cxn modelId="{00F4CD9F-FF6D-4000-ACF7-3C151F4E77EE}" srcId="{B79BA708-DEF4-4EC2-BCB2-9997B1CE074B}" destId="{85F9BFD1-5268-4860-B731-433B83806B30}" srcOrd="0" destOrd="0" parTransId="{8FA20267-8E9A-4F9F-B9EA-C1769F3FA374}" sibTransId="{05C7DF65-DC21-41CD-A783-E13CF41EAC63}"/>
    <dgm:cxn modelId="{A5AB23D9-5D23-4660-9BFD-DFCD17DC5EC9}" type="presOf" srcId="{9814DB27-36A1-4246-95EB-3CD3678C531C}" destId="{F7D797AB-A2AD-429A-B072-CD496E5AABEF}" srcOrd="0" destOrd="0" presId="urn:microsoft.com/office/officeart/2005/8/layout/default"/>
    <dgm:cxn modelId="{F8B6F0DC-D1C6-4407-8DDB-171687C2489B}" type="presOf" srcId="{69EA4B42-069F-4EFE-A4F1-5188FDEE6DFF}" destId="{21BCF6E8-D238-4538-9FFA-73A13600C503}" srcOrd="0" destOrd="0" presId="urn:microsoft.com/office/officeart/2005/8/layout/default"/>
    <dgm:cxn modelId="{263E61E3-CE5D-451C-B6E4-CFF803E68707}" type="presOf" srcId="{ED120DB9-F0C4-4560-8C5F-7E59B768868B}" destId="{D916A258-62E9-4BBB-8EB3-0ACE407BA272}" srcOrd="0" destOrd="0" presId="urn:microsoft.com/office/officeart/2005/8/layout/default"/>
    <dgm:cxn modelId="{2EC38EF3-B2AE-4CC8-9709-3F28B84465C2}" srcId="{B79BA708-DEF4-4EC2-BCB2-9997B1CE074B}" destId="{69EA4B42-069F-4EFE-A4F1-5188FDEE6DFF}" srcOrd="1" destOrd="0" parTransId="{64D591E2-429F-437C-A3B6-1B0F4477068D}" sibTransId="{EBD02F3F-29B9-4E33-B266-328723CCBE6B}"/>
    <dgm:cxn modelId="{76615DE3-1DA6-4870-8D5E-DDDD8E716525}" type="presParOf" srcId="{C9D66170-26A8-420D-9CEE-9AAC4A51CFF7}" destId="{75C997A4-71A8-44F8-B71D-5FA5E7FA3528}" srcOrd="0" destOrd="0" presId="urn:microsoft.com/office/officeart/2005/8/layout/default"/>
    <dgm:cxn modelId="{C36BEDEC-1D35-4A13-B3BF-6916C9AD004D}" type="presParOf" srcId="{C9D66170-26A8-420D-9CEE-9AAC4A51CFF7}" destId="{AC853ABF-6119-4251-8E3A-5925F1089388}" srcOrd="1" destOrd="0" presId="urn:microsoft.com/office/officeart/2005/8/layout/default"/>
    <dgm:cxn modelId="{B1E486F2-6D4E-4836-8A11-04721B56E09D}" type="presParOf" srcId="{C9D66170-26A8-420D-9CEE-9AAC4A51CFF7}" destId="{21BCF6E8-D238-4538-9FFA-73A13600C503}" srcOrd="2" destOrd="0" presId="urn:microsoft.com/office/officeart/2005/8/layout/default"/>
    <dgm:cxn modelId="{E3E1245C-42CF-45C3-B82D-AEA1EEB41DE4}" type="presParOf" srcId="{C9D66170-26A8-420D-9CEE-9AAC4A51CFF7}" destId="{8068C232-BD92-46FD-BFD0-23E09CF51F98}" srcOrd="3" destOrd="0" presId="urn:microsoft.com/office/officeart/2005/8/layout/default"/>
    <dgm:cxn modelId="{8BC9831F-C91F-48DD-AA5E-89C381A37620}" type="presParOf" srcId="{C9D66170-26A8-420D-9CEE-9AAC4A51CFF7}" destId="{B8FC3618-C376-4F44-9559-BCF6897F3EF5}" srcOrd="4" destOrd="0" presId="urn:microsoft.com/office/officeart/2005/8/layout/default"/>
    <dgm:cxn modelId="{9A16E5CF-7EAA-4D8C-BD62-EE4853726376}" type="presParOf" srcId="{C9D66170-26A8-420D-9CEE-9AAC4A51CFF7}" destId="{3F0E7452-EEC6-4169-AE03-65F09A1CF52E}" srcOrd="5" destOrd="0" presId="urn:microsoft.com/office/officeart/2005/8/layout/default"/>
    <dgm:cxn modelId="{FB0F8CEF-1803-4C87-A7F1-554D1CFD9B08}" type="presParOf" srcId="{C9D66170-26A8-420D-9CEE-9AAC4A51CFF7}" destId="{F7D797AB-A2AD-429A-B072-CD496E5AABEF}" srcOrd="6" destOrd="0" presId="urn:microsoft.com/office/officeart/2005/8/layout/default"/>
    <dgm:cxn modelId="{D990447F-3D51-4752-A4B9-524D41D182CF}" type="presParOf" srcId="{C9D66170-26A8-420D-9CEE-9AAC4A51CFF7}" destId="{A0447F98-FC2C-4400-94E9-7C4535D343B8}" srcOrd="7" destOrd="0" presId="urn:microsoft.com/office/officeart/2005/8/layout/default"/>
    <dgm:cxn modelId="{3D499DEA-7C5F-48F7-8491-4ACAB5CB3D2D}" type="presParOf" srcId="{C9D66170-26A8-420D-9CEE-9AAC4A51CFF7}" destId="{D916A258-62E9-4BBB-8EB3-0ACE407BA27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7DF9034-590C-4DF7-8390-62ACB17D3260}"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B193A5B-9602-4CA4-972F-6F7FF94A168B}">
      <dgm:prSet custT="1">
        <dgm:style>
          <a:lnRef idx="3">
            <a:schemeClr val="lt1"/>
          </a:lnRef>
          <a:fillRef idx="1">
            <a:schemeClr val="accent3"/>
          </a:fillRef>
          <a:effectRef idx="1">
            <a:schemeClr val="accent3"/>
          </a:effectRef>
          <a:fontRef idx="minor">
            <a:schemeClr val="lt1"/>
          </a:fontRef>
        </dgm:style>
      </dgm:prSet>
      <dgm:spPr/>
      <dgm:t>
        <a:bodyPr/>
        <a:lstStyle/>
        <a:p>
          <a:r>
            <a:rPr lang="hr-HR" sz="2000"/>
            <a:t>Provedba projekta ne smije započeti prije datuma predaje projektnog prijedloga i mora završiti najkasnije u roku od 24 mjeseca</a:t>
          </a:r>
          <a:endParaRPr lang="en-US" sz="2000"/>
        </a:p>
      </dgm:t>
    </dgm:pt>
    <dgm:pt modelId="{04F8D362-4603-4259-A4E7-7E6739E27A43}" type="parTrans" cxnId="{2923CC93-EC75-4AC0-9F65-178CFCBEA6C2}">
      <dgm:prSet/>
      <dgm:spPr/>
      <dgm:t>
        <a:bodyPr/>
        <a:lstStyle/>
        <a:p>
          <a:endParaRPr lang="en-US"/>
        </a:p>
      </dgm:t>
    </dgm:pt>
    <dgm:pt modelId="{0878DAD1-0B5D-447F-8E74-91CD9DABC3AC}" type="sibTrans" cxnId="{2923CC93-EC75-4AC0-9F65-178CFCBEA6C2}">
      <dgm:prSet/>
      <dgm:spPr/>
      <dgm:t>
        <a:bodyPr/>
        <a:lstStyle/>
        <a:p>
          <a:endParaRPr lang="en-US"/>
        </a:p>
      </dgm:t>
    </dgm:pt>
    <dgm:pt modelId="{B3100E4B-3E5D-4CB3-8649-EAC38B4F551C}">
      <dgm:prSet custT="1">
        <dgm:style>
          <a:lnRef idx="0">
            <a:schemeClr val="accent4"/>
          </a:lnRef>
          <a:fillRef idx="3">
            <a:schemeClr val="accent4"/>
          </a:fillRef>
          <a:effectRef idx="3">
            <a:schemeClr val="accent4"/>
          </a:effectRef>
          <a:fontRef idx="minor">
            <a:schemeClr val="lt1"/>
          </a:fontRef>
        </dgm:style>
      </dgm:prSet>
      <dgm:spPr/>
      <dgm:t>
        <a:bodyPr/>
        <a:lstStyle/>
        <a:p>
          <a:r>
            <a:rPr lang="hr-HR" sz="2000"/>
            <a:t>Razdoblje prihvatljivosti troškova započinje danom početka razdoblja provedbe projekta, a ist</a:t>
          </a:r>
          <a:r>
            <a:rPr lang="en-GB" sz="2000"/>
            <a:t>i</a:t>
          </a:r>
          <a:r>
            <a:rPr lang="hr-HR" sz="2000"/>
            <a:t>če najkasnije 30 dana dana nakon završetka razdoblja provedbe projekta.</a:t>
          </a:r>
          <a:endParaRPr lang="en-US" sz="2000"/>
        </a:p>
      </dgm:t>
    </dgm:pt>
    <dgm:pt modelId="{7965A0C1-0A6E-4878-8BBD-F0833FA4A373}" type="parTrans" cxnId="{283F3389-5670-4675-A40E-F93BBB03B02A}">
      <dgm:prSet/>
      <dgm:spPr/>
      <dgm:t>
        <a:bodyPr/>
        <a:lstStyle/>
        <a:p>
          <a:endParaRPr lang="en-US"/>
        </a:p>
      </dgm:t>
    </dgm:pt>
    <dgm:pt modelId="{277E3D88-21E2-4DFC-A3B4-79BA3A9EEFD0}" type="sibTrans" cxnId="{283F3389-5670-4675-A40E-F93BBB03B02A}">
      <dgm:prSet/>
      <dgm:spPr/>
      <dgm:t>
        <a:bodyPr/>
        <a:lstStyle/>
        <a:p>
          <a:endParaRPr lang="en-US"/>
        </a:p>
      </dgm:t>
    </dgm:pt>
    <dgm:pt modelId="{42EF030F-AAF5-460E-8878-4DF0DA7FA307}" type="pres">
      <dgm:prSet presAssocID="{A7DF9034-590C-4DF7-8390-62ACB17D3260}" presName="diagram" presStyleCnt="0">
        <dgm:presLayoutVars>
          <dgm:dir/>
          <dgm:resizeHandles val="exact"/>
        </dgm:presLayoutVars>
      </dgm:prSet>
      <dgm:spPr/>
    </dgm:pt>
    <dgm:pt modelId="{11F7A9D9-1F59-4105-8DC7-BF20F01DD3B2}" type="pres">
      <dgm:prSet presAssocID="{5B193A5B-9602-4CA4-972F-6F7FF94A168B}" presName="node" presStyleLbl="node1" presStyleIdx="0" presStyleCnt="2">
        <dgm:presLayoutVars>
          <dgm:bulletEnabled val="1"/>
        </dgm:presLayoutVars>
      </dgm:prSet>
      <dgm:spPr/>
    </dgm:pt>
    <dgm:pt modelId="{031C72CF-8D2E-442B-ACE5-E2FF5DB6E295}" type="pres">
      <dgm:prSet presAssocID="{0878DAD1-0B5D-447F-8E74-91CD9DABC3AC}" presName="sibTrans" presStyleLbl="sibTrans2D1" presStyleIdx="0" presStyleCnt="1"/>
      <dgm:spPr/>
    </dgm:pt>
    <dgm:pt modelId="{836E3E6E-75FF-484F-A654-624F9517A9ED}" type="pres">
      <dgm:prSet presAssocID="{0878DAD1-0B5D-447F-8E74-91CD9DABC3AC}" presName="connectorText" presStyleLbl="sibTrans2D1" presStyleIdx="0" presStyleCnt="1"/>
      <dgm:spPr/>
    </dgm:pt>
    <dgm:pt modelId="{722BD62E-ED38-4EB1-ADD6-B2C26F7BDB1F}" type="pres">
      <dgm:prSet presAssocID="{B3100E4B-3E5D-4CB3-8649-EAC38B4F551C}" presName="node" presStyleLbl="node1" presStyleIdx="1" presStyleCnt="2">
        <dgm:presLayoutVars>
          <dgm:bulletEnabled val="1"/>
        </dgm:presLayoutVars>
      </dgm:prSet>
      <dgm:spPr/>
    </dgm:pt>
  </dgm:ptLst>
  <dgm:cxnLst>
    <dgm:cxn modelId="{992C2862-B8B2-49FE-A5E7-6B76664B7E39}" type="presOf" srcId="{5B193A5B-9602-4CA4-972F-6F7FF94A168B}" destId="{11F7A9D9-1F59-4105-8DC7-BF20F01DD3B2}" srcOrd="0" destOrd="0" presId="urn:microsoft.com/office/officeart/2005/8/layout/process5"/>
    <dgm:cxn modelId="{69F70E57-4737-4B25-967B-664312C42995}" type="presOf" srcId="{0878DAD1-0B5D-447F-8E74-91CD9DABC3AC}" destId="{836E3E6E-75FF-484F-A654-624F9517A9ED}" srcOrd="1" destOrd="0" presId="urn:microsoft.com/office/officeart/2005/8/layout/process5"/>
    <dgm:cxn modelId="{283F3389-5670-4675-A40E-F93BBB03B02A}" srcId="{A7DF9034-590C-4DF7-8390-62ACB17D3260}" destId="{B3100E4B-3E5D-4CB3-8649-EAC38B4F551C}" srcOrd="1" destOrd="0" parTransId="{7965A0C1-0A6E-4878-8BBD-F0833FA4A373}" sibTransId="{277E3D88-21E2-4DFC-A3B4-79BA3A9EEFD0}"/>
    <dgm:cxn modelId="{2923CC93-EC75-4AC0-9F65-178CFCBEA6C2}" srcId="{A7DF9034-590C-4DF7-8390-62ACB17D3260}" destId="{5B193A5B-9602-4CA4-972F-6F7FF94A168B}" srcOrd="0" destOrd="0" parTransId="{04F8D362-4603-4259-A4E7-7E6739E27A43}" sibTransId="{0878DAD1-0B5D-447F-8E74-91CD9DABC3AC}"/>
    <dgm:cxn modelId="{90295CA4-9495-4D10-AFFF-56F7038AD82F}" type="presOf" srcId="{0878DAD1-0B5D-447F-8E74-91CD9DABC3AC}" destId="{031C72CF-8D2E-442B-ACE5-E2FF5DB6E295}" srcOrd="0" destOrd="0" presId="urn:microsoft.com/office/officeart/2005/8/layout/process5"/>
    <dgm:cxn modelId="{2DF19DE7-8B26-4B35-ABB7-EF9C28EA52C6}" type="presOf" srcId="{B3100E4B-3E5D-4CB3-8649-EAC38B4F551C}" destId="{722BD62E-ED38-4EB1-ADD6-B2C26F7BDB1F}" srcOrd="0" destOrd="0" presId="urn:microsoft.com/office/officeart/2005/8/layout/process5"/>
    <dgm:cxn modelId="{1A28CCFC-8BEE-4D96-8AF1-4D9E3A20BE66}" type="presOf" srcId="{A7DF9034-590C-4DF7-8390-62ACB17D3260}" destId="{42EF030F-AAF5-460E-8878-4DF0DA7FA307}" srcOrd="0" destOrd="0" presId="urn:microsoft.com/office/officeart/2005/8/layout/process5"/>
    <dgm:cxn modelId="{F7F3676F-183A-439F-9FA0-07F4FE1BA289}" type="presParOf" srcId="{42EF030F-AAF5-460E-8878-4DF0DA7FA307}" destId="{11F7A9D9-1F59-4105-8DC7-BF20F01DD3B2}" srcOrd="0" destOrd="0" presId="urn:microsoft.com/office/officeart/2005/8/layout/process5"/>
    <dgm:cxn modelId="{5CF1C5CC-4FAB-4EC1-B829-DE4A920EC5FB}" type="presParOf" srcId="{42EF030F-AAF5-460E-8878-4DF0DA7FA307}" destId="{031C72CF-8D2E-442B-ACE5-E2FF5DB6E295}" srcOrd="1" destOrd="0" presId="urn:microsoft.com/office/officeart/2005/8/layout/process5"/>
    <dgm:cxn modelId="{0D394AF1-55EC-48DB-A09E-A96961DFEA5F}" type="presParOf" srcId="{031C72CF-8D2E-442B-ACE5-E2FF5DB6E295}" destId="{836E3E6E-75FF-484F-A654-624F9517A9ED}" srcOrd="0" destOrd="0" presId="urn:microsoft.com/office/officeart/2005/8/layout/process5"/>
    <dgm:cxn modelId="{F59814D8-CA2B-4C87-AE3D-D0A462743740}" type="presParOf" srcId="{42EF030F-AAF5-460E-8878-4DF0DA7FA307}" destId="{722BD62E-ED38-4EB1-ADD6-B2C26F7BDB1F}" srcOrd="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0A83F6A-19AA-432C-8D35-DFCC63C1F068}"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n-US"/>
        </a:p>
      </dgm:t>
    </dgm:pt>
    <dgm:pt modelId="{EE42663F-F2F3-4999-B72D-D5628E85D306}">
      <dgm:prSet/>
      <dgm:spPr>
        <a:solidFill>
          <a:srgbClr val="0070C0"/>
        </a:solidFill>
      </dgm:spPr>
      <dgm:t>
        <a:bodyPr/>
        <a:lstStyle/>
        <a:p>
          <a:r>
            <a:rPr lang="it-IT" dirty="0"/>
            <a:t>Korisnik ima pravo potraživati predujam u visini do 30 % odobrenih bespovratnih sredstava</a:t>
          </a:r>
          <a:endParaRPr lang="en-US" dirty="0"/>
        </a:p>
      </dgm:t>
    </dgm:pt>
    <dgm:pt modelId="{B683A94B-F72D-4743-9235-D3ADE8059790}" type="parTrans" cxnId="{19419833-BEFB-4275-A792-666DEC190BCE}">
      <dgm:prSet/>
      <dgm:spPr/>
      <dgm:t>
        <a:bodyPr/>
        <a:lstStyle/>
        <a:p>
          <a:endParaRPr lang="en-US"/>
        </a:p>
      </dgm:t>
    </dgm:pt>
    <dgm:pt modelId="{6C7A5D10-F301-4873-A3B3-9ECA43D3ABF0}" type="sibTrans" cxnId="{19419833-BEFB-4275-A792-666DEC190BCE}">
      <dgm:prSet/>
      <dgm:spPr/>
      <dgm:t>
        <a:bodyPr/>
        <a:lstStyle/>
        <a:p>
          <a:endParaRPr lang="en-US"/>
        </a:p>
      </dgm:t>
    </dgm:pt>
    <dgm:pt modelId="{53604F18-79D6-4BB4-A16A-CBD1AC55503A}">
      <dgm:prSet>
        <dgm:style>
          <a:lnRef idx="2">
            <a:schemeClr val="accent4">
              <a:shade val="15000"/>
            </a:schemeClr>
          </a:lnRef>
          <a:fillRef idx="1">
            <a:schemeClr val="accent4"/>
          </a:fillRef>
          <a:effectRef idx="0">
            <a:schemeClr val="accent4"/>
          </a:effectRef>
          <a:fontRef idx="minor">
            <a:schemeClr val="lt1"/>
          </a:fontRef>
        </dgm:style>
      </dgm:prSet>
      <dgm:spPr/>
      <dgm:t>
        <a:bodyPr/>
        <a:lstStyle/>
        <a:p>
          <a:r>
            <a:rPr lang="hr-HR"/>
            <a:t>Opravdanost potraživanja predujma dokazuje korisnik, a procjenjuje PT 2 </a:t>
          </a:r>
          <a:endParaRPr lang="en-US"/>
        </a:p>
      </dgm:t>
    </dgm:pt>
    <dgm:pt modelId="{5AD08568-0CB7-466B-8EEB-8CBAF60B0A55}" type="parTrans" cxnId="{4354AF87-C591-4F05-A3E2-6B5178F32614}">
      <dgm:prSet/>
      <dgm:spPr/>
      <dgm:t>
        <a:bodyPr/>
        <a:lstStyle/>
        <a:p>
          <a:endParaRPr lang="en-US"/>
        </a:p>
      </dgm:t>
    </dgm:pt>
    <dgm:pt modelId="{1D7F04B1-EA3D-4DF5-9242-E129E37815CB}" type="sibTrans" cxnId="{4354AF87-C591-4F05-A3E2-6B5178F32614}">
      <dgm:prSet/>
      <dgm:spPr/>
      <dgm:t>
        <a:bodyPr/>
        <a:lstStyle/>
        <a:p>
          <a:endParaRPr lang="en-US"/>
        </a:p>
      </dgm:t>
    </dgm:pt>
    <dgm:pt modelId="{548636E8-9DC8-44E5-9A59-5283878F4D46}">
      <dgm:prSet/>
      <dgm:spPr>
        <a:solidFill>
          <a:schemeClr val="tx2">
            <a:lumMod val="50000"/>
            <a:lumOff val="50000"/>
          </a:schemeClr>
        </a:solidFill>
      </dgm:spPr>
      <dgm:t>
        <a:bodyPr/>
        <a:lstStyle/>
        <a:p>
          <a:r>
            <a:rPr lang="hr-HR" dirty="0"/>
            <a:t>Prije potpisivanja Ugovora, prijavitelji moraju PT-u 1 dostaviti ovjerenu (solemniziranu) bjanko zadužnicu/e vrijednosti najmanje u iznosu odobrenih bespovratnih sredstava, ista je ujedno i instrument osiguranja za isplatu predujma</a:t>
          </a:r>
        </a:p>
      </dgm:t>
    </dgm:pt>
    <dgm:pt modelId="{6925CE60-1911-49D6-AC84-77265EE42C62}" type="parTrans" cxnId="{9CAA3931-E3D6-48E6-92EE-A2C24C9A7549}">
      <dgm:prSet/>
      <dgm:spPr/>
      <dgm:t>
        <a:bodyPr/>
        <a:lstStyle/>
        <a:p>
          <a:endParaRPr lang="hr-HR"/>
        </a:p>
      </dgm:t>
    </dgm:pt>
    <dgm:pt modelId="{14F8300A-52BC-4872-887E-82973867A811}" type="sibTrans" cxnId="{9CAA3931-E3D6-48E6-92EE-A2C24C9A7549}">
      <dgm:prSet/>
      <dgm:spPr/>
      <dgm:t>
        <a:bodyPr/>
        <a:lstStyle/>
        <a:p>
          <a:endParaRPr lang="hr-HR"/>
        </a:p>
      </dgm:t>
    </dgm:pt>
    <dgm:pt modelId="{C31A5977-5272-4EBC-B96F-CFF8D944FC29}" type="pres">
      <dgm:prSet presAssocID="{10A83F6A-19AA-432C-8D35-DFCC63C1F068}" presName="outerComposite" presStyleCnt="0">
        <dgm:presLayoutVars>
          <dgm:chMax val="5"/>
          <dgm:dir/>
          <dgm:resizeHandles val="exact"/>
        </dgm:presLayoutVars>
      </dgm:prSet>
      <dgm:spPr/>
    </dgm:pt>
    <dgm:pt modelId="{1F2EE590-52DA-4422-9710-501254F803E7}" type="pres">
      <dgm:prSet presAssocID="{10A83F6A-19AA-432C-8D35-DFCC63C1F068}" presName="dummyMaxCanvas" presStyleCnt="0">
        <dgm:presLayoutVars/>
      </dgm:prSet>
      <dgm:spPr/>
    </dgm:pt>
    <dgm:pt modelId="{1D457035-A322-42B2-9C22-864906ECC3EE}" type="pres">
      <dgm:prSet presAssocID="{10A83F6A-19AA-432C-8D35-DFCC63C1F068}" presName="ThreeNodes_1" presStyleLbl="node1" presStyleIdx="0" presStyleCnt="3">
        <dgm:presLayoutVars>
          <dgm:bulletEnabled val="1"/>
        </dgm:presLayoutVars>
      </dgm:prSet>
      <dgm:spPr/>
    </dgm:pt>
    <dgm:pt modelId="{031F3B38-EA65-4955-8FE3-287CC1669357}" type="pres">
      <dgm:prSet presAssocID="{10A83F6A-19AA-432C-8D35-DFCC63C1F068}" presName="ThreeNodes_2" presStyleLbl="node1" presStyleIdx="1" presStyleCnt="3">
        <dgm:presLayoutVars>
          <dgm:bulletEnabled val="1"/>
        </dgm:presLayoutVars>
      </dgm:prSet>
      <dgm:spPr/>
    </dgm:pt>
    <dgm:pt modelId="{39AC1196-5E4B-45B8-B0EC-D950B1E2E736}" type="pres">
      <dgm:prSet presAssocID="{10A83F6A-19AA-432C-8D35-DFCC63C1F068}" presName="ThreeNodes_3" presStyleLbl="node1" presStyleIdx="2" presStyleCnt="3">
        <dgm:presLayoutVars>
          <dgm:bulletEnabled val="1"/>
        </dgm:presLayoutVars>
      </dgm:prSet>
      <dgm:spPr/>
    </dgm:pt>
    <dgm:pt modelId="{64C0B37C-E12F-48B2-B16D-16E226590F5D}" type="pres">
      <dgm:prSet presAssocID="{10A83F6A-19AA-432C-8D35-DFCC63C1F068}" presName="ThreeConn_1-2" presStyleLbl="fgAccFollowNode1" presStyleIdx="0" presStyleCnt="2">
        <dgm:presLayoutVars>
          <dgm:bulletEnabled val="1"/>
        </dgm:presLayoutVars>
      </dgm:prSet>
      <dgm:spPr/>
    </dgm:pt>
    <dgm:pt modelId="{85F76445-07A8-43E8-92EB-1B02268A71C7}" type="pres">
      <dgm:prSet presAssocID="{10A83F6A-19AA-432C-8D35-DFCC63C1F068}" presName="ThreeConn_2-3" presStyleLbl="fgAccFollowNode1" presStyleIdx="1" presStyleCnt="2">
        <dgm:presLayoutVars>
          <dgm:bulletEnabled val="1"/>
        </dgm:presLayoutVars>
      </dgm:prSet>
      <dgm:spPr/>
    </dgm:pt>
    <dgm:pt modelId="{39C46DB0-EF1F-4F15-8AF3-88790668EB8C}" type="pres">
      <dgm:prSet presAssocID="{10A83F6A-19AA-432C-8D35-DFCC63C1F068}" presName="ThreeNodes_1_text" presStyleLbl="node1" presStyleIdx="2" presStyleCnt="3">
        <dgm:presLayoutVars>
          <dgm:bulletEnabled val="1"/>
        </dgm:presLayoutVars>
      </dgm:prSet>
      <dgm:spPr/>
    </dgm:pt>
    <dgm:pt modelId="{38335A08-0CF6-4630-9744-522887938AC0}" type="pres">
      <dgm:prSet presAssocID="{10A83F6A-19AA-432C-8D35-DFCC63C1F068}" presName="ThreeNodes_2_text" presStyleLbl="node1" presStyleIdx="2" presStyleCnt="3">
        <dgm:presLayoutVars>
          <dgm:bulletEnabled val="1"/>
        </dgm:presLayoutVars>
      </dgm:prSet>
      <dgm:spPr/>
    </dgm:pt>
    <dgm:pt modelId="{7D8530A0-7D4A-4743-BBF2-66D3B9BC07E3}" type="pres">
      <dgm:prSet presAssocID="{10A83F6A-19AA-432C-8D35-DFCC63C1F068}" presName="ThreeNodes_3_text" presStyleLbl="node1" presStyleIdx="2" presStyleCnt="3">
        <dgm:presLayoutVars>
          <dgm:bulletEnabled val="1"/>
        </dgm:presLayoutVars>
      </dgm:prSet>
      <dgm:spPr/>
    </dgm:pt>
  </dgm:ptLst>
  <dgm:cxnLst>
    <dgm:cxn modelId="{0F708E09-3C1E-4215-A12D-A93C09FA407C}" type="presOf" srcId="{548636E8-9DC8-44E5-9A59-5283878F4D46}" destId="{38335A08-0CF6-4630-9744-522887938AC0}" srcOrd="1" destOrd="0" presId="urn:microsoft.com/office/officeart/2005/8/layout/vProcess5"/>
    <dgm:cxn modelId="{3085BB1A-7203-433F-B9EB-BC018559F407}" type="presOf" srcId="{53604F18-79D6-4BB4-A16A-CBD1AC55503A}" destId="{39AC1196-5E4B-45B8-B0EC-D950B1E2E736}" srcOrd="0" destOrd="0" presId="urn:microsoft.com/office/officeart/2005/8/layout/vProcess5"/>
    <dgm:cxn modelId="{9CAA3931-E3D6-48E6-92EE-A2C24C9A7549}" srcId="{10A83F6A-19AA-432C-8D35-DFCC63C1F068}" destId="{548636E8-9DC8-44E5-9A59-5283878F4D46}" srcOrd="1" destOrd="0" parTransId="{6925CE60-1911-49D6-AC84-77265EE42C62}" sibTransId="{14F8300A-52BC-4872-887E-82973867A811}"/>
    <dgm:cxn modelId="{19419833-BEFB-4275-A792-666DEC190BCE}" srcId="{10A83F6A-19AA-432C-8D35-DFCC63C1F068}" destId="{EE42663F-F2F3-4999-B72D-D5628E85D306}" srcOrd="0" destOrd="0" parTransId="{B683A94B-F72D-4743-9235-D3ADE8059790}" sibTransId="{6C7A5D10-F301-4873-A3B3-9ECA43D3ABF0}"/>
    <dgm:cxn modelId="{E188EB35-C07C-4EC7-B075-017387F5F8FC}" type="presOf" srcId="{14F8300A-52BC-4872-887E-82973867A811}" destId="{85F76445-07A8-43E8-92EB-1B02268A71C7}" srcOrd="0" destOrd="0" presId="urn:microsoft.com/office/officeart/2005/8/layout/vProcess5"/>
    <dgm:cxn modelId="{C6916A5D-E1F5-45F2-8E3B-9DBACE89BB59}" type="presOf" srcId="{EE42663F-F2F3-4999-B72D-D5628E85D306}" destId="{39C46DB0-EF1F-4F15-8AF3-88790668EB8C}" srcOrd="1" destOrd="0" presId="urn:microsoft.com/office/officeart/2005/8/layout/vProcess5"/>
    <dgm:cxn modelId="{8810CE4F-CA10-424C-AD4A-1B753DF7B5EB}" type="presOf" srcId="{548636E8-9DC8-44E5-9A59-5283878F4D46}" destId="{031F3B38-EA65-4955-8FE3-287CC1669357}" srcOrd="0" destOrd="0" presId="urn:microsoft.com/office/officeart/2005/8/layout/vProcess5"/>
    <dgm:cxn modelId="{B6B05454-47E5-4A24-9008-31EC3934227E}" type="presOf" srcId="{53604F18-79D6-4BB4-A16A-CBD1AC55503A}" destId="{7D8530A0-7D4A-4743-BBF2-66D3B9BC07E3}" srcOrd="1" destOrd="0" presId="urn:microsoft.com/office/officeart/2005/8/layout/vProcess5"/>
    <dgm:cxn modelId="{4354AF87-C591-4F05-A3E2-6B5178F32614}" srcId="{10A83F6A-19AA-432C-8D35-DFCC63C1F068}" destId="{53604F18-79D6-4BB4-A16A-CBD1AC55503A}" srcOrd="2" destOrd="0" parTransId="{5AD08568-0CB7-466B-8EEB-8CBAF60B0A55}" sibTransId="{1D7F04B1-EA3D-4DF5-9242-E129E37815CB}"/>
    <dgm:cxn modelId="{BDABE6A7-C6A4-4F45-A79F-EFA1760FB7B2}" type="presOf" srcId="{10A83F6A-19AA-432C-8D35-DFCC63C1F068}" destId="{C31A5977-5272-4EBC-B96F-CFF8D944FC29}" srcOrd="0" destOrd="0" presId="urn:microsoft.com/office/officeart/2005/8/layout/vProcess5"/>
    <dgm:cxn modelId="{0D16F8CB-30C9-4516-AB4B-935563221850}" type="presOf" srcId="{EE42663F-F2F3-4999-B72D-D5628E85D306}" destId="{1D457035-A322-42B2-9C22-864906ECC3EE}" srcOrd="0" destOrd="0" presId="urn:microsoft.com/office/officeart/2005/8/layout/vProcess5"/>
    <dgm:cxn modelId="{F8E02DCD-71D3-46AB-9588-61E1573E17A0}" type="presOf" srcId="{6C7A5D10-F301-4873-A3B3-9ECA43D3ABF0}" destId="{64C0B37C-E12F-48B2-B16D-16E226590F5D}" srcOrd="0" destOrd="0" presId="urn:microsoft.com/office/officeart/2005/8/layout/vProcess5"/>
    <dgm:cxn modelId="{22E9EDF5-7901-4626-8129-EC5A59EDD984}" type="presParOf" srcId="{C31A5977-5272-4EBC-B96F-CFF8D944FC29}" destId="{1F2EE590-52DA-4422-9710-501254F803E7}" srcOrd="0" destOrd="0" presId="urn:microsoft.com/office/officeart/2005/8/layout/vProcess5"/>
    <dgm:cxn modelId="{880BF83F-46D1-49B3-92F3-DD3ECC5FE6D4}" type="presParOf" srcId="{C31A5977-5272-4EBC-B96F-CFF8D944FC29}" destId="{1D457035-A322-42B2-9C22-864906ECC3EE}" srcOrd="1" destOrd="0" presId="urn:microsoft.com/office/officeart/2005/8/layout/vProcess5"/>
    <dgm:cxn modelId="{CE6C7304-5BBE-418F-BFBF-812E41F86522}" type="presParOf" srcId="{C31A5977-5272-4EBC-B96F-CFF8D944FC29}" destId="{031F3B38-EA65-4955-8FE3-287CC1669357}" srcOrd="2" destOrd="0" presId="urn:microsoft.com/office/officeart/2005/8/layout/vProcess5"/>
    <dgm:cxn modelId="{4C2E17E3-1CE9-4593-85DA-7DF7C4C0E707}" type="presParOf" srcId="{C31A5977-5272-4EBC-B96F-CFF8D944FC29}" destId="{39AC1196-5E4B-45B8-B0EC-D950B1E2E736}" srcOrd="3" destOrd="0" presId="urn:microsoft.com/office/officeart/2005/8/layout/vProcess5"/>
    <dgm:cxn modelId="{6CB1BE36-2160-4ED3-9AA7-16914D5EA14A}" type="presParOf" srcId="{C31A5977-5272-4EBC-B96F-CFF8D944FC29}" destId="{64C0B37C-E12F-48B2-B16D-16E226590F5D}" srcOrd="4" destOrd="0" presId="urn:microsoft.com/office/officeart/2005/8/layout/vProcess5"/>
    <dgm:cxn modelId="{BD86B74E-5686-43AD-850E-6D33272E1952}" type="presParOf" srcId="{C31A5977-5272-4EBC-B96F-CFF8D944FC29}" destId="{85F76445-07A8-43E8-92EB-1B02268A71C7}" srcOrd="5" destOrd="0" presId="urn:microsoft.com/office/officeart/2005/8/layout/vProcess5"/>
    <dgm:cxn modelId="{8CAE0EE4-5524-4850-A8E0-A665DE0B530A}" type="presParOf" srcId="{C31A5977-5272-4EBC-B96F-CFF8D944FC29}" destId="{39C46DB0-EF1F-4F15-8AF3-88790668EB8C}" srcOrd="6" destOrd="0" presId="urn:microsoft.com/office/officeart/2005/8/layout/vProcess5"/>
    <dgm:cxn modelId="{E7A6686B-B012-4239-88CC-761E44C3CCF9}" type="presParOf" srcId="{C31A5977-5272-4EBC-B96F-CFF8D944FC29}" destId="{38335A08-0CF6-4630-9744-522887938AC0}" srcOrd="7" destOrd="0" presId="urn:microsoft.com/office/officeart/2005/8/layout/vProcess5"/>
    <dgm:cxn modelId="{3F80B057-DDE5-456E-8CBE-CC7A72DF3B42}" type="presParOf" srcId="{C31A5977-5272-4EBC-B96F-CFF8D944FC29}" destId="{7D8530A0-7D4A-4743-BBF2-66D3B9BC07E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0A83F6A-19AA-432C-8D35-DFCC63C1F06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C31A5977-5272-4EBC-B96F-CFF8D944FC29}" type="pres">
      <dgm:prSet presAssocID="{10A83F6A-19AA-432C-8D35-DFCC63C1F068}" presName="outerComposite" presStyleCnt="0">
        <dgm:presLayoutVars>
          <dgm:chMax val="5"/>
          <dgm:dir/>
          <dgm:resizeHandles val="exact"/>
        </dgm:presLayoutVars>
      </dgm:prSet>
      <dgm:spPr/>
    </dgm:pt>
    <dgm:pt modelId="{1F2EE590-52DA-4422-9710-501254F803E7}" type="pres">
      <dgm:prSet presAssocID="{10A83F6A-19AA-432C-8D35-DFCC63C1F068}" presName="dummyMaxCanvas" presStyleCnt="0">
        <dgm:presLayoutVars/>
      </dgm:prSet>
      <dgm:spPr/>
    </dgm:pt>
  </dgm:ptLst>
  <dgm:cxnLst>
    <dgm:cxn modelId="{BDABE6A7-C6A4-4F45-A79F-EFA1760FB7B2}" type="presOf" srcId="{10A83F6A-19AA-432C-8D35-DFCC63C1F068}" destId="{C31A5977-5272-4EBC-B96F-CFF8D944FC29}" srcOrd="0" destOrd="0" presId="urn:microsoft.com/office/officeart/2005/8/layout/vProcess5"/>
    <dgm:cxn modelId="{22E9EDF5-7901-4626-8129-EC5A59EDD984}" type="presParOf" srcId="{C31A5977-5272-4EBC-B96F-CFF8D944FC29}" destId="{1F2EE590-52DA-4422-9710-501254F803E7}"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CF7162-4171-41FE-A436-98ABBE831437}"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37D92B4A-A6D1-4BA2-8EF5-277ABB79401C}">
      <dgm:prSet/>
      <dgm:spPr/>
      <dgm:t>
        <a:bodyPr/>
        <a:lstStyle/>
        <a:p>
          <a:r>
            <a:rPr lang="en-US" err="1">
              <a:solidFill>
                <a:srgbClr val="002060"/>
              </a:solidFill>
            </a:rPr>
            <a:t>Poduzeća</a:t>
          </a:r>
          <a:r>
            <a:rPr lang="en-US">
              <a:solidFill>
                <a:srgbClr val="002060"/>
              </a:solidFill>
            </a:rPr>
            <a:t> </a:t>
          </a:r>
          <a:r>
            <a:rPr lang="en-US" err="1">
              <a:solidFill>
                <a:srgbClr val="002060"/>
              </a:solidFill>
            </a:rPr>
            <a:t>koja</a:t>
          </a:r>
          <a:r>
            <a:rPr lang="en-US">
              <a:solidFill>
                <a:srgbClr val="002060"/>
              </a:solidFill>
            </a:rPr>
            <a:t> </a:t>
          </a:r>
          <a:r>
            <a:rPr lang="en-US" err="1">
              <a:solidFill>
                <a:srgbClr val="002060"/>
              </a:solidFill>
            </a:rPr>
            <a:t>su</a:t>
          </a:r>
          <a:r>
            <a:rPr lang="en-US">
              <a:solidFill>
                <a:srgbClr val="002060"/>
              </a:solidFill>
            </a:rPr>
            <a:t> </a:t>
          </a:r>
          <a:r>
            <a:rPr lang="en-US" err="1">
              <a:solidFill>
                <a:srgbClr val="002060"/>
              </a:solidFill>
            </a:rPr>
            <a:t>primila</a:t>
          </a:r>
          <a:r>
            <a:rPr lang="en-US">
              <a:solidFill>
                <a:srgbClr val="002060"/>
              </a:solidFill>
            </a:rPr>
            <a:t> </a:t>
          </a:r>
          <a:r>
            <a:rPr lang="en-US" err="1">
              <a:solidFill>
                <a:srgbClr val="002060"/>
              </a:solidFill>
            </a:rPr>
            <a:t>potporu</a:t>
          </a:r>
          <a:endParaRPr lang="en-US">
            <a:solidFill>
              <a:srgbClr val="002060"/>
            </a:solidFill>
          </a:endParaRPr>
        </a:p>
      </dgm:t>
    </dgm:pt>
    <dgm:pt modelId="{02E34065-3978-47FB-8BAD-431EAAEC488C}" type="parTrans" cxnId="{24AEDC21-508D-43BC-88CC-19E6C8788BC5}">
      <dgm:prSet/>
      <dgm:spPr/>
      <dgm:t>
        <a:bodyPr/>
        <a:lstStyle/>
        <a:p>
          <a:endParaRPr lang="en-US">
            <a:solidFill>
              <a:srgbClr val="002060"/>
            </a:solidFill>
          </a:endParaRPr>
        </a:p>
      </dgm:t>
    </dgm:pt>
    <dgm:pt modelId="{47929F81-527F-46DE-9164-8C86BCB8F1AF}" type="sibTrans" cxnId="{24AEDC21-508D-43BC-88CC-19E6C8788BC5}">
      <dgm:prSet/>
      <dgm:spPr/>
      <dgm:t>
        <a:bodyPr/>
        <a:lstStyle/>
        <a:p>
          <a:endParaRPr lang="en-US">
            <a:solidFill>
              <a:srgbClr val="002060"/>
            </a:solidFill>
          </a:endParaRPr>
        </a:p>
      </dgm:t>
    </dgm:pt>
    <dgm:pt modelId="{5B8A5729-76F2-4C3E-AAD0-CED15278A1B5}">
      <dgm:prSet/>
      <dgm:spPr>
        <a:solidFill>
          <a:schemeClr val="accent2"/>
        </a:solidFill>
      </dgm:spPr>
      <dgm:t>
        <a:bodyPr/>
        <a:lstStyle/>
        <a:p>
          <a:r>
            <a:rPr lang="en-US">
              <a:solidFill>
                <a:srgbClr val="002060"/>
              </a:solidFill>
            </a:rPr>
            <a:t>Poduzeća koja su primila potporu u obliku bespovratnih sredstava</a:t>
          </a:r>
        </a:p>
      </dgm:t>
    </dgm:pt>
    <dgm:pt modelId="{1296869A-EB12-4BA7-90A8-A4B7C8AF2A62}" type="parTrans" cxnId="{61E83FF4-D477-4D02-AF81-6D02E1F04C04}">
      <dgm:prSet/>
      <dgm:spPr/>
      <dgm:t>
        <a:bodyPr/>
        <a:lstStyle/>
        <a:p>
          <a:endParaRPr lang="en-US">
            <a:solidFill>
              <a:srgbClr val="002060"/>
            </a:solidFill>
          </a:endParaRPr>
        </a:p>
      </dgm:t>
    </dgm:pt>
    <dgm:pt modelId="{B88EB7FF-59CA-4FDE-977B-9F95A7B4959B}" type="sibTrans" cxnId="{61E83FF4-D477-4D02-AF81-6D02E1F04C04}">
      <dgm:prSet/>
      <dgm:spPr/>
      <dgm:t>
        <a:bodyPr/>
        <a:lstStyle/>
        <a:p>
          <a:endParaRPr lang="en-US">
            <a:solidFill>
              <a:srgbClr val="002060"/>
            </a:solidFill>
          </a:endParaRPr>
        </a:p>
      </dgm:t>
    </dgm:pt>
    <dgm:pt modelId="{923688CD-ED25-47DC-9BCD-57054155BE38}">
      <dgm:prSet/>
      <dgm:spPr/>
      <dgm:t>
        <a:bodyPr/>
        <a:lstStyle/>
        <a:p>
          <a:r>
            <a:rPr lang="it-IT">
              <a:solidFill>
                <a:srgbClr val="002060"/>
              </a:solidFill>
            </a:rPr>
            <a:t>Novoosnovana poduzeća koja su primila potporu</a:t>
          </a:r>
          <a:endParaRPr lang="en-US">
            <a:solidFill>
              <a:srgbClr val="002060"/>
            </a:solidFill>
          </a:endParaRPr>
        </a:p>
      </dgm:t>
    </dgm:pt>
    <dgm:pt modelId="{C2321CF1-0BF1-4253-8B72-3D4E05192D51}" type="parTrans" cxnId="{A6FCF131-7454-4D8F-B0CA-0E7E0D8E396E}">
      <dgm:prSet/>
      <dgm:spPr/>
      <dgm:t>
        <a:bodyPr/>
        <a:lstStyle/>
        <a:p>
          <a:endParaRPr lang="en-US">
            <a:solidFill>
              <a:srgbClr val="002060"/>
            </a:solidFill>
          </a:endParaRPr>
        </a:p>
      </dgm:t>
    </dgm:pt>
    <dgm:pt modelId="{7E48918B-9395-42CD-8183-C7BDC0D19461}" type="sibTrans" cxnId="{A6FCF131-7454-4D8F-B0CA-0E7E0D8E396E}">
      <dgm:prSet/>
      <dgm:spPr/>
      <dgm:t>
        <a:bodyPr/>
        <a:lstStyle/>
        <a:p>
          <a:endParaRPr lang="en-US">
            <a:solidFill>
              <a:srgbClr val="002060"/>
            </a:solidFill>
          </a:endParaRPr>
        </a:p>
      </dgm:t>
    </dgm:pt>
    <dgm:pt modelId="{FF53117E-366A-48A0-A1E0-AB289CFCA10C}">
      <dgm:prSet/>
      <dgm:spPr>
        <a:solidFill>
          <a:schemeClr val="accent2"/>
        </a:solidFill>
      </dgm:spPr>
      <dgm:t>
        <a:bodyPr/>
        <a:lstStyle/>
        <a:p>
          <a:r>
            <a:rPr lang="pl-PL">
              <a:solidFill>
                <a:srgbClr val="002060"/>
              </a:solidFill>
            </a:rPr>
            <a:t>Privatna ulaganja u iznosu jednakom javnoj potpori </a:t>
          </a:r>
          <a:endParaRPr lang="en-US">
            <a:solidFill>
              <a:srgbClr val="002060"/>
            </a:solidFill>
          </a:endParaRPr>
        </a:p>
      </dgm:t>
    </dgm:pt>
    <dgm:pt modelId="{48577E98-68CC-41C6-A523-CBB3F791A4FA}" type="parTrans" cxnId="{BC6D9650-4C5D-4151-8575-42D348ADD4BC}">
      <dgm:prSet/>
      <dgm:spPr/>
      <dgm:t>
        <a:bodyPr/>
        <a:lstStyle/>
        <a:p>
          <a:endParaRPr lang="en-US">
            <a:solidFill>
              <a:srgbClr val="002060"/>
            </a:solidFill>
          </a:endParaRPr>
        </a:p>
      </dgm:t>
    </dgm:pt>
    <dgm:pt modelId="{1DF526CD-0C4E-4FC0-9859-B977493D8207}" type="sibTrans" cxnId="{BC6D9650-4C5D-4151-8575-42D348ADD4BC}">
      <dgm:prSet/>
      <dgm:spPr/>
      <dgm:t>
        <a:bodyPr/>
        <a:lstStyle/>
        <a:p>
          <a:endParaRPr lang="en-US">
            <a:solidFill>
              <a:srgbClr val="002060"/>
            </a:solidFill>
          </a:endParaRPr>
        </a:p>
      </dgm:t>
    </dgm:pt>
    <dgm:pt modelId="{5E4DC803-BD39-4EFB-8DDB-812156696AC6}">
      <dgm:prSet/>
      <dgm:spPr>
        <a:solidFill>
          <a:schemeClr val="accent2"/>
        </a:solidFill>
      </dgm:spPr>
      <dgm:t>
        <a:bodyPr/>
        <a:lstStyle/>
        <a:p>
          <a:r>
            <a:rPr lang="en-US">
              <a:solidFill>
                <a:srgbClr val="002060"/>
              </a:solidFill>
            </a:rPr>
            <a:t>Mala i srednja poduzeća (MSP-ovi) koji uvode inovacije u proizvode ili procese</a:t>
          </a:r>
        </a:p>
      </dgm:t>
    </dgm:pt>
    <dgm:pt modelId="{0FEB8189-3717-4C1B-A642-19F97C58E1BE}" type="parTrans" cxnId="{5982C803-10C4-4198-9DE1-238B885795FA}">
      <dgm:prSet/>
      <dgm:spPr/>
      <dgm:t>
        <a:bodyPr/>
        <a:lstStyle/>
        <a:p>
          <a:endParaRPr lang="en-US">
            <a:solidFill>
              <a:srgbClr val="002060"/>
            </a:solidFill>
          </a:endParaRPr>
        </a:p>
      </dgm:t>
    </dgm:pt>
    <dgm:pt modelId="{110E8C30-D1EB-4701-948C-0922AA3AA64A}" type="sibTrans" cxnId="{5982C803-10C4-4198-9DE1-238B885795FA}">
      <dgm:prSet/>
      <dgm:spPr/>
      <dgm:t>
        <a:bodyPr/>
        <a:lstStyle/>
        <a:p>
          <a:endParaRPr lang="en-US">
            <a:solidFill>
              <a:srgbClr val="002060"/>
            </a:solidFill>
          </a:endParaRPr>
        </a:p>
      </dgm:t>
    </dgm:pt>
    <dgm:pt modelId="{51DE6F7B-73E3-4FC1-B6EB-0FAE7E7068C0}">
      <dgm:prSet/>
      <dgm:spPr>
        <a:solidFill>
          <a:schemeClr val="bg2">
            <a:lumMod val="60000"/>
            <a:lumOff val="40000"/>
          </a:schemeClr>
        </a:solidFill>
      </dgm:spPr>
      <dgm:t>
        <a:bodyPr/>
        <a:lstStyle/>
        <a:p>
          <a:r>
            <a:rPr lang="en-US">
              <a:solidFill>
                <a:srgbClr val="002060"/>
              </a:solidFill>
            </a:rPr>
            <a:t>MSP-</a:t>
          </a:r>
          <a:r>
            <a:rPr lang="en-US" err="1">
              <a:solidFill>
                <a:srgbClr val="002060"/>
              </a:solidFill>
            </a:rPr>
            <a:t>ovi</a:t>
          </a:r>
          <a:r>
            <a:rPr lang="en-US">
              <a:solidFill>
                <a:srgbClr val="002060"/>
              </a:solidFill>
            </a:rPr>
            <a:t> koji </a:t>
          </a:r>
          <a:r>
            <a:rPr lang="en-US" err="1">
              <a:solidFill>
                <a:srgbClr val="002060"/>
              </a:solidFill>
            </a:rPr>
            <a:t>uvode</a:t>
          </a:r>
          <a:r>
            <a:rPr lang="en-US">
              <a:solidFill>
                <a:srgbClr val="002060"/>
              </a:solidFill>
            </a:rPr>
            <a:t> </a:t>
          </a:r>
          <a:r>
            <a:rPr lang="en-US" err="1">
              <a:solidFill>
                <a:srgbClr val="002060"/>
              </a:solidFill>
            </a:rPr>
            <a:t>marketinške</a:t>
          </a:r>
          <a:r>
            <a:rPr lang="en-US">
              <a:solidFill>
                <a:srgbClr val="002060"/>
              </a:solidFill>
            </a:rPr>
            <a:t> </a:t>
          </a:r>
          <a:r>
            <a:rPr lang="en-US" err="1">
              <a:solidFill>
                <a:srgbClr val="002060"/>
              </a:solidFill>
            </a:rPr>
            <a:t>ili</a:t>
          </a:r>
          <a:r>
            <a:rPr lang="en-US">
              <a:solidFill>
                <a:srgbClr val="002060"/>
              </a:solidFill>
            </a:rPr>
            <a:t> </a:t>
          </a:r>
          <a:r>
            <a:rPr lang="en-US" err="1">
              <a:solidFill>
                <a:srgbClr val="002060"/>
              </a:solidFill>
            </a:rPr>
            <a:t>organizacijske</a:t>
          </a:r>
          <a:r>
            <a:rPr lang="en-US">
              <a:solidFill>
                <a:srgbClr val="002060"/>
              </a:solidFill>
            </a:rPr>
            <a:t> </a:t>
          </a:r>
          <a:r>
            <a:rPr lang="en-US" err="1">
              <a:solidFill>
                <a:srgbClr val="002060"/>
              </a:solidFill>
            </a:rPr>
            <a:t>inovacije</a:t>
          </a:r>
          <a:endParaRPr lang="en-US">
            <a:solidFill>
              <a:srgbClr val="002060"/>
            </a:solidFill>
          </a:endParaRPr>
        </a:p>
      </dgm:t>
    </dgm:pt>
    <dgm:pt modelId="{09438114-337C-401B-A59D-1285939D0E26}" type="parTrans" cxnId="{605AF7E1-49B7-4793-87E2-2341890830D8}">
      <dgm:prSet/>
      <dgm:spPr/>
      <dgm:t>
        <a:bodyPr/>
        <a:lstStyle/>
        <a:p>
          <a:endParaRPr lang="en-US">
            <a:solidFill>
              <a:srgbClr val="002060"/>
            </a:solidFill>
          </a:endParaRPr>
        </a:p>
      </dgm:t>
    </dgm:pt>
    <dgm:pt modelId="{C2E6FC90-7F74-4F33-A0D4-8975774449D9}" type="sibTrans" cxnId="{605AF7E1-49B7-4793-87E2-2341890830D8}">
      <dgm:prSet/>
      <dgm:spPr/>
      <dgm:t>
        <a:bodyPr/>
        <a:lstStyle/>
        <a:p>
          <a:endParaRPr lang="en-US">
            <a:solidFill>
              <a:srgbClr val="002060"/>
            </a:solidFill>
          </a:endParaRPr>
        </a:p>
      </dgm:t>
    </dgm:pt>
    <dgm:pt modelId="{496E445A-8D02-401A-BBD4-AF3396AFB02D}">
      <dgm:prSet>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57150">
          <a:solidFill>
            <a:schemeClr val="bg1"/>
          </a:solidFill>
        </a:ln>
      </dgm:spPr>
      <dgm:t>
        <a:bodyPr/>
        <a:lstStyle/>
        <a:p>
          <a:r>
            <a:rPr lang="hr-HR">
              <a:solidFill>
                <a:srgbClr val="002060"/>
              </a:solidFill>
            </a:rPr>
            <a:t>Stvorena radna mjesta u subjektima s primljenom potporom</a:t>
          </a:r>
          <a:endParaRPr lang="en-US">
            <a:solidFill>
              <a:srgbClr val="002060"/>
            </a:solidFill>
          </a:endParaRPr>
        </a:p>
      </dgm:t>
    </dgm:pt>
    <dgm:pt modelId="{AE077A2F-D1DC-4AEF-99B1-36AB40831216}" type="parTrans" cxnId="{C04115F3-BBFB-4133-BA7A-5553DE49FA6C}">
      <dgm:prSet/>
      <dgm:spPr/>
      <dgm:t>
        <a:bodyPr/>
        <a:lstStyle/>
        <a:p>
          <a:endParaRPr lang="en-US">
            <a:solidFill>
              <a:srgbClr val="002060"/>
            </a:solidFill>
          </a:endParaRPr>
        </a:p>
      </dgm:t>
    </dgm:pt>
    <dgm:pt modelId="{3223DE2C-DBD9-481C-BADA-4BD733840037}" type="sibTrans" cxnId="{C04115F3-BBFB-4133-BA7A-5553DE49FA6C}">
      <dgm:prSet/>
      <dgm:spPr/>
      <dgm:t>
        <a:bodyPr/>
        <a:lstStyle/>
        <a:p>
          <a:endParaRPr lang="en-US">
            <a:solidFill>
              <a:srgbClr val="002060"/>
            </a:solidFill>
          </a:endParaRPr>
        </a:p>
      </dgm:t>
    </dgm:pt>
    <dgm:pt modelId="{6E931037-AE10-4678-8187-D1CFB1B4BCFC}">
      <dgm:prSet/>
      <dgm:spPr/>
      <dgm:t>
        <a:bodyPr/>
        <a:lstStyle/>
        <a:p>
          <a:r>
            <a:rPr lang="hr-HR">
              <a:solidFill>
                <a:srgbClr val="002060"/>
              </a:solidFill>
            </a:rPr>
            <a:t>Broj inovativnih proizvoda</a:t>
          </a:r>
          <a:endParaRPr lang="en-US">
            <a:solidFill>
              <a:srgbClr val="002060"/>
            </a:solidFill>
          </a:endParaRPr>
        </a:p>
      </dgm:t>
    </dgm:pt>
    <dgm:pt modelId="{9C33E7D4-C1FB-45EC-93F8-F7E9BF45E427}" type="parTrans" cxnId="{05072717-781F-4BA9-B922-26F500378F83}">
      <dgm:prSet/>
      <dgm:spPr/>
      <dgm:t>
        <a:bodyPr/>
        <a:lstStyle/>
        <a:p>
          <a:endParaRPr lang="en-US">
            <a:solidFill>
              <a:srgbClr val="002060"/>
            </a:solidFill>
          </a:endParaRPr>
        </a:p>
      </dgm:t>
    </dgm:pt>
    <dgm:pt modelId="{F3103C35-F42A-494D-9091-6CCCBC35D480}" type="sibTrans" cxnId="{05072717-781F-4BA9-B922-26F500378F83}">
      <dgm:prSet/>
      <dgm:spPr/>
      <dgm:t>
        <a:bodyPr/>
        <a:lstStyle/>
        <a:p>
          <a:endParaRPr lang="en-US">
            <a:solidFill>
              <a:srgbClr val="002060"/>
            </a:solidFill>
          </a:endParaRPr>
        </a:p>
      </dgm:t>
    </dgm:pt>
    <dgm:pt modelId="{AA3B7700-A9D4-4D68-AB27-E3C2D02C7640}">
      <dgm:prSet/>
      <dgm:spPr/>
      <dgm:t>
        <a:bodyPr/>
        <a:lstStyle/>
        <a:p>
          <a:r>
            <a:rPr lang="hr-HR">
              <a:solidFill>
                <a:schemeClr val="bg1"/>
              </a:solidFill>
            </a:rPr>
            <a:t>Povećani prihod od prodaje</a:t>
          </a:r>
          <a:endParaRPr lang="en-US">
            <a:solidFill>
              <a:schemeClr val="bg1"/>
            </a:solidFill>
          </a:endParaRPr>
        </a:p>
      </dgm:t>
    </dgm:pt>
    <dgm:pt modelId="{0783059D-D8F4-4C4A-A8A6-572F5C14E79B}" type="parTrans" cxnId="{060F4F24-1A7E-4EEE-80DA-3FD5C5A3DDB7}">
      <dgm:prSet/>
      <dgm:spPr/>
      <dgm:t>
        <a:bodyPr/>
        <a:lstStyle/>
        <a:p>
          <a:endParaRPr lang="en-US">
            <a:solidFill>
              <a:srgbClr val="002060"/>
            </a:solidFill>
          </a:endParaRPr>
        </a:p>
      </dgm:t>
    </dgm:pt>
    <dgm:pt modelId="{CCD76440-4E2D-49D3-9D09-2A894D43A9B6}" type="sibTrans" cxnId="{060F4F24-1A7E-4EEE-80DA-3FD5C5A3DDB7}">
      <dgm:prSet/>
      <dgm:spPr/>
      <dgm:t>
        <a:bodyPr/>
        <a:lstStyle/>
        <a:p>
          <a:endParaRPr lang="en-US">
            <a:solidFill>
              <a:srgbClr val="002060"/>
            </a:solidFill>
          </a:endParaRPr>
        </a:p>
      </dgm:t>
    </dgm:pt>
    <dgm:pt modelId="{AF376183-B032-4FCF-B7EF-5D9D250AC06E}">
      <dgm:prSet>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57150">
          <a:solidFill>
            <a:schemeClr val="bg1"/>
          </a:solidFill>
        </a:ln>
      </dgm:spPr>
      <dgm:t>
        <a:bodyPr/>
        <a:lstStyle/>
        <a:p>
          <a:r>
            <a:rPr lang="hr-HR">
              <a:solidFill>
                <a:srgbClr val="002060"/>
              </a:solidFill>
            </a:rPr>
            <a:t>Vrijednost dodatnih sredstava koje je poduzeće prikupilo nakon završetka projekta</a:t>
          </a:r>
          <a:endParaRPr lang="en-US">
            <a:solidFill>
              <a:srgbClr val="002060"/>
            </a:solidFill>
          </a:endParaRPr>
        </a:p>
      </dgm:t>
    </dgm:pt>
    <dgm:pt modelId="{7244F631-5F3C-4555-B7BA-CA2355DBBC0E}" type="parTrans" cxnId="{2D32BD52-B32A-47FD-A082-E63705903B8A}">
      <dgm:prSet/>
      <dgm:spPr/>
      <dgm:t>
        <a:bodyPr/>
        <a:lstStyle/>
        <a:p>
          <a:endParaRPr lang="hr-HR"/>
        </a:p>
      </dgm:t>
    </dgm:pt>
    <dgm:pt modelId="{505F3FE1-D854-4666-86B6-49A2165752B0}" type="sibTrans" cxnId="{2D32BD52-B32A-47FD-A082-E63705903B8A}">
      <dgm:prSet/>
      <dgm:spPr/>
      <dgm:t>
        <a:bodyPr/>
        <a:lstStyle/>
        <a:p>
          <a:endParaRPr lang="hr-HR"/>
        </a:p>
      </dgm:t>
    </dgm:pt>
    <dgm:pt modelId="{1B25F3D1-0458-4984-A2E7-F74D0F13EDE1}">
      <dgm:prSet>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57150">
          <a:solidFill>
            <a:schemeClr val="bg1"/>
          </a:solidFill>
        </a:ln>
      </dgm:spPr>
      <dgm:t>
        <a:bodyPr/>
        <a:lstStyle/>
        <a:p>
          <a:r>
            <a:rPr lang="hr-HR">
              <a:solidFill>
                <a:srgbClr val="002060"/>
              </a:solidFill>
            </a:rPr>
            <a:t>Postotak poduzeća koja nastavljaju poslovanje nakon završetka projekta</a:t>
          </a:r>
          <a:endParaRPr lang="en-US">
            <a:solidFill>
              <a:srgbClr val="002060"/>
            </a:solidFill>
          </a:endParaRPr>
        </a:p>
      </dgm:t>
    </dgm:pt>
    <dgm:pt modelId="{5237FEF9-CCEC-458C-8D09-5F846DEAD85D}" type="parTrans" cxnId="{350CFBAC-533B-4ECF-A941-E559EE75525C}">
      <dgm:prSet/>
      <dgm:spPr/>
      <dgm:t>
        <a:bodyPr/>
        <a:lstStyle/>
        <a:p>
          <a:endParaRPr lang="hr-HR"/>
        </a:p>
      </dgm:t>
    </dgm:pt>
    <dgm:pt modelId="{1CFACF94-9B37-4BDD-8209-59A944150182}" type="sibTrans" cxnId="{350CFBAC-533B-4ECF-A941-E559EE75525C}">
      <dgm:prSet/>
      <dgm:spPr/>
      <dgm:t>
        <a:bodyPr/>
        <a:lstStyle/>
        <a:p>
          <a:endParaRPr lang="hr-HR"/>
        </a:p>
      </dgm:t>
    </dgm:pt>
    <dgm:pt modelId="{3D8F0A0B-5EEB-45D8-8791-5D64BEC8B2B4}" type="pres">
      <dgm:prSet presAssocID="{24CF7162-4171-41FE-A436-98ABBE831437}" presName="Name0" presStyleCnt="0">
        <dgm:presLayoutVars>
          <dgm:dir/>
          <dgm:resizeHandles val="exact"/>
        </dgm:presLayoutVars>
      </dgm:prSet>
      <dgm:spPr/>
    </dgm:pt>
    <dgm:pt modelId="{1F343587-7B70-45FC-BD46-2FF7EDA5A14A}" type="pres">
      <dgm:prSet presAssocID="{37D92B4A-A6D1-4BA2-8EF5-277ABB79401C}" presName="node" presStyleLbl="node1" presStyleIdx="0" presStyleCnt="11">
        <dgm:presLayoutVars>
          <dgm:bulletEnabled val="1"/>
        </dgm:presLayoutVars>
      </dgm:prSet>
      <dgm:spPr/>
    </dgm:pt>
    <dgm:pt modelId="{0732AD04-1DEB-403B-9974-F916AA3CE57D}" type="pres">
      <dgm:prSet presAssocID="{47929F81-527F-46DE-9164-8C86BCB8F1AF}" presName="sibTrans" presStyleLbl="sibTrans1D1" presStyleIdx="0" presStyleCnt="10"/>
      <dgm:spPr/>
    </dgm:pt>
    <dgm:pt modelId="{7839D3F1-A903-4686-95C0-7AA4937BE922}" type="pres">
      <dgm:prSet presAssocID="{47929F81-527F-46DE-9164-8C86BCB8F1AF}" presName="connectorText" presStyleLbl="sibTrans1D1" presStyleIdx="0" presStyleCnt="10"/>
      <dgm:spPr/>
    </dgm:pt>
    <dgm:pt modelId="{5EFC92ED-C4C9-4BB2-BAC3-307BD2BFEE64}" type="pres">
      <dgm:prSet presAssocID="{5B8A5729-76F2-4C3E-AAD0-CED15278A1B5}" presName="node" presStyleLbl="node1" presStyleIdx="1" presStyleCnt="11">
        <dgm:presLayoutVars>
          <dgm:bulletEnabled val="1"/>
        </dgm:presLayoutVars>
      </dgm:prSet>
      <dgm:spPr/>
    </dgm:pt>
    <dgm:pt modelId="{9255F25A-A01A-45CB-BD54-9A2EC43BE3E4}" type="pres">
      <dgm:prSet presAssocID="{B88EB7FF-59CA-4FDE-977B-9F95A7B4959B}" presName="sibTrans" presStyleLbl="sibTrans1D1" presStyleIdx="1" presStyleCnt="10"/>
      <dgm:spPr/>
    </dgm:pt>
    <dgm:pt modelId="{EE1934F5-F93D-43A3-A948-AFCDA277CC50}" type="pres">
      <dgm:prSet presAssocID="{B88EB7FF-59CA-4FDE-977B-9F95A7B4959B}" presName="connectorText" presStyleLbl="sibTrans1D1" presStyleIdx="1" presStyleCnt="10"/>
      <dgm:spPr/>
    </dgm:pt>
    <dgm:pt modelId="{02365F2E-F525-4061-8CDF-B17AE74ED1E9}" type="pres">
      <dgm:prSet presAssocID="{923688CD-ED25-47DC-9BCD-57054155BE38}" presName="node" presStyleLbl="node1" presStyleIdx="2" presStyleCnt="11">
        <dgm:presLayoutVars>
          <dgm:bulletEnabled val="1"/>
        </dgm:presLayoutVars>
      </dgm:prSet>
      <dgm:spPr/>
    </dgm:pt>
    <dgm:pt modelId="{D508067A-231C-4253-85F2-8555F49F08FC}" type="pres">
      <dgm:prSet presAssocID="{7E48918B-9395-42CD-8183-C7BDC0D19461}" presName="sibTrans" presStyleLbl="sibTrans1D1" presStyleIdx="2" presStyleCnt="10"/>
      <dgm:spPr/>
    </dgm:pt>
    <dgm:pt modelId="{34AF1233-81DE-45C4-B124-9AEC24CD06DF}" type="pres">
      <dgm:prSet presAssocID="{7E48918B-9395-42CD-8183-C7BDC0D19461}" presName="connectorText" presStyleLbl="sibTrans1D1" presStyleIdx="2" presStyleCnt="10"/>
      <dgm:spPr/>
    </dgm:pt>
    <dgm:pt modelId="{5EE8DADA-3CEF-401C-AED3-A06C64798B2B}" type="pres">
      <dgm:prSet presAssocID="{FF53117E-366A-48A0-A1E0-AB289CFCA10C}" presName="node" presStyleLbl="node1" presStyleIdx="3" presStyleCnt="11">
        <dgm:presLayoutVars>
          <dgm:bulletEnabled val="1"/>
        </dgm:presLayoutVars>
      </dgm:prSet>
      <dgm:spPr/>
    </dgm:pt>
    <dgm:pt modelId="{A4BA5189-77C3-4001-8E13-47C975657C69}" type="pres">
      <dgm:prSet presAssocID="{1DF526CD-0C4E-4FC0-9859-B977493D8207}" presName="sibTrans" presStyleLbl="sibTrans1D1" presStyleIdx="3" presStyleCnt="10"/>
      <dgm:spPr/>
    </dgm:pt>
    <dgm:pt modelId="{8B7EE850-02B0-409C-84D1-1E29A209F321}" type="pres">
      <dgm:prSet presAssocID="{1DF526CD-0C4E-4FC0-9859-B977493D8207}" presName="connectorText" presStyleLbl="sibTrans1D1" presStyleIdx="3" presStyleCnt="10"/>
      <dgm:spPr/>
    </dgm:pt>
    <dgm:pt modelId="{A381EA03-210C-4CA4-A001-5B7DEC804660}" type="pres">
      <dgm:prSet presAssocID="{5E4DC803-BD39-4EFB-8DDB-812156696AC6}" presName="node" presStyleLbl="node1" presStyleIdx="4" presStyleCnt="11">
        <dgm:presLayoutVars>
          <dgm:bulletEnabled val="1"/>
        </dgm:presLayoutVars>
      </dgm:prSet>
      <dgm:spPr/>
    </dgm:pt>
    <dgm:pt modelId="{6061475C-EFAD-40B9-8181-FAF9ABE33300}" type="pres">
      <dgm:prSet presAssocID="{110E8C30-D1EB-4701-948C-0922AA3AA64A}" presName="sibTrans" presStyleLbl="sibTrans1D1" presStyleIdx="4" presStyleCnt="10"/>
      <dgm:spPr/>
    </dgm:pt>
    <dgm:pt modelId="{BE6E5A56-4FB0-49B7-9157-FB13B3C4A2AF}" type="pres">
      <dgm:prSet presAssocID="{110E8C30-D1EB-4701-948C-0922AA3AA64A}" presName="connectorText" presStyleLbl="sibTrans1D1" presStyleIdx="4" presStyleCnt="10"/>
      <dgm:spPr/>
    </dgm:pt>
    <dgm:pt modelId="{0A81EE34-11FB-4BE3-BA8D-FE5B9B45003D}" type="pres">
      <dgm:prSet presAssocID="{51DE6F7B-73E3-4FC1-B6EB-0FAE7E7068C0}" presName="node" presStyleLbl="node1" presStyleIdx="5" presStyleCnt="11">
        <dgm:presLayoutVars>
          <dgm:bulletEnabled val="1"/>
        </dgm:presLayoutVars>
      </dgm:prSet>
      <dgm:spPr/>
    </dgm:pt>
    <dgm:pt modelId="{9C1E7148-9C4B-4F06-9632-6FD1752A689D}" type="pres">
      <dgm:prSet presAssocID="{C2E6FC90-7F74-4F33-A0D4-8975774449D9}" presName="sibTrans" presStyleLbl="sibTrans1D1" presStyleIdx="5" presStyleCnt="10"/>
      <dgm:spPr/>
    </dgm:pt>
    <dgm:pt modelId="{F63AD772-E737-4CB5-BE57-41CA313595C5}" type="pres">
      <dgm:prSet presAssocID="{C2E6FC90-7F74-4F33-A0D4-8975774449D9}" presName="connectorText" presStyleLbl="sibTrans1D1" presStyleIdx="5" presStyleCnt="10"/>
      <dgm:spPr/>
    </dgm:pt>
    <dgm:pt modelId="{93814F06-DE7F-49FE-8909-99CCA1E3FDC0}" type="pres">
      <dgm:prSet presAssocID="{496E445A-8D02-401A-BBD4-AF3396AFB02D}" presName="node" presStyleLbl="node1" presStyleIdx="6" presStyleCnt="11">
        <dgm:presLayoutVars>
          <dgm:bulletEnabled val="1"/>
        </dgm:presLayoutVars>
      </dgm:prSet>
      <dgm:spPr/>
    </dgm:pt>
    <dgm:pt modelId="{1483756F-C64C-48BF-831A-A1F89F48654D}" type="pres">
      <dgm:prSet presAssocID="{3223DE2C-DBD9-481C-BADA-4BD733840037}" presName="sibTrans" presStyleLbl="sibTrans1D1" presStyleIdx="6" presStyleCnt="10"/>
      <dgm:spPr/>
    </dgm:pt>
    <dgm:pt modelId="{26AF3637-BB4D-4569-9A0D-26DCACD0DF5D}" type="pres">
      <dgm:prSet presAssocID="{3223DE2C-DBD9-481C-BADA-4BD733840037}" presName="connectorText" presStyleLbl="sibTrans1D1" presStyleIdx="6" presStyleCnt="10"/>
      <dgm:spPr/>
    </dgm:pt>
    <dgm:pt modelId="{0A2855D0-E436-469D-B416-B8E406A02220}" type="pres">
      <dgm:prSet presAssocID="{6E931037-AE10-4678-8187-D1CFB1B4BCFC}" presName="node" presStyleLbl="node1" presStyleIdx="7" presStyleCnt="11">
        <dgm:presLayoutVars>
          <dgm:bulletEnabled val="1"/>
        </dgm:presLayoutVars>
      </dgm:prSet>
      <dgm:spPr/>
    </dgm:pt>
    <dgm:pt modelId="{428BC064-1038-498B-BE88-8A7CF5D92361}" type="pres">
      <dgm:prSet presAssocID="{F3103C35-F42A-494D-9091-6CCCBC35D480}" presName="sibTrans" presStyleLbl="sibTrans1D1" presStyleIdx="7" presStyleCnt="10"/>
      <dgm:spPr/>
    </dgm:pt>
    <dgm:pt modelId="{01CC109B-81D9-456B-BD1A-58129EE27C5F}" type="pres">
      <dgm:prSet presAssocID="{F3103C35-F42A-494D-9091-6CCCBC35D480}" presName="connectorText" presStyleLbl="sibTrans1D1" presStyleIdx="7" presStyleCnt="10"/>
      <dgm:spPr/>
    </dgm:pt>
    <dgm:pt modelId="{F9082505-31AD-42B4-8487-1C3F1F36CA1B}" type="pres">
      <dgm:prSet presAssocID="{AA3B7700-A9D4-4D68-AB27-E3C2D02C7640}" presName="node" presStyleLbl="node1" presStyleIdx="8" presStyleCnt="11">
        <dgm:presLayoutVars>
          <dgm:bulletEnabled val="1"/>
        </dgm:presLayoutVars>
      </dgm:prSet>
      <dgm:spPr/>
    </dgm:pt>
    <dgm:pt modelId="{A3B002E4-A527-4C54-BA4D-C360B8F2D400}" type="pres">
      <dgm:prSet presAssocID="{CCD76440-4E2D-49D3-9D09-2A894D43A9B6}" presName="sibTrans" presStyleLbl="sibTrans1D1" presStyleIdx="8" presStyleCnt="10"/>
      <dgm:spPr/>
    </dgm:pt>
    <dgm:pt modelId="{5A41A2ED-3EDD-4D7E-95CE-68C70BE0ACA5}" type="pres">
      <dgm:prSet presAssocID="{CCD76440-4E2D-49D3-9D09-2A894D43A9B6}" presName="connectorText" presStyleLbl="sibTrans1D1" presStyleIdx="8" presStyleCnt="10"/>
      <dgm:spPr/>
    </dgm:pt>
    <dgm:pt modelId="{1F3ECD1B-B861-4D21-85DB-71E8F612AABD}" type="pres">
      <dgm:prSet presAssocID="{AF376183-B032-4FCF-B7EF-5D9D250AC06E}" presName="node" presStyleLbl="node1" presStyleIdx="9" presStyleCnt="11">
        <dgm:presLayoutVars>
          <dgm:bulletEnabled val="1"/>
        </dgm:presLayoutVars>
      </dgm:prSet>
      <dgm:spPr/>
    </dgm:pt>
    <dgm:pt modelId="{43F707C9-239C-4F5F-BCFF-5DB669C5E579}" type="pres">
      <dgm:prSet presAssocID="{505F3FE1-D854-4666-86B6-49A2165752B0}" presName="sibTrans" presStyleLbl="sibTrans1D1" presStyleIdx="9" presStyleCnt="10"/>
      <dgm:spPr/>
    </dgm:pt>
    <dgm:pt modelId="{8D07912E-E8AA-464A-A349-7034251AAA0B}" type="pres">
      <dgm:prSet presAssocID="{505F3FE1-D854-4666-86B6-49A2165752B0}" presName="connectorText" presStyleLbl="sibTrans1D1" presStyleIdx="9" presStyleCnt="10"/>
      <dgm:spPr/>
    </dgm:pt>
    <dgm:pt modelId="{00DE75AA-1F11-4718-A335-C64D027EE82E}" type="pres">
      <dgm:prSet presAssocID="{1B25F3D1-0458-4984-A2E7-F74D0F13EDE1}" presName="node" presStyleLbl="node1" presStyleIdx="10" presStyleCnt="11">
        <dgm:presLayoutVars>
          <dgm:bulletEnabled val="1"/>
        </dgm:presLayoutVars>
      </dgm:prSet>
      <dgm:spPr/>
    </dgm:pt>
  </dgm:ptLst>
  <dgm:cxnLst>
    <dgm:cxn modelId="{5982C803-10C4-4198-9DE1-238B885795FA}" srcId="{24CF7162-4171-41FE-A436-98ABBE831437}" destId="{5E4DC803-BD39-4EFB-8DDB-812156696AC6}" srcOrd="4" destOrd="0" parTransId="{0FEB8189-3717-4C1B-A642-19F97C58E1BE}" sibTransId="{110E8C30-D1EB-4701-948C-0922AA3AA64A}"/>
    <dgm:cxn modelId="{05072717-781F-4BA9-B922-26F500378F83}" srcId="{24CF7162-4171-41FE-A436-98ABBE831437}" destId="{6E931037-AE10-4678-8187-D1CFB1B4BCFC}" srcOrd="7" destOrd="0" parTransId="{9C33E7D4-C1FB-45EC-93F8-F7E9BF45E427}" sibTransId="{F3103C35-F42A-494D-9091-6CCCBC35D480}"/>
    <dgm:cxn modelId="{381E041A-105A-4EF6-B8E0-7477094FE0E9}" type="presOf" srcId="{1DF526CD-0C4E-4FC0-9859-B977493D8207}" destId="{8B7EE850-02B0-409C-84D1-1E29A209F321}" srcOrd="1" destOrd="0" presId="urn:microsoft.com/office/officeart/2016/7/layout/RepeatingBendingProcessNew"/>
    <dgm:cxn modelId="{5B88E31E-44AB-4319-8003-3EE0F1CA35FC}" type="presOf" srcId="{F3103C35-F42A-494D-9091-6CCCBC35D480}" destId="{428BC064-1038-498B-BE88-8A7CF5D92361}" srcOrd="0" destOrd="0" presId="urn:microsoft.com/office/officeart/2016/7/layout/RepeatingBendingProcessNew"/>
    <dgm:cxn modelId="{4A17661F-0C63-4F67-B133-B7E14900F1AC}" type="presOf" srcId="{C2E6FC90-7F74-4F33-A0D4-8975774449D9}" destId="{9C1E7148-9C4B-4F06-9632-6FD1752A689D}" srcOrd="0" destOrd="0" presId="urn:microsoft.com/office/officeart/2016/7/layout/RepeatingBendingProcessNew"/>
    <dgm:cxn modelId="{24AEDC21-508D-43BC-88CC-19E6C8788BC5}" srcId="{24CF7162-4171-41FE-A436-98ABBE831437}" destId="{37D92B4A-A6D1-4BA2-8EF5-277ABB79401C}" srcOrd="0" destOrd="0" parTransId="{02E34065-3978-47FB-8BAD-431EAAEC488C}" sibTransId="{47929F81-527F-46DE-9164-8C86BCB8F1AF}"/>
    <dgm:cxn modelId="{060F4F24-1A7E-4EEE-80DA-3FD5C5A3DDB7}" srcId="{24CF7162-4171-41FE-A436-98ABBE831437}" destId="{AA3B7700-A9D4-4D68-AB27-E3C2D02C7640}" srcOrd="8" destOrd="0" parTransId="{0783059D-D8F4-4C4A-A8A6-572F5C14E79B}" sibTransId="{CCD76440-4E2D-49D3-9D09-2A894D43A9B6}"/>
    <dgm:cxn modelId="{3040C326-DA1D-46E0-AAA4-E445931FFBD0}" type="presOf" srcId="{5E4DC803-BD39-4EFB-8DDB-812156696AC6}" destId="{A381EA03-210C-4CA4-A001-5B7DEC804660}" srcOrd="0" destOrd="0" presId="urn:microsoft.com/office/officeart/2016/7/layout/RepeatingBendingProcessNew"/>
    <dgm:cxn modelId="{CA0E2B2C-08D5-4E05-AF58-D3FB329E625A}" type="presOf" srcId="{6E931037-AE10-4678-8187-D1CFB1B4BCFC}" destId="{0A2855D0-E436-469D-B416-B8E406A02220}" srcOrd="0" destOrd="0" presId="urn:microsoft.com/office/officeart/2016/7/layout/RepeatingBendingProcessNew"/>
    <dgm:cxn modelId="{AB4FD12C-218E-4D45-AE68-DA8152145FC5}" type="presOf" srcId="{AA3B7700-A9D4-4D68-AB27-E3C2D02C7640}" destId="{F9082505-31AD-42B4-8487-1C3F1F36CA1B}" srcOrd="0" destOrd="0" presId="urn:microsoft.com/office/officeart/2016/7/layout/RepeatingBendingProcessNew"/>
    <dgm:cxn modelId="{A6FCF131-7454-4D8F-B0CA-0E7E0D8E396E}" srcId="{24CF7162-4171-41FE-A436-98ABBE831437}" destId="{923688CD-ED25-47DC-9BCD-57054155BE38}" srcOrd="2" destOrd="0" parTransId="{C2321CF1-0BF1-4253-8B72-3D4E05192D51}" sibTransId="{7E48918B-9395-42CD-8183-C7BDC0D19461}"/>
    <dgm:cxn modelId="{4D49733B-DD53-4C9A-881D-2882BA0416C4}" type="presOf" srcId="{1DF526CD-0C4E-4FC0-9859-B977493D8207}" destId="{A4BA5189-77C3-4001-8E13-47C975657C69}" srcOrd="0" destOrd="0" presId="urn:microsoft.com/office/officeart/2016/7/layout/RepeatingBendingProcessNew"/>
    <dgm:cxn modelId="{2C0CAB3E-6CA2-4A75-9A0A-8CB59D722868}" type="presOf" srcId="{1B25F3D1-0458-4984-A2E7-F74D0F13EDE1}" destId="{00DE75AA-1F11-4718-A335-C64D027EE82E}" srcOrd="0" destOrd="0" presId="urn:microsoft.com/office/officeart/2016/7/layout/RepeatingBendingProcessNew"/>
    <dgm:cxn modelId="{D4824A3F-2779-4EE4-A1F8-87C25709805B}" type="presOf" srcId="{B88EB7FF-59CA-4FDE-977B-9F95A7B4959B}" destId="{EE1934F5-F93D-43A3-A948-AFCDA277CC50}" srcOrd="1" destOrd="0" presId="urn:microsoft.com/office/officeart/2016/7/layout/RepeatingBendingProcessNew"/>
    <dgm:cxn modelId="{6E52AF5E-C4FD-459B-835B-75FFE31F43C5}" type="presOf" srcId="{7E48918B-9395-42CD-8183-C7BDC0D19461}" destId="{34AF1233-81DE-45C4-B124-9AEC24CD06DF}" srcOrd="1" destOrd="0" presId="urn:microsoft.com/office/officeart/2016/7/layout/RepeatingBendingProcessNew"/>
    <dgm:cxn modelId="{C476C260-4654-4DF6-B464-9927D77F19F9}" type="presOf" srcId="{505F3FE1-D854-4666-86B6-49A2165752B0}" destId="{8D07912E-E8AA-464A-A349-7034251AAA0B}" srcOrd="1" destOrd="0" presId="urn:microsoft.com/office/officeart/2016/7/layout/RepeatingBendingProcessNew"/>
    <dgm:cxn modelId="{F02AF34B-F577-43D5-B101-33DE4FC77BF7}" type="presOf" srcId="{24CF7162-4171-41FE-A436-98ABBE831437}" destId="{3D8F0A0B-5EEB-45D8-8791-5D64BEC8B2B4}" srcOrd="0" destOrd="0" presId="urn:microsoft.com/office/officeart/2016/7/layout/RepeatingBendingProcessNew"/>
    <dgm:cxn modelId="{AE7E4850-1188-45F7-BD33-F9691463E081}" type="presOf" srcId="{496E445A-8D02-401A-BBD4-AF3396AFB02D}" destId="{93814F06-DE7F-49FE-8909-99CCA1E3FDC0}" srcOrd="0" destOrd="0" presId="urn:microsoft.com/office/officeart/2016/7/layout/RepeatingBendingProcessNew"/>
    <dgm:cxn modelId="{BC6D9650-4C5D-4151-8575-42D348ADD4BC}" srcId="{24CF7162-4171-41FE-A436-98ABBE831437}" destId="{FF53117E-366A-48A0-A1E0-AB289CFCA10C}" srcOrd="3" destOrd="0" parTransId="{48577E98-68CC-41C6-A523-CBB3F791A4FA}" sibTransId="{1DF526CD-0C4E-4FC0-9859-B977493D8207}"/>
    <dgm:cxn modelId="{0F0E6E52-D698-41F3-8CDB-18F71F3040A5}" type="presOf" srcId="{5B8A5729-76F2-4C3E-AAD0-CED15278A1B5}" destId="{5EFC92ED-C4C9-4BB2-BAC3-307BD2BFEE64}" srcOrd="0" destOrd="0" presId="urn:microsoft.com/office/officeart/2016/7/layout/RepeatingBendingProcessNew"/>
    <dgm:cxn modelId="{2D32BD52-B32A-47FD-A082-E63705903B8A}" srcId="{24CF7162-4171-41FE-A436-98ABBE831437}" destId="{AF376183-B032-4FCF-B7EF-5D9D250AC06E}" srcOrd="9" destOrd="0" parTransId="{7244F631-5F3C-4555-B7BA-CA2355DBBC0E}" sibTransId="{505F3FE1-D854-4666-86B6-49A2165752B0}"/>
    <dgm:cxn modelId="{F9508655-A888-4517-B990-0BA547BEBEA1}" type="presOf" srcId="{CCD76440-4E2D-49D3-9D09-2A894D43A9B6}" destId="{5A41A2ED-3EDD-4D7E-95CE-68C70BE0ACA5}" srcOrd="1" destOrd="0" presId="urn:microsoft.com/office/officeart/2016/7/layout/RepeatingBendingProcessNew"/>
    <dgm:cxn modelId="{F27DE686-2853-400E-AF3D-564C7E264327}" type="presOf" srcId="{505F3FE1-D854-4666-86B6-49A2165752B0}" destId="{43F707C9-239C-4F5F-BCFF-5DB669C5E579}" srcOrd="0" destOrd="0" presId="urn:microsoft.com/office/officeart/2016/7/layout/RepeatingBendingProcessNew"/>
    <dgm:cxn modelId="{3486B489-7ED9-4F3B-82F2-B68963B66A37}" type="presOf" srcId="{AF376183-B032-4FCF-B7EF-5D9D250AC06E}" destId="{1F3ECD1B-B861-4D21-85DB-71E8F612AABD}" srcOrd="0" destOrd="0" presId="urn:microsoft.com/office/officeart/2016/7/layout/RepeatingBendingProcessNew"/>
    <dgm:cxn modelId="{EEA26E90-FB4A-4A49-A9D9-40F3554AAEBC}" type="presOf" srcId="{FF53117E-366A-48A0-A1E0-AB289CFCA10C}" destId="{5EE8DADA-3CEF-401C-AED3-A06C64798B2B}" srcOrd="0" destOrd="0" presId="urn:microsoft.com/office/officeart/2016/7/layout/RepeatingBendingProcessNew"/>
    <dgm:cxn modelId="{A9ADCA90-2B73-4609-97F1-C6BF2DA43DD5}" type="presOf" srcId="{110E8C30-D1EB-4701-948C-0922AA3AA64A}" destId="{BE6E5A56-4FB0-49B7-9157-FB13B3C4A2AF}" srcOrd="1" destOrd="0" presId="urn:microsoft.com/office/officeart/2016/7/layout/RepeatingBendingProcessNew"/>
    <dgm:cxn modelId="{40FB0492-4B7E-4363-84E9-2842A6E37E93}" type="presOf" srcId="{C2E6FC90-7F74-4F33-A0D4-8975774449D9}" destId="{F63AD772-E737-4CB5-BE57-41CA313595C5}" srcOrd="1" destOrd="0" presId="urn:microsoft.com/office/officeart/2016/7/layout/RepeatingBendingProcessNew"/>
    <dgm:cxn modelId="{79C78792-4AA1-4669-A907-5373268E1346}" type="presOf" srcId="{3223DE2C-DBD9-481C-BADA-4BD733840037}" destId="{1483756F-C64C-48BF-831A-A1F89F48654D}" srcOrd="0" destOrd="0" presId="urn:microsoft.com/office/officeart/2016/7/layout/RepeatingBendingProcessNew"/>
    <dgm:cxn modelId="{05AE6EA4-4B99-411F-B73F-45DD2E288F4F}" type="presOf" srcId="{B88EB7FF-59CA-4FDE-977B-9F95A7B4959B}" destId="{9255F25A-A01A-45CB-BD54-9A2EC43BE3E4}" srcOrd="0" destOrd="0" presId="urn:microsoft.com/office/officeart/2016/7/layout/RepeatingBendingProcessNew"/>
    <dgm:cxn modelId="{350CFBAC-533B-4ECF-A941-E559EE75525C}" srcId="{24CF7162-4171-41FE-A436-98ABBE831437}" destId="{1B25F3D1-0458-4984-A2E7-F74D0F13EDE1}" srcOrd="10" destOrd="0" parTransId="{5237FEF9-CCEC-458C-8D09-5F846DEAD85D}" sibTransId="{1CFACF94-9B37-4BDD-8209-59A944150182}"/>
    <dgm:cxn modelId="{DDD1FFAD-8952-48BA-BF12-AD94AEDE7E33}" type="presOf" srcId="{CCD76440-4E2D-49D3-9D09-2A894D43A9B6}" destId="{A3B002E4-A527-4C54-BA4D-C360B8F2D400}" srcOrd="0" destOrd="0" presId="urn:microsoft.com/office/officeart/2016/7/layout/RepeatingBendingProcessNew"/>
    <dgm:cxn modelId="{1193FEB0-4AA6-484C-8097-1ADCF59577F6}" type="presOf" srcId="{F3103C35-F42A-494D-9091-6CCCBC35D480}" destId="{01CC109B-81D9-456B-BD1A-58129EE27C5F}" srcOrd="1" destOrd="0" presId="urn:microsoft.com/office/officeart/2016/7/layout/RepeatingBendingProcessNew"/>
    <dgm:cxn modelId="{717244B1-AA34-4736-A188-33818664924E}" type="presOf" srcId="{923688CD-ED25-47DC-9BCD-57054155BE38}" destId="{02365F2E-F525-4061-8CDF-B17AE74ED1E9}" srcOrd="0" destOrd="0" presId="urn:microsoft.com/office/officeart/2016/7/layout/RepeatingBendingProcessNew"/>
    <dgm:cxn modelId="{6112AFB8-D066-4FDF-9235-DCB904474A53}" type="presOf" srcId="{37D92B4A-A6D1-4BA2-8EF5-277ABB79401C}" destId="{1F343587-7B70-45FC-BD46-2FF7EDA5A14A}" srcOrd="0" destOrd="0" presId="urn:microsoft.com/office/officeart/2016/7/layout/RepeatingBendingProcessNew"/>
    <dgm:cxn modelId="{C864AEC3-82A6-421F-846A-81C3C7009756}" type="presOf" srcId="{47929F81-527F-46DE-9164-8C86BCB8F1AF}" destId="{7839D3F1-A903-4686-95C0-7AA4937BE922}" srcOrd="1" destOrd="0" presId="urn:microsoft.com/office/officeart/2016/7/layout/RepeatingBendingProcessNew"/>
    <dgm:cxn modelId="{7A6214C7-F16D-405E-9CF0-C87D2D4826C3}" type="presOf" srcId="{110E8C30-D1EB-4701-948C-0922AA3AA64A}" destId="{6061475C-EFAD-40B9-8181-FAF9ABE33300}" srcOrd="0" destOrd="0" presId="urn:microsoft.com/office/officeart/2016/7/layout/RepeatingBendingProcessNew"/>
    <dgm:cxn modelId="{4A966ED7-2799-4F80-9A2F-539715EF54F4}" type="presOf" srcId="{3223DE2C-DBD9-481C-BADA-4BD733840037}" destId="{26AF3637-BB4D-4569-9A0D-26DCACD0DF5D}" srcOrd="1" destOrd="0" presId="urn:microsoft.com/office/officeart/2016/7/layout/RepeatingBendingProcessNew"/>
    <dgm:cxn modelId="{76635AD8-05FC-43F3-A97D-C078D613FB73}" type="presOf" srcId="{7E48918B-9395-42CD-8183-C7BDC0D19461}" destId="{D508067A-231C-4253-85F2-8555F49F08FC}" srcOrd="0" destOrd="0" presId="urn:microsoft.com/office/officeart/2016/7/layout/RepeatingBendingProcessNew"/>
    <dgm:cxn modelId="{56D0E6DC-5821-410B-B824-F0FDBC30C9CA}" type="presOf" srcId="{47929F81-527F-46DE-9164-8C86BCB8F1AF}" destId="{0732AD04-1DEB-403B-9974-F916AA3CE57D}" srcOrd="0" destOrd="0" presId="urn:microsoft.com/office/officeart/2016/7/layout/RepeatingBendingProcessNew"/>
    <dgm:cxn modelId="{605AF7E1-49B7-4793-87E2-2341890830D8}" srcId="{24CF7162-4171-41FE-A436-98ABBE831437}" destId="{51DE6F7B-73E3-4FC1-B6EB-0FAE7E7068C0}" srcOrd="5" destOrd="0" parTransId="{09438114-337C-401B-A59D-1285939D0E26}" sibTransId="{C2E6FC90-7F74-4F33-A0D4-8975774449D9}"/>
    <dgm:cxn modelId="{C04115F3-BBFB-4133-BA7A-5553DE49FA6C}" srcId="{24CF7162-4171-41FE-A436-98ABBE831437}" destId="{496E445A-8D02-401A-BBD4-AF3396AFB02D}" srcOrd="6" destOrd="0" parTransId="{AE077A2F-D1DC-4AEF-99B1-36AB40831216}" sibTransId="{3223DE2C-DBD9-481C-BADA-4BD733840037}"/>
    <dgm:cxn modelId="{61E83FF4-D477-4D02-AF81-6D02E1F04C04}" srcId="{24CF7162-4171-41FE-A436-98ABBE831437}" destId="{5B8A5729-76F2-4C3E-AAD0-CED15278A1B5}" srcOrd="1" destOrd="0" parTransId="{1296869A-EB12-4BA7-90A8-A4B7C8AF2A62}" sibTransId="{B88EB7FF-59CA-4FDE-977B-9F95A7B4959B}"/>
    <dgm:cxn modelId="{5EDA35FE-7F45-47D9-8EB4-98B403C5BDEF}" type="presOf" srcId="{51DE6F7B-73E3-4FC1-B6EB-0FAE7E7068C0}" destId="{0A81EE34-11FB-4BE3-BA8D-FE5B9B45003D}" srcOrd="0" destOrd="0" presId="urn:microsoft.com/office/officeart/2016/7/layout/RepeatingBendingProcessNew"/>
    <dgm:cxn modelId="{55B46FE1-95FA-485C-AAD7-C811148E5196}" type="presParOf" srcId="{3D8F0A0B-5EEB-45D8-8791-5D64BEC8B2B4}" destId="{1F343587-7B70-45FC-BD46-2FF7EDA5A14A}" srcOrd="0" destOrd="0" presId="urn:microsoft.com/office/officeart/2016/7/layout/RepeatingBendingProcessNew"/>
    <dgm:cxn modelId="{3AD241D6-2061-4392-8519-BEE33E4AA30B}" type="presParOf" srcId="{3D8F0A0B-5EEB-45D8-8791-5D64BEC8B2B4}" destId="{0732AD04-1DEB-403B-9974-F916AA3CE57D}" srcOrd="1" destOrd="0" presId="urn:microsoft.com/office/officeart/2016/7/layout/RepeatingBendingProcessNew"/>
    <dgm:cxn modelId="{8326CC4A-471B-410C-8314-E62C4D9D3F5E}" type="presParOf" srcId="{0732AD04-1DEB-403B-9974-F916AA3CE57D}" destId="{7839D3F1-A903-4686-95C0-7AA4937BE922}" srcOrd="0" destOrd="0" presId="urn:microsoft.com/office/officeart/2016/7/layout/RepeatingBendingProcessNew"/>
    <dgm:cxn modelId="{52F80149-8348-4B3B-9416-84FD86F74DD3}" type="presParOf" srcId="{3D8F0A0B-5EEB-45D8-8791-5D64BEC8B2B4}" destId="{5EFC92ED-C4C9-4BB2-BAC3-307BD2BFEE64}" srcOrd="2" destOrd="0" presId="urn:microsoft.com/office/officeart/2016/7/layout/RepeatingBendingProcessNew"/>
    <dgm:cxn modelId="{E805B7B6-8A48-4174-98F5-25A067CE033D}" type="presParOf" srcId="{3D8F0A0B-5EEB-45D8-8791-5D64BEC8B2B4}" destId="{9255F25A-A01A-45CB-BD54-9A2EC43BE3E4}" srcOrd="3" destOrd="0" presId="urn:microsoft.com/office/officeart/2016/7/layout/RepeatingBendingProcessNew"/>
    <dgm:cxn modelId="{7E65CB63-81B2-4A3B-979A-BBCE635AB206}" type="presParOf" srcId="{9255F25A-A01A-45CB-BD54-9A2EC43BE3E4}" destId="{EE1934F5-F93D-43A3-A948-AFCDA277CC50}" srcOrd="0" destOrd="0" presId="urn:microsoft.com/office/officeart/2016/7/layout/RepeatingBendingProcessNew"/>
    <dgm:cxn modelId="{1E763E3D-C896-42C3-AF6A-9CA7FCEA1D28}" type="presParOf" srcId="{3D8F0A0B-5EEB-45D8-8791-5D64BEC8B2B4}" destId="{02365F2E-F525-4061-8CDF-B17AE74ED1E9}" srcOrd="4" destOrd="0" presId="urn:microsoft.com/office/officeart/2016/7/layout/RepeatingBendingProcessNew"/>
    <dgm:cxn modelId="{D9F968A9-A25D-42C4-BC46-EE4F3D694DE0}" type="presParOf" srcId="{3D8F0A0B-5EEB-45D8-8791-5D64BEC8B2B4}" destId="{D508067A-231C-4253-85F2-8555F49F08FC}" srcOrd="5" destOrd="0" presId="urn:microsoft.com/office/officeart/2016/7/layout/RepeatingBendingProcessNew"/>
    <dgm:cxn modelId="{AE15B5EE-3CB6-494C-8589-E69318BB5DAA}" type="presParOf" srcId="{D508067A-231C-4253-85F2-8555F49F08FC}" destId="{34AF1233-81DE-45C4-B124-9AEC24CD06DF}" srcOrd="0" destOrd="0" presId="urn:microsoft.com/office/officeart/2016/7/layout/RepeatingBendingProcessNew"/>
    <dgm:cxn modelId="{6A4A8071-CE8A-4460-84E0-ADE180671447}" type="presParOf" srcId="{3D8F0A0B-5EEB-45D8-8791-5D64BEC8B2B4}" destId="{5EE8DADA-3CEF-401C-AED3-A06C64798B2B}" srcOrd="6" destOrd="0" presId="urn:microsoft.com/office/officeart/2016/7/layout/RepeatingBendingProcessNew"/>
    <dgm:cxn modelId="{EC21D751-70A5-48D9-89DD-B9D755D22345}" type="presParOf" srcId="{3D8F0A0B-5EEB-45D8-8791-5D64BEC8B2B4}" destId="{A4BA5189-77C3-4001-8E13-47C975657C69}" srcOrd="7" destOrd="0" presId="urn:microsoft.com/office/officeart/2016/7/layout/RepeatingBendingProcessNew"/>
    <dgm:cxn modelId="{543DD0FB-7FB3-4924-89CA-EBB048CEAA2C}" type="presParOf" srcId="{A4BA5189-77C3-4001-8E13-47C975657C69}" destId="{8B7EE850-02B0-409C-84D1-1E29A209F321}" srcOrd="0" destOrd="0" presId="urn:microsoft.com/office/officeart/2016/7/layout/RepeatingBendingProcessNew"/>
    <dgm:cxn modelId="{2D27BC2E-B4ED-48B4-9A97-FF22F6862CDA}" type="presParOf" srcId="{3D8F0A0B-5EEB-45D8-8791-5D64BEC8B2B4}" destId="{A381EA03-210C-4CA4-A001-5B7DEC804660}" srcOrd="8" destOrd="0" presId="urn:microsoft.com/office/officeart/2016/7/layout/RepeatingBendingProcessNew"/>
    <dgm:cxn modelId="{8FE63969-D549-4565-8A96-4CA0359F150F}" type="presParOf" srcId="{3D8F0A0B-5EEB-45D8-8791-5D64BEC8B2B4}" destId="{6061475C-EFAD-40B9-8181-FAF9ABE33300}" srcOrd="9" destOrd="0" presId="urn:microsoft.com/office/officeart/2016/7/layout/RepeatingBendingProcessNew"/>
    <dgm:cxn modelId="{55057EF3-3CD1-4A27-8E24-155DA713F6C8}" type="presParOf" srcId="{6061475C-EFAD-40B9-8181-FAF9ABE33300}" destId="{BE6E5A56-4FB0-49B7-9157-FB13B3C4A2AF}" srcOrd="0" destOrd="0" presId="urn:microsoft.com/office/officeart/2016/7/layout/RepeatingBendingProcessNew"/>
    <dgm:cxn modelId="{5F5AE3E8-F205-4F64-8CDD-6B83000367DD}" type="presParOf" srcId="{3D8F0A0B-5EEB-45D8-8791-5D64BEC8B2B4}" destId="{0A81EE34-11FB-4BE3-BA8D-FE5B9B45003D}" srcOrd="10" destOrd="0" presId="urn:microsoft.com/office/officeart/2016/7/layout/RepeatingBendingProcessNew"/>
    <dgm:cxn modelId="{36042948-3109-4871-8C72-487C28E16D50}" type="presParOf" srcId="{3D8F0A0B-5EEB-45D8-8791-5D64BEC8B2B4}" destId="{9C1E7148-9C4B-4F06-9632-6FD1752A689D}" srcOrd="11" destOrd="0" presId="urn:microsoft.com/office/officeart/2016/7/layout/RepeatingBendingProcessNew"/>
    <dgm:cxn modelId="{795DC09E-E722-4DE2-B155-4BDFCD41E1A6}" type="presParOf" srcId="{9C1E7148-9C4B-4F06-9632-6FD1752A689D}" destId="{F63AD772-E737-4CB5-BE57-41CA313595C5}" srcOrd="0" destOrd="0" presId="urn:microsoft.com/office/officeart/2016/7/layout/RepeatingBendingProcessNew"/>
    <dgm:cxn modelId="{A726A284-DD98-48DA-A4A6-3E0DC020C48A}" type="presParOf" srcId="{3D8F0A0B-5EEB-45D8-8791-5D64BEC8B2B4}" destId="{93814F06-DE7F-49FE-8909-99CCA1E3FDC0}" srcOrd="12" destOrd="0" presId="urn:microsoft.com/office/officeart/2016/7/layout/RepeatingBendingProcessNew"/>
    <dgm:cxn modelId="{C1AFFCF3-D8DE-41A3-B292-8E6A535E3B98}" type="presParOf" srcId="{3D8F0A0B-5EEB-45D8-8791-5D64BEC8B2B4}" destId="{1483756F-C64C-48BF-831A-A1F89F48654D}" srcOrd="13" destOrd="0" presId="urn:microsoft.com/office/officeart/2016/7/layout/RepeatingBendingProcessNew"/>
    <dgm:cxn modelId="{6B76A5B1-056E-4D62-AFCC-0EE29A133AB6}" type="presParOf" srcId="{1483756F-C64C-48BF-831A-A1F89F48654D}" destId="{26AF3637-BB4D-4569-9A0D-26DCACD0DF5D}" srcOrd="0" destOrd="0" presId="urn:microsoft.com/office/officeart/2016/7/layout/RepeatingBendingProcessNew"/>
    <dgm:cxn modelId="{5C01D0D2-DCCD-4119-905E-5D8DAF56EA83}" type="presParOf" srcId="{3D8F0A0B-5EEB-45D8-8791-5D64BEC8B2B4}" destId="{0A2855D0-E436-469D-B416-B8E406A02220}" srcOrd="14" destOrd="0" presId="urn:microsoft.com/office/officeart/2016/7/layout/RepeatingBendingProcessNew"/>
    <dgm:cxn modelId="{64FF3D8D-0646-41AE-A708-5D9CF3D793E5}" type="presParOf" srcId="{3D8F0A0B-5EEB-45D8-8791-5D64BEC8B2B4}" destId="{428BC064-1038-498B-BE88-8A7CF5D92361}" srcOrd="15" destOrd="0" presId="urn:microsoft.com/office/officeart/2016/7/layout/RepeatingBendingProcessNew"/>
    <dgm:cxn modelId="{F1266B0C-EEE9-4747-B66C-2287BF0C1D87}" type="presParOf" srcId="{428BC064-1038-498B-BE88-8A7CF5D92361}" destId="{01CC109B-81D9-456B-BD1A-58129EE27C5F}" srcOrd="0" destOrd="0" presId="urn:microsoft.com/office/officeart/2016/7/layout/RepeatingBendingProcessNew"/>
    <dgm:cxn modelId="{A6F9A64A-5888-45C0-B1A8-DF3E8F9EDE47}" type="presParOf" srcId="{3D8F0A0B-5EEB-45D8-8791-5D64BEC8B2B4}" destId="{F9082505-31AD-42B4-8487-1C3F1F36CA1B}" srcOrd="16" destOrd="0" presId="urn:microsoft.com/office/officeart/2016/7/layout/RepeatingBendingProcessNew"/>
    <dgm:cxn modelId="{7F46D0CE-DF18-4515-8E7A-85C75DCD3117}" type="presParOf" srcId="{3D8F0A0B-5EEB-45D8-8791-5D64BEC8B2B4}" destId="{A3B002E4-A527-4C54-BA4D-C360B8F2D400}" srcOrd="17" destOrd="0" presId="urn:microsoft.com/office/officeart/2016/7/layout/RepeatingBendingProcessNew"/>
    <dgm:cxn modelId="{D74AA9AE-F76F-4893-8C53-7CCD1D6D7B1C}" type="presParOf" srcId="{A3B002E4-A527-4C54-BA4D-C360B8F2D400}" destId="{5A41A2ED-3EDD-4D7E-95CE-68C70BE0ACA5}" srcOrd="0" destOrd="0" presId="urn:microsoft.com/office/officeart/2016/7/layout/RepeatingBendingProcessNew"/>
    <dgm:cxn modelId="{F9EF0DA5-8F16-41F6-AF83-BED3046FEF30}" type="presParOf" srcId="{3D8F0A0B-5EEB-45D8-8791-5D64BEC8B2B4}" destId="{1F3ECD1B-B861-4D21-85DB-71E8F612AABD}" srcOrd="18" destOrd="0" presId="urn:microsoft.com/office/officeart/2016/7/layout/RepeatingBendingProcessNew"/>
    <dgm:cxn modelId="{3646F82C-661C-4864-9E15-549BE21BFA2F}" type="presParOf" srcId="{3D8F0A0B-5EEB-45D8-8791-5D64BEC8B2B4}" destId="{43F707C9-239C-4F5F-BCFF-5DB669C5E579}" srcOrd="19" destOrd="0" presId="urn:microsoft.com/office/officeart/2016/7/layout/RepeatingBendingProcessNew"/>
    <dgm:cxn modelId="{4B21037E-C32E-434E-8FAB-C9A7B7A68B26}" type="presParOf" srcId="{43F707C9-239C-4F5F-BCFF-5DB669C5E579}" destId="{8D07912E-E8AA-464A-A349-7034251AAA0B}" srcOrd="0" destOrd="0" presId="urn:microsoft.com/office/officeart/2016/7/layout/RepeatingBendingProcessNew"/>
    <dgm:cxn modelId="{4A240DB3-A963-409B-8FB4-1CB544BB35ED}" type="presParOf" srcId="{3D8F0A0B-5EEB-45D8-8791-5D64BEC8B2B4}" destId="{00DE75AA-1F11-4718-A335-C64D027EE82E}" srcOrd="2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377F74-8746-4835-B6F7-58FA7D20B060}"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hr-HR"/>
        </a:p>
      </dgm:t>
    </dgm:pt>
    <dgm:pt modelId="{ED93EE1B-9F54-4949-91D9-4677F3B79AEA}">
      <dgm:prSet/>
      <dgm:spPr/>
      <dgm:t>
        <a:bodyPr/>
        <a:lstStyle/>
        <a:p>
          <a:r>
            <a:rPr lang="en-GB"/>
            <a:t>ima </a:t>
          </a:r>
          <a:r>
            <a:rPr lang="hr-HR"/>
            <a:t>vlastite</a:t>
          </a:r>
          <a:r>
            <a:rPr lang="en-GB"/>
            <a:t> </a:t>
          </a:r>
          <a:r>
            <a:rPr lang="hr-HR"/>
            <a:t>ljudske, financijske, tehničke i/ili tehnološke kapacitete za provedbu, kao i za provedbu post-projektnih aktivnosti</a:t>
          </a:r>
        </a:p>
      </dgm:t>
    </dgm:pt>
    <dgm:pt modelId="{054DEEE8-4EA3-4863-AF31-70354A8E9F28}" type="parTrans" cxnId="{41E44396-723A-4A7B-8276-384294DEB6EF}">
      <dgm:prSet/>
      <dgm:spPr/>
      <dgm:t>
        <a:bodyPr/>
        <a:lstStyle/>
        <a:p>
          <a:endParaRPr lang="hr-HR"/>
        </a:p>
      </dgm:t>
    </dgm:pt>
    <dgm:pt modelId="{20656545-36C8-408E-BB6E-51147D98D61B}" type="sibTrans" cxnId="{41E44396-723A-4A7B-8276-384294DEB6EF}">
      <dgm:prSet/>
      <dgm:spPr/>
      <dgm:t>
        <a:bodyPr/>
        <a:lstStyle/>
        <a:p>
          <a:endParaRPr lang="hr-HR"/>
        </a:p>
      </dgm:t>
    </dgm:pt>
    <dgm:pt modelId="{2FE78519-0F44-41C8-9A36-03208B70617F}">
      <dgm:prSet/>
      <dgm:spPr/>
      <dgm:t>
        <a:bodyPr/>
        <a:lstStyle/>
        <a:p>
          <a:r>
            <a:rPr lang="en-GB"/>
            <a:t>registriran je u RH </a:t>
          </a:r>
          <a:endParaRPr lang="hr-HR"/>
        </a:p>
      </dgm:t>
    </dgm:pt>
    <dgm:pt modelId="{20D529F2-15DD-4BC9-8302-AF3B7D073275}" type="parTrans" cxnId="{C52B2AF8-7D36-4D9F-9A49-719493E98B28}">
      <dgm:prSet/>
      <dgm:spPr/>
      <dgm:t>
        <a:bodyPr/>
        <a:lstStyle/>
        <a:p>
          <a:endParaRPr lang="hr-HR"/>
        </a:p>
      </dgm:t>
    </dgm:pt>
    <dgm:pt modelId="{D4A575FB-4409-4781-B3AA-7996999D18A0}" type="sibTrans" cxnId="{C52B2AF8-7D36-4D9F-9A49-719493E98B28}">
      <dgm:prSet/>
      <dgm:spPr/>
      <dgm:t>
        <a:bodyPr/>
        <a:lstStyle/>
        <a:p>
          <a:endParaRPr lang="hr-HR"/>
        </a:p>
      </dgm:t>
    </dgm:pt>
    <dgm:pt modelId="{DC3D3214-419E-4CFF-8C04-AF254C3B817B}">
      <dgm:prSet/>
      <dgm:spPr/>
      <dgm:t>
        <a:bodyPr/>
        <a:lstStyle/>
        <a:p>
          <a:r>
            <a:rPr lang="en-GB"/>
            <a:t>nije prešao ili s traženom potporom ne prelazi pragove definirane Uredbom de minimis </a:t>
          </a:r>
          <a:endParaRPr lang="hr-HR"/>
        </a:p>
      </dgm:t>
    </dgm:pt>
    <dgm:pt modelId="{F0FA460F-FF1C-44D6-90AD-CDDB7EC98922}" type="parTrans" cxnId="{C8351866-ED7A-4BD1-9A4A-1BAECF3602E6}">
      <dgm:prSet/>
      <dgm:spPr/>
      <dgm:t>
        <a:bodyPr/>
        <a:lstStyle/>
        <a:p>
          <a:endParaRPr lang="hr-HR"/>
        </a:p>
      </dgm:t>
    </dgm:pt>
    <dgm:pt modelId="{71BADBB3-B91D-489B-BB03-7652EF9D2522}" type="sibTrans" cxnId="{C8351866-ED7A-4BD1-9A4A-1BAECF3602E6}">
      <dgm:prSet/>
      <dgm:spPr/>
      <dgm:t>
        <a:bodyPr/>
        <a:lstStyle/>
        <a:p>
          <a:endParaRPr lang="hr-HR"/>
        </a:p>
      </dgm:t>
    </dgm:pt>
    <dgm:pt modelId="{4B8BB191-2FFD-4E80-A9A9-9F7A2AC0E469}">
      <dgm:prSet/>
      <dgm:spPr/>
      <dgm:t>
        <a:bodyPr/>
        <a:lstStyle/>
        <a:p>
          <a:r>
            <a:rPr lang="en-GB"/>
            <a:t>dokazao je  da </a:t>
          </a:r>
          <a:r>
            <a:rPr lang="hr-HR"/>
            <a:t>u trenutku prijave nije niti u jednoj situaciji isključenja</a:t>
          </a:r>
          <a:r>
            <a:rPr lang="en-GB"/>
            <a:t> (točka 2.3.UZP)</a:t>
          </a:r>
          <a:endParaRPr lang="hr-HR"/>
        </a:p>
      </dgm:t>
    </dgm:pt>
    <dgm:pt modelId="{92778CD7-583A-4F62-BB73-4BE7C2B8A6A9}" type="parTrans" cxnId="{9CEC946C-1AD7-4844-BC96-832D481BD3B7}">
      <dgm:prSet/>
      <dgm:spPr/>
      <dgm:t>
        <a:bodyPr/>
        <a:lstStyle/>
        <a:p>
          <a:endParaRPr lang="hr-HR"/>
        </a:p>
      </dgm:t>
    </dgm:pt>
    <dgm:pt modelId="{EB2C5A2E-FEA6-4570-B8A0-C59D73E8709B}" type="sibTrans" cxnId="{9CEC946C-1AD7-4844-BC96-832D481BD3B7}">
      <dgm:prSet/>
      <dgm:spPr/>
      <dgm:t>
        <a:bodyPr/>
        <a:lstStyle/>
        <a:p>
          <a:endParaRPr lang="hr-HR"/>
        </a:p>
      </dgm:t>
    </dgm:pt>
    <dgm:pt modelId="{5A951985-6398-4CBD-9EEC-A49889D8E500}" type="pres">
      <dgm:prSet presAssocID="{79377F74-8746-4835-B6F7-58FA7D20B060}" presName="CompostProcess" presStyleCnt="0">
        <dgm:presLayoutVars>
          <dgm:dir/>
          <dgm:resizeHandles val="exact"/>
        </dgm:presLayoutVars>
      </dgm:prSet>
      <dgm:spPr/>
    </dgm:pt>
    <dgm:pt modelId="{A8E5FDD1-F0DA-49DD-B55B-300ADBC82AA9}" type="pres">
      <dgm:prSet presAssocID="{79377F74-8746-4835-B6F7-58FA7D20B060}" presName="arrow" presStyleLbl="bgShp" presStyleIdx="0" presStyleCnt="1"/>
      <dgm:spPr/>
    </dgm:pt>
    <dgm:pt modelId="{8CA5D8E1-ED49-42A8-AD42-D4F29F79C474}" type="pres">
      <dgm:prSet presAssocID="{79377F74-8746-4835-B6F7-58FA7D20B060}" presName="linearProcess" presStyleCnt="0"/>
      <dgm:spPr/>
    </dgm:pt>
    <dgm:pt modelId="{22165388-4F33-46F8-A96E-1335667DFC34}" type="pres">
      <dgm:prSet presAssocID="{ED93EE1B-9F54-4949-91D9-4677F3B79AEA}" presName="textNode" presStyleLbl="node1" presStyleIdx="0" presStyleCnt="4">
        <dgm:presLayoutVars>
          <dgm:bulletEnabled val="1"/>
        </dgm:presLayoutVars>
      </dgm:prSet>
      <dgm:spPr/>
    </dgm:pt>
    <dgm:pt modelId="{8D8C5F85-E11E-4033-9FBC-55BAE42EDABC}" type="pres">
      <dgm:prSet presAssocID="{20656545-36C8-408E-BB6E-51147D98D61B}" presName="sibTrans" presStyleCnt="0"/>
      <dgm:spPr/>
    </dgm:pt>
    <dgm:pt modelId="{D3B0692F-30EC-4B8B-8F9D-ECF98FD0D893}" type="pres">
      <dgm:prSet presAssocID="{2FE78519-0F44-41C8-9A36-03208B70617F}" presName="textNode" presStyleLbl="node1" presStyleIdx="1" presStyleCnt="4">
        <dgm:presLayoutVars>
          <dgm:bulletEnabled val="1"/>
        </dgm:presLayoutVars>
      </dgm:prSet>
      <dgm:spPr/>
    </dgm:pt>
    <dgm:pt modelId="{0775A9B2-B0AE-4B19-A9DE-0F9531FC7941}" type="pres">
      <dgm:prSet presAssocID="{D4A575FB-4409-4781-B3AA-7996999D18A0}" presName="sibTrans" presStyleCnt="0"/>
      <dgm:spPr/>
    </dgm:pt>
    <dgm:pt modelId="{DC52AFB9-516A-4081-B6A4-69AE672B0CF2}" type="pres">
      <dgm:prSet presAssocID="{DC3D3214-419E-4CFF-8C04-AF254C3B817B}" presName="textNode" presStyleLbl="node1" presStyleIdx="2" presStyleCnt="4">
        <dgm:presLayoutVars>
          <dgm:bulletEnabled val="1"/>
        </dgm:presLayoutVars>
      </dgm:prSet>
      <dgm:spPr/>
    </dgm:pt>
    <dgm:pt modelId="{73B4B8D4-D46A-44A6-9D01-E14F9EE9B941}" type="pres">
      <dgm:prSet presAssocID="{71BADBB3-B91D-489B-BB03-7652EF9D2522}" presName="sibTrans" presStyleCnt="0"/>
      <dgm:spPr/>
    </dgm:pt>
    <dgm:pt modelId="{9DF19E8C-D4A8-48FE-AE64-C03FDC3F1EB5}" type="pres">
      <dgm:prSet presAssocID="{4B8BB191-2FFD-4E80-A9A9-9F7A2AC0E469}" presName="textNode" presStyleLbl="node1" presStyleIdx="3" presStyleCnt="4">
        <dgm:presLayoutVars>
          <dgm:bulletEnabled val="1"/>
        </dgm:presLayoutVars>
      </dgm:prSet>
      <dgm:spPr/>
    </dgm:pt>
  </dgm:ptLst>
  <dgm:cxnLst>
    <dgm:cxn modelId="{C8351866-ED7A-4BD1-9A4A-1BAECF3602E6}" srcId="{79377F74-8746-4835-B6F7-58FA7D20B060}" destId="{DC3D3214-419E-4CFF-8C04-AF254C3B817B}" srcOrd="2" destOrd="0" parTransId="{F0FA460F-FF1C-44D6-90AD-CDDB7EC98922}" sibTransId="{71BADBB3-B91D-489B-BB03-7652EF9D2522}"/>
    <dgm:cxn modelId="{9CEC946C-1AD7-4844-BC96-832D481BD3B7}" srcId="{79377F74-8746-4835-B6F7-58FA7D20B060}" destId="{4B8BB191-2FFD-4E80-A9A9-9F7A2AC0E469}" srcOrd="3" destOrd="0" parTransId="{92778CD7-583A-4F62-BB73-4BE7C2B8A6A9}" sibTransId="{EB2C5A2E-FEA6-4570-B8A0-C59D73E8709B}"/>
    <dgm:cxn modelId="{72DA7E4D-8122-45ED-9193-6CDAB72FD8F4}" type="presOf" srcId="{4B8BB191-2FFD-4E80-A9A9-9F7A2AC0E469}" destId="{9DF19E8C-D4A8-48FE-AE64-C03FDC3F1EB5}" srcOrd="0" destOrd="0" presId="urn:microsoft.com/office/officeart/2005/8/layout/hProcess9"/>
    <dgm:cxn modelId="{EF17B67C-B822-498F-9DB0-1F6B189FFB90}" type="presOf" srcId="{DC3D3214-419E-4CFF-8C04-AF254C3B817B}" destId="{DC52AFB9-516A-4081-B6A4-69AE672B0CF2}" srcOrd="0" destOrd="0" presId="urn:microsoft.com/office/officeart/2005/8/layout/hProcess9"/>
    <dgm:cxn modelId="{41E44396-723A-4A7B-8276-384294DEB6EF}" srcId="{79377F74-8746-4835-B6F7-58FA7D20B060}" destId="{ED93EE1B-9F54-4949-91D9-4677F3B79AEA}" srcOrd="0" destOrd="0" parTransId="{054DEEE8-4EA3-4863-AF31-70354A8E9F28}" sibTransId="{20656545-36C8-408E-BB6E-51147D98D61B}"/>
    <dgm:cxn modelId="{6C8787AA-0E49-49F1-B01C-19CF6CB9774C}" type="presOf" srcId="{79377F74-8746-4835-B6F7-58FA7D20B060}" destId="{5A951985-6398-4CBD-9EEC-A49889D8E500}" srcOrd="0" destOrd="0" presId="urn:microsoft.com/office/officeart/2005/8/layout/hProcess9"/>
    <dgm:cxn modelId="{CD88B0B0-245B-434B-867F-4607E4FB0B90}" type="presOf" srcId="{ED93EE1B-9F54-4949-91D9-4677F3B79AEA}" destId="{22165388-4F33-46F8-A96E-1335667DFC34}" srcOrd="0" destOrd="0" presId="urn:microsoft.com/office/officeart/2005/8/layout/hProcess9"/>
    <dgm:cxn modelId="{7A3D6FC7-0A98-45A8-9713-0EF51D88722D}" type="presOf" srcId="{2FE78519-0F44-41C8-9A36-03208B70617F}" destId="{D3B0692F-30EC-4B8B-8F9D-ECF98FD0D893}" srcOrd="0" destOrd="0" presId="urn:microsoft.com/office/officeart/2005/8/layout/hProcess9"/>
    <dgm:cxn modelId="{C52B2AF8-7D36-4D9F-9A49-719493E98B28}" srcId="{79377F74-8746-4835-B6F7-58FA7D20B060}" destId="{2FE78519-0F44-41C8-9A36-03208B70617F}" srcOrd="1" destOrd="0" parTransId="{20D529F2-15DD-4BC9-8302-AF3B7D073275}" sibTransId="{D4A575FB-4409-4781-B3AA-7996999D18A0}"/>
    <dgm:cxn modelId="{1451E619-BB29-47D1-9538-2DAB189E01EA}" type="presParOf" srcId="{5A951985-6398-4CBD-9EEC-A49889D8E500}" destId="{A8E5FDD1-F0DA-49DD-B55B-300ADBC82AA9}" srcOrd="0" destOrd="0" presId="urn:microsoft.com/office/officeart/2005/8/layout/hProcess9"/>
    <dgm:cxn modelId="{D3391620-1D73-4C9C-BB7D-7660EDB7EDD2}" type="presParOf" srcId="{5A951985-6398-4CBD-9EEC-A49889D8E500}" destId="{8CA5D8E1-ED49-42A8-AD42-D4F29F79C474}" srcOrd="1" destOrd="0" presId="urn:microsoft.com/office/officeart/2005/8/layout/hProcess9"/>
    <dgm:cxn modelId="{548E4869-6B25-49D3-96F1-9D93685B55E4}" type="presParOf" srcId="{8CA5D8E1-ED49-42A8-AD42-D4F29F79C474}" destId="{22165388-4F33-46F8-A96E-1335667DFC34}" srcOrd="0" destOrd="0" presId="urn:microsoft.com/office/officeart/2005/8/layout/hProcess9"/>
    <dgm:cxn modelId="{3AFB8910-86AE-48F0-8335-6A3D19075775}" type="presParOf" srcId="{8CA5D8E1-ED49-42A8-AD42-D4F29F79C474}" destId="{8D8C5F85-E11E-4033-9FBC-55BAE42EDABC}" srcOrd="1" destOrd="0" presId="urn:microsoft.com/office/officeart/2005/8/layout/hProcess9"/>
    <dgm:cxn modelId="{4DEE16C9-F403-4A1F-B189-E86198E3C877}" type="presParOf" srcId="{8CA5D8E1-ED49-42A8-AD42-D4F29F79C474}" destId="{D3B0692F-30EC-4B8B-8F9D-ECF98FD0D893}" srcOrd="2" destOrd="0" presId="urn:microsoft.com/office/officeart/2005/8/layout/hProcess9"/>
    <dgm:cxn modelId="{C8EF5661-EE71-42FE-885E-793DE0A690C9}" type="presParOf" srcId="{8CA5D8E1-ED49-42A8-AD42-D4F29F79C474}" destId="{0775A9B2-B0AE-4B19-A9DE-0F9531FC7941}" srcOrd="3" destOrd="0" presId="urn:microsoft.com/office/officeart/2005/8/layout/hProcess9"/>
    <dgm:cxn modelId="{A96E55CC-236D-45D5-BADA-F72A24BB18F6}" type="presParOf" srcId="{8CA5D8E1-ED49-42A8-AD42-D4F29F79C474}" destId="{DC52AFB9-516A-4081-B6A4-69AE672B0CF2}" srcOrd="4" destOrd="0" presId="urn:microsoft.com/office/officeart/2005/8/layout/hProcess9"/>
    <dgm:cxn modelId="{2E413869-FC80-48B6-9DEE-A5833B7B5979}" type="presParOf" srcId="{8CA5D8E1-ED49-42A8-AD42-D4F29F79C474}" destId="{73B4B8D4-D46A-44A6-9D01-E14F9EE9B941}" srcOrd="5" destOrd="0" presId="urn:microsoft.com/office/officeart/2005/8/layout/hProcess9"/>
    <dgm:cxn modelId="{B6704CB1-4537-453D-B967-0163A0C08E5E}" type="presParOf" srcId="{8CA5D8E1-ED49-42A8-AD42-D4F29F79C474}" destId="{9DF19E8C-D4A8-48FE-AE64-C03FDC3F1EB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BEC2C1-341E-4F55-8D24-05C126C53A48}"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FAE76092-3448-466F-9307-D6652276EA24}">
      <dgm:prSet custT="1"/>
      <dgm:spPr/>
      <dgm:t>
        <a:bodyPr/>
        <a:lstStyle/>
        <a:p>
          <a:r>
            <a:rPr lang="en-US" sz="1600" err="1">
              <a:latin typeface="+mn-lt"/>
            </a:rPr>
            <a:t>Predstečajni</a:t>
          </a:r>
          <a:r>
            <a:rPr lang="en-US" sz="1600">
              <a:latin typeface="+mn-lt"/>
            </a:rPr>
            <a:t> </a:t>
          </a:r>
          <a:r>
            <a:rPr lang="en-US" sz="1600" err="1">
              <a:latin typeface="+mn-lt"/>
            </a:rPr>
            <a:t>postupak</a:t>
          </a:r>
          <a:r>
            <a:rPr lang="en-US" sz="1600">
              <a:latin typeface="+mn-lt"/>
            </a:rPr>
            <a:t>, </a:t>
          </a:r>
          <a:r>
            <a:rPr lang="en-US" sz="1600" err="1">
              <a:latin typeface="+mn-lt"/>
            </a:rPr>
            <a:t>stečajni</a:t>
          </a:r>
          <a:r>
            <a:rPr lang="en-US" sz="1600">
              <a:latin typeface="+mn-lt"/>
            </a:rPr>
            <a:t> </a:t>
          </a:r>
          <a:r>
            <a:rPr lang="en-US" sz="1600" err="1">
              <a:latin typeface="+mn-lt"/>
            </a:rPr>
            <a:t>postupak</a:t>
          </a:r>
          <a:endParaRPr lang="en-US" sz="1600">
            <a:latin typeface="+mn-lt"/>
          </a:endParaRPr>
        </a:p>
      </dgm:t>
    </dgm:pt>
    <dgm:pt modelId="{42EB12B7-D53B-463F-BE4D-484712645EA8}" type="parTrans" cxnId="{7291C0DA-7205-49C5-8F50-21D53A470CC9}">
      <dgm:prSet/>
      <dgm:spPr/>
      <dgm:t>
        <a:bodyPr/>
        <a:lstStyle/>
        <a:p>
          <a:endParaRPr lang="en-US" sz="1600">
            <a:latin typeface="Century Gothic" panose="020B0502020202020204" pitchFamily="34" charset="0"/>
          </a:endParaRPr>
        </a:p>
      </dgm:t>
    </dgm:pt>
    <dgm:pt modelId="{ED9F0E30-AD21-49C1-B841-B6D6ED16F864}" type="sibTrans" cxnId="{7291C0DA-7205-49C5-8F50-21D53A470CC9}">
      <dgm:prSet custT="1"/>
      <dgm:spPr/>
      <dgm:t>
        <a:bodyPr/>
        <a:lstStyle/>
        <a:p>
          <a:endParaRPr lang="en-US" sz="1600">
            <a:latin typeface="Century Gothic" panose="020B0502020202020204" pitchFamily="34" charset="0"/>
          </a:endParaRPr>
        </a:p>
      </dgm:t>
    </dgm:pt>
    <dgm:pt modelId="{1CB3EDC5-9D23-429C-BEC2-1142EB5F38F9}">
      <dgm:prSet custT="1"/>
      <dgm:spPr/>
      <dgm:t>
        <a:bodyPr/>
        <a:lstStyle/>
        <a:p>
          <a:r>
            <a:rPr lang="en-US" sz="1600">
              <a:latin typeface="+mn-lt"/>
            </a:rPr>
            <a:t>Pravomoćna osuđujuća presuda za određena KD</a:t>
          </a:r>
        </a:p>
      </dgm:t>
    </dgm:pt>
    <dgm:pt modelId="{5F4D853E-95D4-46CC-8CC1-3300BC43BB76}" type="parTrans" cxnId="{F333CAB8-961C-4274-8C64-01C686C61853}">
      <dgm:prSet/>
      <dgm:spPr/>
      <dgm:t>
        <a:bodyPr/>
        <a:lstStyle/>
        <a:p>
          <a:endParaRPr lang="en-US" sz="1600">
            <a:latin typeface="Century Gothic" panose="020B0502020202020204" pitchFamily="34" charset="0"/>
          </a:endParaRPr>
        </a:p>
      </dgm:t>
    </dgm:pt>
    <dgm:pt modelId="{58543940-969E-48E0-8FF0-3DD833CC2E1D}" type="sibTrans" cxnId="{F333CAB8-961C-4274-8C64-01C686C61853}">
      <dgm:prSet custT="1"/>
      <dgm:spPr/>
      <dgm:t>
        <a:bodyPr/>
        <a:lstStyle/>
        <a:p>
          <a:endParaRPr lang="en-US" sz="1600">
            <a:latin typeface="Century Gothic" panose="020B0502020202020204" pitchFamily="34" charset="0"/>
          </a:endParaRPr>
        </a:p>
      </dgm:t>
    </dgm:pt>
    <dgm:pt modelId="{606C159A-2CAA-4197-8F1E-69BF0FFBCCFA}">
      <dgm:prSet custT="1"/>
      <dgm:spPr/>
      <dgm:t>
        <a:bodyPr/>
        <a:lstStyle/>
        <a:p>
          <a:r>
            <a:rPr lang="hr-HR" sz="1600">
              <a:latin typeface="+mn-lt"/>
            </a:rPr>
            <a:t>Kršenje etičkih standarda profesije</a:t>
          </a:r>
          <a:endParaRPr lang="en-US" sz="1600">
            <a:latin typeface="+mn-lt"/>
          </a:endParaRPr>
        </a:p>
      </dgm:t>
    </dgm:pt>
    <dgm:pt modelId="{204C81BB-F992-4D89-97A8-56D5052EBEC5}" type="parTrans" cxnId="{68AE4A83-9774-4B8A-A862-E3F8EC0C5E66}">
      <dgm:prSet/>
      <dgm:spPr/>
      <dgm:t>
        <a:bodyPr/>
        <a:lstStyle/>
        <a:p>
          <a:endParaRPr lang="en-US" sz="1600">
            <a:latin typeface="Century Gothic" panose="020B0502020202020204" pitchFamily="34" charset="0"/>
          </a:endParaRPr>
        </a:p>
      </dgm:t>
    </dgm:pt>
    <dgm:pt modelId="{48C19E48-5202-49E9-842F-182FD10307C3}" type="sibTrans" cxnId="{68AE4A83-9774-4B8A-A862-E3F8EC0C5E66}">
      <dgm:prSet custT="1"/>
      <dgm:spPr/>
      <dgm:t>
        <a:bodyPr/>
        <a:lstStyle/>
        <a:p>
          <a:endParaRPr lang="en-US" sz="1600">
            <a:latin typeface="Century Gothic" panose="020B0502020202020204" pitchFamily="34" charset="0"/>
          </a:endParaRPr>
        </a:p>
      </dgm:t>
    </dgm:pt>
    <dgm:pt modelId="{243E70D8-C87F-42E0-9148-7807A52F2E4D}">
      <dgm:prSet custT="1"/>
      <dgm:spPr/>
      <dgm:t>
        <a:bodyPr/>
        <a:lstStyle/>
        <a:p>
          <a:r>
            <a:rPr lang="hr-HR" sz="1600">
              <a:latin typeface="+mn-lt"/>
            </a:rPr>
            <a:t>Pravomoćna presuda za povredu načela Ugovora o EU I Povelje EU </a:t>
          </a:r>
          <a:endParaRPr lang="en-US" sz="1600">
            <a:latin typeface="+mn-lt"/>
          </a:endParaRPr>
        </a:p>
      </dgm:t>
    </dgm:pt>
    <dgm:pt modelId="{6D327D72-A1CE-437D-AD78-7609AD54674C}" type="parTrans" cxnId="{2B0D27CD-AA62-4580-997A-BB9605950220}">
      <dgm:prSet/>
      <dgm:spPr/>
      <dgm:t>
        <a:bodyPr/>
        <a:lstStyle/>
        <a:p>
          <a:endParaRPr lang="en-US" sz="1600">
            <a:latin typeface="Century Gothic" panose="020B0502020202020204" pitchFamily="34" charset="0"/>
          </a:endParaRPr>
        </a:p>
      </dgm:t>
    </dgm:pt>
    <dgm:pt modelId="{274B85E0-4FE4-4C11-9C98-E718C95ABA1A}" type="sibTrans" cxnId="{2B0D27CD-AA62-4580-997A-BB9605950220}">
      <dgm:prSet custT="1"/>
      <dgm:spPr/>
      <dgm:t>
        <a:bodyPr/>
        <a:lstStyle/>
        <a:p>
          <a:endParaRPr lang="en-US" sz="1600">
            <a:latin typeface="Century Gothic" panose="020B0502020202020204" pitchFamily="34" charset="0"/>
          </a:endParaRPr>
        </a:p>
      </dgm:t>
    </dgm:pt>
    <dgm:pt modelId="{709B22F7-B008-4AFF-B3BC-29CCD227DCEA}">
      <dgm:prSet custT="1"/>
      <dgm:spPr/>
      <dgm:t>
        <a:bodyPr/>
        <a:lstStyle/>
        <a:p>
          <a:r>
            <a:rPr lang="hr-HR" sz="1600">
              <a:latin typeface="+mn-lt"/>
            </a:rPr>
            <a:t>Neispunjenje isplate plaće zaposlenicima, doprinosa</a:t>
          </a:r>
          <a:r>
            <a:rPr lang="en-US" sz="1600">
              <a:latin typeface="+mn-lt"/>
            </a:rPr>
            <a:t>, </a:t>
          </a:r>
          <a:r>
            <a:rPr lang="en-US" sz="1600" err="1">
              <a:latin typeface="+mn-lt"/>
            </a:rPr>
            <a:t>poreza</a:t>
          </a:r>
          <a:endParaRPr lang="en-US" sz="1600">
            <a:latin typeface="+mn-lt"/>
          </a:endParaRPr>
        </a:p>
      </dgm:t>
    </dgm:pt>
    <dgm:pt modelId="{179EDA67-6F34-424F-AA82-3231C7F22F7E}" type="parTrans" cxnId="{A786190F-1318-406D-9EF8-51EBDCED91B9}">
      <dgm:prSet/>
      <dgm:spPr/>
      <dgm:t>
        <a:bodyPr/>
        <a:lstStyle/>
        <a:p>
          <a:endParaRPr lang="en-US" sz="1600">
            <a:latin typeface="Century Gothic" panose="020B0502020202020204" pitchFamily="34" charset="0"/>
          </a:endParaRPr>
        </a:p>
      </dgm:t>
    </dgm:pt>
    <dgm:pt modelId="{00E365FA-2A2B-4E5E-A299-38A90BDDFA5A}" type="sibTrans" cxnId="{A786190F-1318-406D-9EF8-51EBDCED91B9}">
      <dgm:prSet custT="1"/>
      <dgm:spPr/>
      <dgm:t>
        <a:bodyPr/>
        <a:lstStyle/>
        <a:p>
          <a:endParaRPr lang="en-US" sz="1600">
            <a:latin typeface="Century Gothic" panose="020B0502020202020204" pitchFamily="34" charset="0"/>
          </a:endParaRPr>
        </a:p>
      </dgm:t>
    </dgm:pt>
    <dgm:pt modelId="{55C46892-E0A6-4A1E-944F-7DEEF9970BBF}">
      <dgm:prSet custT="1"/>
      <dgm:spPr/>
      <dgm:t>
        <a:bodyPr/>
        <a:lstStyle/>
        <a:p>
          <a:r>
            <a:rPr lang="hr-HR" sz="1500">
              <a:latin typeface="+mn-lt"/>
            </a:rPr>
            <a:t>Osnivanje fiktivnog gospodarskog subjekta radi izbjegavanja obaveza</a:t>
          </a:r>
          <a:endParaRPr lang="en-US" sz="1500">
            <a:latin typeface="+mn-lt"/>
          </a:endParaRPr>
        </a:p>
      </dgm:t>
    </dgm:pt>
    <dgm:pt modelId="{6B52645F-26A8-4B80-AFC1-0F86CB90064B}" type="parTrans" cxnId="{2D96DB53-C873-48F4-84B8-A95717C9E360}">
      <dgm:prSet/>
      <dgm:spPr/>
      <dgm:t>
        <a:bodyPr/>
        <a:lstStyle/>
        <a:p>
          <a:endParaRPr lang="en-US" sz="1600">
            <a:latin typeface="Century Gothic" panose="020B0502020202020204" pitchFamily="34" charset="0"/>
          </a:endParaRPr>
        </a:p>
      </dgm:t>
    </dgm:pt>
    <dgm:pt modelId="{E827B629-3BC9-4143-B0C3-D242A4136FDD}" type="sibTrans" cxnId="{2D96DB53-C873-48F4-84B8-A95717C9E360}">
      <dgm:prSet custT="1"/>
      <dgm:spPr/>
      <dgm:t>
        <a:bodyPr/>
        <a:lstStyle/>
        <a:p>
          <a:endParaRPr lang="en-US" sz="1600">
            <a:latin typeface="Century Gothic" panose="020B0502020202020204" pitchFamily="34" charset="0"/>
          </a:endParaRPr>
        </a:p>
      </dgm:t>
    </dgm:pt>
    <dgm:pt modelId="{5FB91BD1-36F0-44EC-BCA1-8F136552334F}">
      <dgm:prSet custT="1"/>
      <dgm:spPr/>
      <dgm:t>
        <a:bodyPr/>
        <a:lstStyle/>
        <a:p>
          <a:r>
            <a:rPr lang="en-US" sz="1600" err="1">
              <a:latin typeface="+mn-lt"/>
            </a:rPr>
            <a:t>Sukob</a:t>
          </a:r>
          <a:r>
            <a:rPr lang="en-US" sz="1600">
              <a:latin typeface="+mn-lt"/>
            </a:rPr>
            <a:t> </a:t>
          </a:r>
          <a:r>
            <a:rPr lang="en-US" sz="1600" err="1">
              <a:latin typeface="+mn-lt"/>
            </a:rPr>
            <a:t>interesa</a:t>
          </a:r>
          <a:endParaRPr lang="en-US" sz="1600">
            <a:latin typeface="+mn-lt"/>
          </a:endParaRPr>
        </a:p>
      </dgm:t>
    </dgm:pt>
    <dgm:pt modelId="{BF8D1AA0-02C9-4108-9DFE-C13E068139B4}" type="parTrans" cxnId="{7AC0E925-264A-43AB-8113-BCCF65C61405}">
      <dgm:prSet/>
      <dgm:spPr/>
      <dgm:t>
        <a:bodyPr/>
        <a:lstStyle/>
        <a:p>
          <a:endParaRPr lang="en-US" sz="1600">
            <a:latin typeface="Century Gothic" panose="020B0502020202020204" pitchFamily="34" charset="0"/>
          </a:endParaRPr>
        </a:p>
      </dgm:t>
    </dgm:pt>
    <dgm:pt modelId="{610B6E91-40F9-42DA-B5D0-68C2B14CFB10}" type="sibTrans" cxnId="{7AC0E925-264A-43AB-8113-BCCF65C61405}">
      <dgm:prSet custT="1"/>
      <dgm:spPr/>
      <dgm:t>
        <a:bodyPr/>
        <a:lstStyle/>
        <a:p>
          <a:endParaRPr lang="en-US" sz="1600">
            <a:latin typeface="Century Gothic" panose="020B0502020202020204" pitchFamily="34" charset="0"/>
          </a:endParaRPr>
        </a:p>
      </dgm:t>
    </dgm:pt>
    <dgm:pt modelId="{323A425F-5FB0-46F6-A36A-761C4B264BD7}">
      <dgm:prSet custT="1"/>
      <dgm:spPr/>
      <dgm:t>
        <a:bodyPr/>
        <a:lstStyle/>
        <a:p>
          <a:r>
            <a:rPr lang="en-US" sz="1600">
              <a:latin typeface="+mn-lt"/>
            </a:rPr>
            <a:t>Neispunjavanje obveza u skladu s naloženim povratom</a:t>
          </a:r>
        </a:p>
      </dgm:t>
    </dgm:pt>
    <dgm:pt modelId="{82CE7D6F-E12B-4593-BE33-8C3AD1AE9D73}" type="parTrans" cxnId="{A2D61868-34CC-4F2C-B5B4-1CA283E3522A}">
      <dgm:prSet/>
      <dgm:spPr/>
      <dgm:t>
        <a:bodyPr/>
        <a:lstStyle/>
        <a:p>
          <a:endParaRPr lang="en-US" sz="1600">
            <a:latin typeface="Century Gothic" panose="020B0502020202020204" pitchFamily="34" charset="0"/>
          </a:endParaRPr>
        </a:p>
      </dgm:t>
    </dgm:pt>
    <dgm:pt modelId="{125C0DAE-E5F6-463C-9338-55E570C5CA55}" type="sibTrans" cxnId="{A2D61868-34CC-4F2C-B5B4-1CA283E3522A}">
      <dgm:prSet custT="1"/>
      <dgm:spPr/>
      <dgm:t>
        <a:bodyPr/>
        <a:lstStyle/>
        <a:p>
          <a:endParaRPr lang="en-US" sz="1600">
            <a:latin typeface="Century Gothic" panose="020B0502020202020204" pitchFamily="34" charset="0"/>
          </a:endParaRPr>
        </a:p>
      </dgm:t>
    </dgm:pt>
    <dgm:pt modelId="{296886FF-9B98-4A3C-A214-43964E90EA89}">
      <dgm:prSet custT="1"/>
      <dgm:spPr/>
      <dgm:t>
        <a:bodyPr/>
        <a:lstStyle/>
        <a:p>
          <a:r>
            <a:rPr lang="en-US" sz="1600" err="1">
              <a:latin typeface="+mn-lt"/>
            </a:rPr>
            <a:t>Nije</a:t>
          </a:r>
          <a:r>
            <a:rPr lang="en-US" sz="1600">
              <a:latin typeface="+mn-lt"/>
            </a:rPr>
            <a:t> </a:t>
          </a:r>
          <a:r>
            <a:rPr lang="en-US" sz="1600" err="1">
              <a:latin typeface="+mn-lt"/>
            </a:rPr>
            <a:t>registriran</a:t>
          </a:r>
          <a:r>
            <a:rPr lang="en-US" sz="1600">
              <a:latin typeface="+mn-lt"/>
            </a:rPr>
            <a:t> za </a:t>
          </a:r>
          <a:r>
            <a:rPr lang="en-US" sz="1600" err="1">
              <a:latin typeface="+mn-lt"/>
            </a:rPr>
            <a:t>prihvatljive</a:t>
          </a:r>
          <a:r>
            <a:rPr lang="en-US" sz="1600">
              <a:latin typeface="+mn-lt"/>
            </a:rPr>
            <a:t> </a:t>
          </a:r>
          <a:r>
            <a:rPr lang="en-US" sz="1600" err="1">
              <a:latin typeface="+mn-lt"/>
            </a:rPr>
            <a:t>djelatnosti</a:t>
          </a:r>
          <a:r>
            <a:rPr lang="en-US" sz="1600">
              <a:latin typeface="+mn-lt"/>
            </a:rPr>
            <a:t> u </a:t>
          </a:r>
          <a:r>
            <a:rPr lang="en-US" sz="1600" err="1">
              <a:latin typeface="+mn-lt"/>
            </a:rPr>
            <a:t>kojima</a:t>
          </a:r>
          <a:r>
            <a:rPr lang="en-US" sz="1600">
              <a:latin typeface="+mn-lt"/>
            </a:rPr>
            <a:t> </a:t>
          </a:r>
          <a:r>
            <a:rPr lang="en-US" sz="1600" err="1">
              <a:latin typeface="+mn-lt"/>
            </a:rPr>
            <a:t>provodi</a:t>
          </a:r>
          <a:r>
            <a:rPr lang="en-US" sz="1600">
              <a:latin typeface="+mn-lt"/>
            </a:rPr>
            <a:t> </a:t>
          </a:r>
          <a:r>
            <a:rPr lang="en-US" sz="1600" err="1">
              <a:latin typeface="+mn-lt"/>
            </a:rPr>
            <a:t>projekt</a:t>
          </a:r>
          <a:endParaRPr lang="en-US" sz="1600">
            <a:latin typeface="+mn-lt"/>
          </a:endParaRPr>
        </a:p>
      </dgm:t>
    </dgm:pt>
    <dgm:pt modelId="{BAAC12A5-8363-45E0-9082-45C16C4DF589}" type="parTrans" cxnId="{43F6353E-E7B7-4EB1-A3EE-7A95C20B7699}">
      <dgm:prSet/>
      <dgm:spPr/>
      <dgm:t>
        <a:bodyPr/>
        <a:lstStyle/>
        <a:p>
          <a:endParaRPr lang="en-US" sz="1600">
            <a:latin typeface="Century Gothic" panose="020B0502020202020204" pitchFamily="34" charset="0"/>
          </a:endParaRPr>
        </a:p>
      </dgm:t>
    </dgm:pt>
    <dgm:pt modelId="{EBBCA146-8E1A-49C5-A806-E98897019372}" type="sibTrans" cxnId="{43F6353E-E7B7-4EB1-A3EE-7A95C20B7699}">
      <dgm:prSet custT="1"/>
      <dgm:spPr/>
      <dgm:t>
        <a:bodyPr/>
        <a:lstStyle/>
        <a:p>
          <a:endParaRPr lang="en-US" sz="1600">
            <a:latin typeface="Century Gothic" panose="020B0502020202020204" pitchFamily="34" charset="0"/>
          </a:endParaRPr>
        </a:p>
      </dgm:t>
    </dgm:pt>
    <dgm:pt modelId="{792B785D-B5C6-4B3B-9E11-1F16E0E2CEF7}">
      <dgm:prSet custT="1"/>
      <dgm:spPr/>
      <dgm:t>
        <a:bodyPr/>
        <a:lstStyle/>
        <a:p>
          <a:r>
            <a:rPr lang="en-GB" sz="1600">
              <a:latin typeface="+mn-lt"/>
            </a:rPr>
            <a:t>Dostavljene lažne informacije</a:t>
          </a:r>
          <a:endParaRPr lang="en-US" sz="1600">
            <a:latin typeface="+mn-lt"/>
          </a:endParaRPr>
        </a:p>
      </dgm:t>
    </dgm:pt>
    <dgm:pt modelId="{43868C15-122B-42E3-9E62-9655C96B61F1}" type="parTrans" cxnId="{C267D5D7-5A79-4615-9A11-F96B4614730C}">
      <dgm:prSet/>
      <dgm:spPr/>
      <dgm:t>
        <a:bodyPr/>
        <a:lstStyle/>
        <a:p>
          <a:endParaRPr lang="en-US" sz="1600">
            <a:latin typeface="Century Gothic" panose="020B0502020202020204" pitchFamily="34" charset="0"/>
          </a:endParaRPr>
        </a:p>
      </dgm:t>
    </dgm:pt>
    <dgm:pt modelId="{B8A21602-5AA2-414D-AFB4-3AE9642A150E}" type="sibTrans" cxnId="{C267D5D7-5A79-4615-9A11-F96B4614730C}">
      <dgm:prSet custT="1"/>
      <dgm:spPr/>
      <dgm:t>
        <a:bodyPr/>
        <a:lstStyle/>
        <a:p>
          <a:endParaRPr lang="en-US" sz="1600">
            <a:latin typeface="Century Gothic" panose="020B0502020202020204" pitchFamily="34" charset="0"/>
          </a:endParaRPr>
        </a:p>
      </dgm:t>
    </dgm:pt>
    <dgm:pt modelId="{ED29AD7B-DB4E-43A5-A847-34787225C019}">
      <dgm:prSet custT="1"/>
      <dgm:spPr/>
      <dgm:t>
        <a:bodyPr/>
        <a:lstStyle/>
        <a:p>
          <a:r>
            <a:rPr lang="en-GB" sz="1600">
              <a:latin typeface="+mn-lt"/>
            </a:rPr>
            <a:t>Nema stabilne i dostatne izvore financiranja</a:t>
          </a:r>
          <a:endParaRPr lang="en-US" sz="1600">
            <a:latin typeface="+mn-lt"/>
          </a:endParaRPr>
        </a:p>
      </dgm:t>
    </dgm:pt>
    <dgm:pt modelId="{F2DF3266-E483-4588-977E-C3DBDCDA2654}" type="parTrans" cxnId="{A7D21633-F0ED-437B-9C3F-F27BC3CE78E8}">
      <dgm:prSet/>
      <dgm:spPr/>
      <dgm:t>
        <a:bodyPr/>
        <a:lstStyle/>
        <a:p>
          <a:endParaRPr lang="en-US" sz="1600">
            <a:latin typeface="Century Gothic" panose="020B0502020202020204" pitchFamily="34" charset="0"/>
          </a:endParaRPr>
        </a:p>
      </dgm:t>
    </dgm:pt>
    <dgm:pt modelId="{1CC08A43-6E62-4F2B-82AA-AC784D66C4CD}" type="sibTrans" cxnId="{A7D21633-F0ED-437B-9C3F-F27BC3CE78E8}">
      <dgm:prSet custT="1"/>
      <dgm:spPr/>
      <dgm:t>
        <a:bodyPr/>
        <a:lstStyle/>
        <a:p>
          <a:endParaRPr lang="en-US" sz="1600">
            <a:latin typeface="Century Gothic" panose="020B0502020202020204" pitchFamily="34" charset="0"/>
          </a:endParaRPr>
        </a:p>
      </dgm:t>
    </dgm:pt>
    <dgm:pt modelId="{03AF2AD9-79A3-47AD-B829-C6AF3E5A8FD7}">
      <dgm:prSet custT="1"/>
      <dgm:spPr/>
      <dgm:t>
        <a:bodyPr/>
        <a:lstStyle/>
        <a:p>
          <a:r>
            <a:rPr lang="en-GB" sz="1600" err="1">
              <a:latin typeface="+mn-lt"/>
            </a:rPr>
            <a:t>Nema</a:t>
          </a:r>
          <a:r>
            <a:rPr lang="en-GB" sz="1600">
              <a:latin typeface="+mn-lt"/>
            </a:rPr>
            <a:t> </a:t>
          </a:r>
          <a:r>
            <a:rPr lang="en-GB" sz="1600" err="1">
              <a:latin typeface="+mn-lt"/>
            </a:rPr>
            <a:t>registriranu</a:t>
          </a:r>
          <a:r>
            <a:rPr lang="en-GB" sz="1600">
              <a:latin typeface="+mn-lt"/>
            </a:rPr>
            <a:t> </a:t>
          </a:r>
          <a:r>
            <a:rPr lang="en-GB" sz="1600" err="1">
              <a:latin typeface="+mn-lt"/>
            </a:rPr>
            <a:t>poslovnu</a:t>
          </a:r>
          <a:r>
            <a:rPr lang="en-GB" sz="1600">
              <a:latin typeface="+mn-lt"/>
            </a:rPr>
            <a:t> </a:t>
          </a:r>
          <a:r>
            <a:rPr lang="en-GB" sz="1600" err="1">
              <a:latin typeface="+mn-lt"/>
            </a:rPr>
            <a:t>jedinicu</a:t>
          </a:r>
          <a:r>
            <a:rPr lang="en-GB" sz="1600">
              <a:latin typeface="+mn-lt"/>
            </a:rPr>
            <a:t> u RH</a:t>
          </a:r>
          <a:endParaRPr lang="en-US" sz="1600">
            <a:latin typeface="+mn-lt"/>
          </a:endParaRPr>
        </a:p>
      </dgm:t>
    </dgm:pt>
    <dgm:pt modelId="{D20CDD52-68E9-4478-89CA-EF29C55000A0}" type="parTrans" cxnId="{AE395786-FDC6-422E-84ED-66718E4F3151}">
      <dgm:prSet/>
      <dgm:spPr/>
      <dgm:t>
        <a:bodyPr/>
        <a:lstStyle/>
        <a:p>
          <a:endParaRPr lang="en-US" sz="1600">
            <a:latin typeface="Century Gothic" panose="020B0502020202020204" pitchFamily="34" charset="0"/>
          </a:endParaRPr>
        </a:p>
      </dgm:t>
    </dgm:pt>
    <dgm:pt modelId="{99499DEE-FC50-49A5-951F-CF862C42134A}" type="sibTrans" cxnId="{AE395786-FDC6-422E-84ED-66718E4F3151}">
      <dgm:prSet custT="1"/>
      <dgm:spPr/>
      <dgm:t>
        <a:bodyPr/>
        <a:lstStyle/>
        <a:p>
          <a:endParaRPr lang="en-US" sz="1600">
            <a:latin typeface="Century Gothic" panose="020B0502020202020204" pitchFamily="34" charset="0"/>
          </a:endParaRPr>
        </a:p>
      </dgm:t>
    </dgm:pt>
    <dgm:pt modelId="{74B61320-F772-467E-B1A4-1CA1EFB4CC48}">
      <dgm:prSet custT="1"/>
      <dgm:spPr/>
      <dgm:t>
        <a:bodyPr/>
        <a:lstStyle/>
        <a:p>
          <a:r>
            <a:rPr lang="en-US" sz="1600">
              <a:latin typeface="+mn-lt"/>
            </a:rPr>
            <a:t>Dvostruko financiranje</a:t>
          </a:r>
        </a:p>
      </dgm:t>
    </dgm:pt>
    <dgm:pt modelId="{99B7BB65-1F3D-4E0F-B17B-4BF71FC837EB}" type="parTrans" cxnId="{7065D811-9B95-4E0C-B318-591ADCFD316A}">
      <dgm:prSet/>
      <dgm:spPr/>
      <dgm:t>
        <a:bodyPr/>
        <a:lstStyle/>
        <a:p>
          <a:endParaRPr lang="en-US" sz="1600">
            <a:latin typeface="Century Gothic" panose="020B0502020202020204" pitchFamily="34" charset="0"/>
          </a:endParaRPr>
        </a:p>
      </dgm:t>
    </dgm:pt>
    <dgm:pt modelId="{5C0C2B34-325B-48A2-A1D1-A3B6B433C73B}" type="sibTrans" cxnId="{7065D811-9B95-4E0C-B318-591ADCFD316A}">
      <dgm:prSet/>
      <dgm:spPr/>
      <dgm:t>
        <a:bodyPr/>
        <a:lstStyle/>
        <a:p>
          <a:endParaRPr lang="en-US" sz="1600">
            <a:latin typeface="Century Gothic" panose="020B0502020202020204" pitchFamily="34" charset="0"/>
          </a:endParaRPr>
        </a:p>
      </dgm:t>
    </dgm:pt>
    <dgm:pt modelId="{12BF8AE6-BDD3-4ACA-937D-48EA47702614}">
      <dgm:prSet custT="1"/>
      <dgm:spPr/>
      <dgm:t>
        <a:bodyPr/>
        <a:lstStyle/>
        <a:p>
          <a:r>
            <a:rPr lang="en-GB" sz="1600" u="none" kern="1200">
              <a:latin typeface="Aptos" panose="02110004020202020204"/>
              <a:ea typeface="+mn-ea"/>
              <a:cs typeface="+mn-cs"/>
            </a:rPr>
            <a:t>Poduzetnici u teškoćama</a:t>
          </a:r>
          <a:endParaRPr lang="hr-HR" sz="1600" u="none" kern="1200">
            <a:latin typeface="Aptos" panose="02110004020202020204"/>
            <a:ea typeface="+mn-ea"/>
            <a:cs typeface="+mn-cs"/>
          </a:endParaRPr>
        </a:p>
      </dgm:t>
    </dgm:pt>
    <dgm:pt modelId="{64FF3524-E981-46F1-864A-EDD2C963A9B1}" type="parTrans" cxnId="{4B822A59-2E65-4694-A4B4-CE16B50D244C}">
      <dgm:prSet/>
      <dgm:spPr/>
      <dgm:t>
        <a:bodyPr/>
        <a:lstStyle/>
        <a:p>
          <a:endParaRPr lang="hr-HR"/>
        </a:p>
      </dgm:t>
    </dgm:pt>
    <dgm:pt modelId="{2D6ACDBD-911B-4B79-871C-224CFA5E7445}" type="sibTrans" cxnId="{4B822A59-2E65-4694-A4B4-CE16B50D244C}">
      <dgm:prSet/>
      <dgm:spPr/>
      <dgm:t>
        <a:bodyPr/>
        <a:lstStyle/>
        <a:p>
          <a:endParaRPr lang="hr-HR"/>
        </a:p>
      </dgm:t>
    </dgm:pt>
    <dgm:pt modelId="{2F4FE2A6-5BF3-4B1E-8E61-4E12BF07DAF9}" type="pres">
      <dgm:prSet presAssocID="{76BEC2C1-341E-4F55-8D24-05C126C53A48}" presName="Name0" presStyleCnt="0">
        <dgm:presLayoutVars>
          <dgm:dir/>
          <dgm:resizeHandles val="exact"/>
        </dgm:presLayoutVars>
      </dgm:prSet>
      <dgm:spPr/>
    </dgm:pt>
    <dgm:pt modelId="{14B845F4-D5E0-48F3-A697-0A2A31924A70}" type="pres">
      <dgm:prSet presAssocID="{FAE76092-3448-466F-9307-D6652276EA24}" presName="node" presStyleLbl="node1" presStyleIdx="0" presStyleCnt="14">
        <dgm:presLayoutVars>
          <dgm:bulletEnabled val="1"/>
        </dgm:presLayoutVars>
      </dgm:prSet>
      <dgm:spPr/>
    </dgm:pt>
    <dgm:pt modelId="{E82465F5-33DB-4CE3-BC84-A02FB34462E4}" type="pres">
      <dgm:prSet presAssocID="{ED9F0E30-AD21-49C1-B841-B6D6ED16F864}" presName="sibTrans" presStyleLbl="sibTrans1D1" presStyleIdx="0" presStyleCnt="13"/>
      <dgm:spPr/>
    </dgm:pt>
    <dgm:pt modelId="{B4BB9CF5-EEBC-4309-AB85-D784365E9E16}" type="pres">
      <dgm:prSet presAssocID="{ED9F0E30-AD21-49C1-B841-B6D6ED16F864}" presName="connectorText" presStyleLbl="sibTrans1D1" presStyleIdx="0" presStyleCnt="13"/>
      <dgm:spPr/>
    </dgm:pt>
    <dgm:pt modelId="{345148A7-BCC5-46E1-8641-89647901C5ED}" type="pres">
      <dgm:prSet presAssocID="{1CB3EDC5-9D23-429C-BEC2-1142EB5F38F9}" presName="node" presStyleLbl="node1" presStyleIdx="1" presStyleCnt="14">
        <dgm:presLayoutVars>
          <dgm:bulletEnabled val="1"/>
        </dgm:presLayoutVars>
      </dgm:prSet>
      <dgm:spPr/>
    </dgm:pt>
    <dgm:pt modelId="{2EBF685B-79DB-47E7-ACB5-25908764C908}" type="pres">
      <dgm:prSet presAssocID="{58543940-969E-48E0-8FF0-3DD833CC2E1D}" presName="sibTrans" presStyleLbl="sibTrans1D1" presStyleIdx="1" presStyleCnt="13"/>
      <dgm:spPr/>
    </dgm:pt>
    <dgm:pt modelId="{DD3BF8EC-B4D9-432A-A9F4-B2B03E86734D}" type="pres">
      <dgm:prSet presAssocID="{58543940-969E-48E0-8FF0-3DD833CC2E1D}" presName="connectorText" presStyleLbl="sibTrans1D1" presStyleIdx="1" presStyleCnt="13"/>
      <dgm:spPr/>
    </dgm:pt>
    <dgm:pt modelId="{56D86A4A-D860-4D20-8315-7BD7A645F5D7}" type="pres">
      <dgm:prSet presAssocID="{606C159A-2CAA-4197-8F1E-69BF0FFBCCFA}" presName="node" presStyleLbl="node1" presStyleIdx="2" presStyleCnt="14">
        <dgm:presLayoutVars>
          <dgm:bulletEnabled val="1"/>
        </dgm:presLayoutVars>
      </dgm:prSet>
      <dgm:spPr/>
    </dgm:pt>
    <dgm:pt modelId="{94EC575B-716F-486F-9FF5-2301A48CF3DF}" type="pres">
      <dgm:prSet presAssocID="{48C19E48-5202-49E9-842F-182FD10307C3}" presName="sibTrans" presStyleLbl="sibTrans1D1" presStyleIdx="2" presStyleCnt="13"/>
      <dgm:spPr/>
    </dgm:pt>
    <dgm:pt modelId="{2A8C9D88-EB68-4428-9064-F3F89866927D}" type="pres">
      <dgm:prSet presAssocID="{48C19E48-5202-49E9-842F-182FD10307C3}" presName="connectorText" presStyleLbl="sibTrans1D1" presStyleIdx="2" presStyleCnt="13"/>
      <dgm:spPr/>
    </dgm:pt>
    <dgm:pt modelId="{681A5737-0AD5-4F3E-9CD6-3B0789048B3E}" type="pres">
      <dgm:prSet presAssocID="{243E70D8-C87F-42E0-9148-7807A52F2E4D}" presName="node" presStyleLbl="node1" presStyleIdx="3" presStyleCnt="14">
        <dgm:presLayoutVars>
          <dgm:bulletEnabled val="1"/>
        </dgm:presLayoutVars>
      </dgm:prSet>
      <dgm:spPr/>
    </dgm:pt>
    <dgm:pt modelId="{EF160811-5D00-4E5B-9A6E-D3552EB61CAD}" type="pres">
      <dgm:prSet presAssocID="{274B85E0-4FE4-4C11-9C98-E718C95ABA1A}" presName="sibTrans" presStyleLbl="sibTrans1D1" presStyleIdx="3" presStyleCnt="13"/>
      <dgm:spPr/>
    </dgm:pt>
    <dgm:pt modelId="{C76B6AB6-9445-4279-8B24-5B84DF58B6AA}" type="pres">
      <dgm:prSet presAssocID="{274B85E0-4FE4-4C11-9C98-E718C95ABA1A}" presName="connectorText" presStyleLbl="sibTrans1D1" presStyleIdx="3" presStyleCnt="13"/>
      <dgm:spPr/>
    </dgm:pt>
    <dgm:pt modelId="{A1D065C0-8D59-4977-91BE-4D62B7C09DE3}" type="pres">
      <dgm:prSet presAssocID="{709B22F7-B008-4AFF-B3BC-29CCD227DCEA}" presName="node" presStyleLbl="node1" presStyleIdx="4" presStyleCnt="14">
        <dgm:presLayoutVars>
          <dgm:bulletEnabled val="1"/>
        </dgm:presLayoutVars>
      </dgm:prSet>
      <dgm:spPr/>
    </dgm:pt>
    <dgm:pt modelId="{C9999512-77C4-4D31-B76A-98787D3C2315}" type="pres">
      <dgm:prSet presAssocID="{00E365FA-2A2B-4E5E-A299-38A90BDDFA5A}" presName="sibTrans" presStyleLbl="sibTrans1D1" presStyleIdx="4" presStyleCnt="13"/>
      <dgm:spPr/>
    </dgm:pt>
    <dgm:pt modelId="{66806D18-139B-4953-9B2A-9E52FF5470A3}" type="pres">
      <dgm:prSet presAssocID="{00E365FA-2A2B-4E5E-A299-38A90BDDFA5A}" presName="connectorText" presStyleLbl="sibTrans1D1" presStyleIdx="4" presStyleCnt="13"/>
      <dgm:spPr/>
    </dgm:pt>
    <dgm:pt modelId="{B5B41842-C039-421B-A3D3-2FA7659A7197}" type="pres">
      <dgm:prSet presAssocID="{55C46892-E0A6-4A1E-944F-7DEEF9970BBF}" presName="node" presStyleLbl="node1" presStyleIdx="5" presStyleCnt="14">
        <dgm:presLayoutVars>
          <dgm:bulletEnabled val="1"/>
        </dgm:presLayoutVars>
      </dgm:prSet>
      <dgm:spPr/>
    </dgm:pt>
    <dgm:pt modelId="{607EDCE4-3604-4B63-BE3A-E504AF0EEC47}" type="pres">
      <dgm:prSet presAssocID="{E827B629-3BC9-4143-B0C3-D242A4136FDD}" presName="sibTrans" presStyleLbl="sibTrans1D1" presStyleIdx="5" presStyleCnt="13"/>
      <dgm:spPr/>
    </dgm:pt>
    <dgm:pt modelId="{9F9E6DE7-A195-4C7D-A823-14A149878180}" type="pres">
      <dgm:prSet presAssocID="{E827B629-3BC9-4143-B0C3-D242A4136FDD}" presName="connectorText" presStyleLbl="sibTrans1D1" presStyleIdx="5" presStyleCnt="13"/>
      <dgm:spPr/>
    </dgm:pt>
    <dgm:pt modelId="{C0336FAA-6036-4A14-A80C-E70F127A396A}" type="pres">
      <dgm:prSet presAssocID="{5FB91BD1-36F0-44EC-BCA1-8F136552334F}" presName="node" presStyleLbl="node1" presStyleIdx="6" presStyleCnt="14">
        <dgm:presLayoutVars>
          <dgm:bulletEnabled val="1"/>
        </dgm:presLayoutVars>
      </dgm:prSet>
      <dgm:spPr/>
    </dgm:pt>
    <dgm:pt modelId="{53463361-19C1-4B6F-8131-BC894B97E55F}" type="pres">
      <dgm:prSet presAssocID="{610B6E91-40F9-42DA-B5D0-68C2B14CFB10}" presName="sibTrans" presStyleLbl="sibTrans1D1" presStyleIdx="6" presStyleCnt="13"/>
      <dgm:spPr/>
    </dgm:pt>
    <dgm:pt modelId="{3ED31201-FB51-45F0-8CC1-5FD0650C9A75}" type="pres">
      <dgm:prSet presAssocID="{610B6E91-40F9-42DA-B5D0-68C2B14CFB10}" presName="connectorText" presStyleLbl="sibTrans1D1" presStyleIdx="6" presStyleCnt="13"/>
      <dgm:spPr/>
    </dgm:pt>
    <dgm:pt modelId="{B09263E8-34EF-4147-91C4-BE0D44542567}" type="pres">
      <dgm:prSet presAssocID="{323A425F-5FB0-46F6-A36A-761C4B264BD7}" presName="node" presStyleLbl="node1" presStyleIdx="7" presStyleCnt="14">
        <dgm:presLayoutVars>
          <dgm:bulletEnabled val="1"/>
        </dgm:presLayoutVars>
      </dgm:prSet>
      <dgm:spPr/>
    </dgm:pt>
    <dgm:pt modelId="{17E55D43-9EEF-4C70-BC50-7D8442188679}" type="pres">
      <dgm:prSet presAssocID="{125C0DAE-E5F6-463C-9338-55E570C5CA55}" presName="sibTrans" presStyleLbl="sibTrans1D1" presStyleIdx="7" presStyleCnt="13"/>
      <dgm:spPr/>
    </dgm:pt>
    <dgm:pt modelId="{D32522C7-E1A5-4BCB-8DF4-AB42173BFC60}" type="pres">
      <dgm:prSet presAssocID="{125C0DAE-E5F6-463C-9338-55E570C5CA55}" presName="connectorText" presStyleLbl="sibTrans1D1" presStyleIdx="7" presStyleCnt="13"/>
      <dgm:spPr/>
    </dgm:pt>
    <dgm:pt modelId="{6C4CE6E8-6417-4EE3-A494-D8F1271A927B}" type="pres">
      <dgm:prSet presAssocID="{296886FF-9B98-4A3C-A214-43964E90EA89}" presName="node" presStyleLbl="node1" presStyleIdx="8" presStyleCnt="14">
        <dgm:presLayoutVars>
          <dgm:bulletEnabled val="1"/>
        </dgm:presLayoutVars>
      </dgm:prSet>
      <dgm:spPr/>
    </dgm:pt>
    <dgm:pt modelId="{7E55AD16-020F-4589-91D7-73255DC1DE63}" type="pres">
      <dgm:prSet presAssocID="{EBBCA146-8E1A-49C5-A806-E98897019372}" presName="sibTrans" presStyleLbl="sibTrans1D1" presStyleIdx="8" presStyleCnt="13"/>
      <dgm:spPr/>
    </dgm:pt>
    <dgm:pt modelId="{29C4D54F-693A-4782-980B-60CCA3F9EC94}" type="pres">
      <dgm:prSet presAssocID="{EBBCA146-8E1A-49C5-A806-E98897019372}" presName="connectorText" presStyleLbl="sibTrans1D1" presStyleIdx="8" presStyleCnt="13"/>
      <dgm:spPr/>
    </dgm:pt>
    <dgm:pt modelId="{C839BFB0-8853-47F6-B3FE-CF0699E47D19}" type="pres">
      <dgm:prSet presAssocID="{792B785D-B5C6-4B3B-9E11-1F16E0E2CEF7}" presName="node" presStyleLbl="node1" presStyleIdx="9" presStyleCnt="14">
        <dgm:presLayoutVars>
          <dgm:bulletEnabled val="1"/>
        </dgm:presLayoutVars>
      </dgm:prSet>
      <dgm:spPr/>
    </dgm:pt>
    <dgm:pt modelId="{5ADACA37-EF0B-4F3F-B839-25BBCB9B860D}" type="pres">
      <dgm:prSet presAssocID="{B8A21602-5AA2-414D-AFB4-3AE9642A150E}" presName="sibTrans" presStyleLbl="sibTrans1D1" presStyleIdx="9" presStyleCnt="13"/>
      <dgm:spPr/>
    </dgm:pt>
    <dgm:pt modelId="{1B9C2AC1-8871-4A8D-81A5-F9672735060B}" type="pres">
      <dgm:prSet presAssocID="{B8A21602-5AA2-414D-AFB4-3AE9642A150E}" presName="connectorText" presStyleLbl="sibTrans1D1" presStyleIdx="9" presStyleCnt="13"/>
      <dgm:spPr/>
    </dgm:pt>
    <dgm:pt modelId="{F445E028-5181-4BAC-846A-1E3CF9A02389}" type="pres">
      <dgm:prSet presAssocID="{ED29AD7B-DB4E-43A5-A847-34787225C019}" presName="node" presStyleLbl="node1" presStyleIdx="10" presStyleCnt="14">
        <dgm:presLayoutVars>
          <dgm:bulletEnabled val="1"/>
        </dgm:presLayoutVars>
      </dgm:prSet>
      <dgm:spPr/>
    </dgm:pt>
    <dgm:pt modelId="{57A3CBB3-A952-4969-A46D-13F4E04A1F66}" type="pres">
      <dgm:prSet presAssocID="{1CC08A43-6E62-4F2B-82AA-AC784D66C4CD}" presName="sibTrans" presStyleLbl="sibTrans1D1" presStyleIdx="10" presStyleCnt="13"/>
      <dgm:spPr/>
    </dgm:pt>
    <dgm:pt modelId="{BA618682-D812-4810-9BFD-93C4E739349F}" type="pres">
      <dgm:prSet presAssocID="{1CC08A43-6E62-4F2B-82AA-AC784D66C4CD}" presName="connectorText" presStyleLbl="sibTrans1D1" presStyleIdx="10" presStyleCnt="13"/>
      <dgm:spPr/>
    </dgm:pt>
    <dgm:pt modelId="{2DF89ED5-1144-4858-9341-21631DFCBC06}" type="pres">
      <dgm:prSet presAssocID="{03AF2AD9-79A3-47AD-B829-C6AF3E5A8FD7}" presName="node" presStyleLbl="node1" presStyleIdx="11" presStyleCnt="14">
        <dgm:presLayoutVars>
          <dgm:bulletEnabled val="1"/>
        </dgm:presLayoutVars>
      </dgm:prSet>
      <dgm:spPr/>
    </dgm:pt>
    <dgm:pt modelId="{AE8E4D9E-117A-4A80-9168-20A000E5155E}" type="pres">
      <dgm:prSet presAssocID="{99499DEE-FC50-49A5-951F-CF862C42134A}" presName="sibTrans" presStyleLbl="sibTrans1D1" presStyleIdx="11" presStyleCnt="13"/>
      <dgm:spPr/>
    </dgm:pt>
    <dgm:pt modelId="{D0A14DF6-C2C6-4373-A161-03D6CF33E54C}" type="pres">
      <dgm:prSet presAssocID="{99499DEE-FC50-49A5-951F-CF862C42134A}" presName="connectorText" presStyleLbl="sibTrans1D1" presStyleIdx="11" presStyleCnt="13"/>
      <dgm:spPr/>
    </dgm:pt>
    <dgm:pt modelId="{23A0B93D-8900-43F8-B79A-F9D6A7DF2571}" type="pres">
      <dgm:prSet presAssocID="{74B61320-F772-467E-B1A4-1CA1EFB4CC48}" presName="node" presStyleLbl="node1" presStyleIdx="12" presStyleCnt="14">
        <dgm:presLayoutVars>
          <dgm:bulletEnabled val="1"/>
        </dgm:presLayoutVars>
      </dgm:prSet>
      <dgm:spPr/>
    </dgm:pt>
    <dgm:pt modelId="{9F3BD86A-17EA-45F6-BDFA-E46360D4EFCF}" type="pres">
      <dgm:prSet presAssocID="{5C0C2B34-325B-48A2-A1D1-A3B6B433C73B}" presName="sibTrans" presStyleLbl="sibTrans1D1" presStyleIdx="12" presStyleCnt="13"/>
      <dgm:spPr/>
    </dgm:pt>
    <dgm:pt modelId="{26C7235E-846F-41B3-ACEB-F164712394C0}" type="pres">
      <dgm:prSet presAssocID="{5C0C2B34-325B-48A2-A1D1-A3B6B433C73B}" presName="connectorText" presStyleLbl="sibTrans1D1" presStyleIdx="12" presStyleCnt="13"/>
      <dgm:spPr/>
    </dgm:pt>
    <dgm:pt modelId="{68BCBC1B-F5A2-4FB0-AB3F-1447B4F3B521}" type="pres">
      <dgm:prSet presAssocID="{12BF8AE6-BDD3-4ACA-937D-48EA47702614}" presName="node" presStyleLbl="node1" presStyleIdx="13" presStyleCnt="14">
        <dgm:presLayoutVars>
          <dgm:bulletEnabled val="1"/>
        </dgm:presLayoutVars>
      </dgm:prSet>
      <dgm:spPr/>
    </dgm:pt>
  </dgm:ptLst>
  <dgm:cxnLst>
    <dgm:cxn modelId="{6BDFD500-7F67-4799-AA4D-88C69CE7FDCE}" type="presOf" srcId="{E827B629-3BC9-4143-B0C3-D242A4136FDD}" destId="{607EDCE4-3604-4B63-BE3A-E504AF0EEC47}" srcOrd="0" destOrd="0" presId="urn:microsoft.com/office/officeart/2016/7/layout/RepeatingBendingProcessNew"/>
    <dgm:cxn modelId="{337D8E05-320F-44FA-97D5-65711E33DAC0}" type="presOf" srcId="{EBBCA146-8E1A-49C5-A806-E98897019372}" destId="{29C4D54F-693A-4782-980B-60CCA3F9EC94}" srcOrd="1" destOrd="0" presId="urn:microsoft.com/office/officeart/2016/7/layout/RepeatingBendingProcessNew"/>
    <dgm:cxn modelId="{5C784F06-CA1F-4B5A-8CFA-C8FFE979FC3C}" type="presOf" srcId="{709B22F7-B008-4AFF-B3BC-29CCD227DCEA}" destId="{A1D065C0-8D59-4977-91BE-4D62B7C09DE3}" srcOrd="0" destOrd="0" presId="urn:microsoft.com/office/officeart/2016/7/layout/RepeatingBendingProcessNew"/>
    <dgm:cxn modelId="{40CC0409-7E65-4937-A563-46CFFAE4E180}" type="presOf" srcId="{1CC08A43-6E62-4F2B-82AA-AC784D66C4CD}" destId="{BA618682-D812-4810-9BFD-93C4E739349F}" srcOrd="1" destOrd="0" presId="urn:microsoft.com/office/officeart/2016/7/layout/RepeatingBendingProcessNew"/>
    <dgm:cxn modelId="{A786190F-1318-406D-9EF8-51EBDCED91B9}" srcId="{76BEC2C1-341E-4F55-8D24-05C126C53A48}" destId="{709B22F7-B008-4AFF-B3BC-29CCD227DCEA}" srcOrd="4" destOrd="0" parTransId="{179EDA67-6F34-424F-AA82-3231C7F22F7E}" sibTransId="{00E365FA-2A2B-4E5E-A299-38A90BDDFA5A}"/>
    <dgm:cxn modelId="{7065D811-9B95-4E0C-B318-591ADCFD316A}" srcId="{76BEC2C1-341E-4F55-8D24-05C126C53A48}" destId="{74B61320-F772-467E-B1A4-1CA1EFB4CC48}" srcOrd="12" destOrd="0" parTransId="{99B7BB65-1F3D-4E0F-B17B-4BF71FC837EB}" sibTransId="{5C0C2B34-325B-48A2-A1D1-A3B6B433C73B}"/>
    <dgm:cxn modelId="{BC477415-5636-449B-B9BD-A0FD7F3B94F3}" type="presOf" srcId="{48C19E48-5202-49E9-842F-182FD10307C3}" destId="{94EC575B-716F-486F-9FF5-2301A48CF3DF}" srcOrd="0" destOrd="0" presId="urn:microsoft.com/office/officeart/2016/7/layout/RepeatingBendingProcessNew"/>
    <dgm:cxn modelId="{FA44D616-6CD3-489F-9765-13512B311602}" type="presOf" srcId="{606C159A-2CAA-4197-8F1E-69BF0FFBCCFA}" destId="{56D86A4A-D860-4D20-8315-7BD7A645F5D7}" srcOrd="0" destOrd="0" presId="urn:microsoft.com/office/officeart/2016/7/layout/RepeatingBendingProcessNew"/>
    <dgm:cxn modelId="{25A1B718-39D9-4306-AFBB-E8935F21D780}" type="presOf" srcId="{323A425F-5FB0-46F6-A36A-761C4B264BD7}" destId="{B09263E8-34EF-4147-91C4-BE0D44542567}" srcOrd="0" destOrd="0" presId="urn:microsoft.com/office/officeart/2016/7/layout/RepeatingBendingProcessNew"/>
    <dgm:cxn modelId="{7AC0E925-264A-43AB-8113-BCCF65C61405}" srcId="{76BEC2C1-341E-4F55-8D24-05C126C53A48}" destId="{5FB91BD1-36F0-44EC-BCA1-8F136552334F}" srcOrd="6" destOrd="0" parTransId="{BF8D1AA0-02C9-4108-9DFE-C13E068139B4}" sibTransId="{610B6E91-40F9-42DA-B5D0-68C2B14CFB10}"/>
    <dgm:cxn modelId="{5D42332A-6C6B-4F55-8004-FCD57B906AE0}" type="presOf" srcId="{274B85E0-4FE4-4C11-9C98-E718C95ABA1A}" destId="{C76B6AB6-9445-4279-8B24-5B84DF58B6AA}" srcOrd="1" destOrd="0" presId="urn:microsoft.com/office/officeart/2016/7/layout/RepeatingBendingProcessNew"/>
    <dgm:cxn modelId="{92A6262B-8723-48D2-9513-74D2340D2360}" type="presOf" srcId="{76BEC2C1-341E-4F55-8D24-05C126C53A48}" destId="{2F4FE2A6-5BF3-4B1E-8E61-4E12BF07DAF9}" srcOrd="0" destOrd="0" presId="urn:microsoft.com/office/officeart/2016/7/layout/RepeatingBendingProcessNew"/>
    <dgm:cxn modelId="{63CC762B-3170-4CAA-A48B-0AB44864DB27}" type="presOf" srcId="{B8A21602-5AA2-414D-AFB4-3AE9642A150E}" destId="{1B9C2AC1-8871-4A8D-81A5-F9672735060B}" srcOrd="1" destOrd="0" presId="urn:microsoft.com/office/officeart/2016/7/layout/RepeatingBendingProcessNew"/>
    <dgm:cxn modelId="{A7D21633-F0ED-437B-9C3F-F27BC3CE78E8}" srcId="{76BEC2C1-341E-4F55-8D24-05C126C53A48}" destId="{ED29AD7B-DB4E-43A5-A847-34787225C019}" srcOrd="10" destOrd="0" parTransId="{F2DF3266-E483-4588-977E-C3DBDCDA2654}" sibTransId="{1CC08A43-6E62-4F2B-82AA-AC784D66C4CD}"/>
    <dgm:cxn modelId="{C7792633-5621-481D-B2F2-9FF4A9E18048}" type="presOf" srcId="{243E70D8-C87F-42E0-9148-7807A52F2E4D}" destId="{681A5737-0AD5-4F3E-9CD6-3B0789048B3E}" srcOrd="0" destOrd="0" presId="urn:microsoft.com/office/officeart/2016/7/layout/RepeatingBendingProcessNew"/>
    <dgm:cxn modelId="{CAC8A136-4AE3-4A49-9755-5E8C04EAEADB}" type="presOf" srcId="{610B6E91-40F9-42DA-B5D0-68C2B14CFB10}" destId="{53463361-19C1-4B6F-8131-BC894B97E55F}" srcOrd="0" destOrd="0" presId="urn:microsoft.com/office/officeart/2016/7/layout/RepeatingBendingProcessNew"/>
    <dgm:cxn modelId="{CE046C3D-C671-48C0-B61E-18DC41BBB2ED}" type="presOf" srcId="{5C0C2B34-325B-48A2-A1D1-A3B6B433C73B}" destId="{26C7235E-846F-41B3-ACEB-F164712394C0}" srcOrd="1" destOrd="0" presId="urn:microsoft.com/office/officeart/2016/7/layout/RepeatingBendingProcessNew"/>
    <dgm:cxn modelId="{43F6353E-E7B7-4EB1-A3EE-7A95C20B7699}" srcId="{76BEC2C1-341E-4F55-8D24-05C126C53A48}" destId="{296886FF-9B98-4A3C-A214-43964E90EA89}" srcOrd="8" destOrd="0" parTransId="{BAAC12A5-8363-45E0-9082-45C16C4DF589}" sibTransId="{EBBCA146-8E1A-49C5-A806-E98897019372}"/>
    <dgm:cxn modelId="{D9B36E3F-89E0-4278-A86D-AED5EA96F41D}" type="presOf" srcId="{74B61320-F772-467E-B1A4-1CA1EFB4CC48}" destId="{23A0B93D-8900-43F8-B79A-F9D6A7DF2571}" srcOrd="0" destOrd="0" presId="urn:microsoft.com/office/officeart/2016/7/layout/RepeatingBendingProcessNew"/>
    <dgm:cxn modelId="{97DABE60-AD8E-4DE3-BF2D-0E04BF889786}" type="presOf" srcId="{FAE76092-3448-466F-9307-D6652276EA24}" destId="{14B845F4-D5E0-48F3-A697-0A2A31924A70}" srcOrd="0" destOrd="0" presId="urn:microsoft.com/office/officeart/2016/7/layout/RepeatingBendingProcessNew"/>
    <dgm:cxn modelId="{4C916063-C5D0-4152-ABA9-05CB20D3A3E6}" type="presOf" srcId="{296886FF-9B98-4A3C-A214-43964E90EA89}" destId="{6C4CE6E8-6417-4EE3-A494-D8F1271A927B}" srcOrd="0" destOrd="0" presId="urn:microsoft.com/office/officeart/2016/7/layout/RepeatingBendingProcessNew"/>
    <dgm:cxn modelId="{73B77046-179F-41FB-8964-5C7BC77AC39D}" type="presOf" srcId="{00E365FA-2A2B-4E5E-A299-38A90BDDFA5A}" destId="{C9999512-77C4-4D31-B76A-98787D3C2315}" srcOrd="0" destOrd="0" presId="urn:microsoft.com/office/officeart/2016/7/layout/RepeatingBendingProcessNew"/>
    <dgm:cxn modelId="{A2D61868-34CC-4F2C-B5B4-1CA283E3522A}" srcId="{76BEC2C1-341E-4F55-8D24-05C126C53A48}" destId="{323A425F-5FB0-46F6-A36A-761C4B264BD7}" srcOrd="7" destOrd="0" parTransId="{82CE7D6F-E12B-4593-BE33-8C3AD1AE9D73}" sibTransId="{125C0DAE-E5F6-463C-9338-55E570C5CA55}"/>
    <dgm:cxn modelId="{6B79344C-F179-4784-B9F4-372DEC3350F5}" type="presOf" srcId="{55C46892-E0A6-4A1E-944F-7DEEF9970BBF}" destId="{B5B41842-C039-421B-A3D3-2FA7659A7197}" srcOrd="0" destOrd="0" presId="urn:microsoft.com/office/officeart/2016/7/layout/RepeatingBendingProcessNew"/>
    <dgm:cxn modelId="{FC480C6D-D021-4098-A3A9-76AAD4236C54}" type="presOf" srcId="{03AF2AD9-79A3-47AD-B829-C6AF3E5A8FD7}" destId="{2DF89ED5-1144-4858-9341-21631DFCBC06}" srcOrd="0" destOrd="0" presId="urn:microsoft.com/office/officeart/2016/7/layout/RepeatingBendingProcessNew"/>
    <dgm:cxn modelId="{78F4476E-8A92-4994-8C54-522721CB0B29}" type="presOf" srcId="{125C0DAE-E5F6-463C-9338-55E570C5CA55}" destId="{D32522C7-E1A5-4BCB-8DF4-AB42173BFC60}" srcOrd="1" destOrd="0" presId="urn:microsoft.com/office/officeart/2016/7/layout/RepeatingBendingProcessNew"/>
    <dgm:cxn modelId="{2475DC6E-2E1F-4B7F-97F8-EB60E6712D73}" type="presOf" srcId="{48C19E48-5202-49E9-842F-182FD10307C3}" destId="{2A8C9D88-EB68-4428-9064-F3F89866927D}" srcOrd="1" destOrd="0" presId="urn:microsoft.com/office/officeart/2016/7/layout/RepeatingBendingProcessNew"/>
    <dgm:cxn modelId="{88E44851-5DB3-4E6B-B84E-4371AB400A20}" type="presOf" srcId="{5FB91BD1-36F0-44EC-BCA1-8F136552334F}" destId="{C0336FAA-6036-4A14-A80C-E70F127A396A}" srcOrd="0" destOrd="0" presId="urn:microsoft.com/office/officeart/2016/7/layout/RepeatingBendingProcessNew"/>
    <dgm:cxn modelId="{B05B1C72-F618-4FF4-9DE5-96CCFA920F13}" type="presOf" srcId="{58543940-969E-48E0-8FF0-3DD833CC2E1D}" destId="{DD3BF8EC-B4D9-432A-A9F4-B2B03E86734D}" srcOrd="1" destOrd="0" presId="urn:microsoft.com/office/officeart/2016/7/layout/RepeatingBendingProcessNew"/>
    <dgm:cxn modelId="{2D96DB53-C873-48F4-84B8-A95717C9E360}" srcId="{76BEC2C1-341E-4F55-8D24-05C126C53A48}" destId="{55C46892-E0A6-4A1E-944F-7DEEF9970BBF}" srcOrd="5" destOrd="0" parTransId="{6B52645F-26A8-4B80-AFC1-0F86CB90064B}" sibTransId="{E827B629-3BC9-4143-B0C3-D242A4136FDD}"/>
    <dgm:cxn modelId="{76C5FE53-6183-4327-8CF2-39A2D35A3D0D}" type="presOf" srcId="{792B785D-B5C6-4B3B-9E11-1F16E0E2CEF7}" destId="{C839BFB0-8853-47F6-B3FE-CF0699E47D19}" srcOrd="0" destOrd="0" presId="urn:microsoft.com/office/officeart/2016/7/layout/RepeatingBendingProcessNew"/>
    <dgm:cxn modelId="{1BE97B57-C411-450A-A1FC-06D51830D4A6}" type="presOf" srcId="{125C0DAE-E5F6-463C-9338-55E570C5CA55}" destId="{17E55D43-9EEF-4C70-BC50-7D8442188679}" srcOrd="0" destOrd="0" presId="urn:microsoft.com/office/officeart/2016/7/layout/RepeatingBendingProcessNew"/>
    <dgm:cxn modelId="{4B822A59-2E65-4694-A4B4-CE16B50D244C}" srcId="{76BEC2C1-341E-4F55-8D24-05C126C53A48}" destId="{12BF8AE6-BDD3-4ACA-937D-48EA47702614}" srcOrd="13" destOrd="0" parTransId="{64FF3524-E981-46F1-864A-EDD2C963A9B1}" sibTransId="{2D6ACDBD-911B-4B79-871C-224CFA5E7445}"/>
    <dgm:cxn modelId="{F4D86A79-F77F-4227-8E75-0971FC91924E}" type="presOf" srcId="{610B6E91-40F9-42DA-B5D0-68C2B14CFB10}" destId="{3ED31201-FB51-45F0-8CC1-5FD0650C9A75}" srcOrd="1" destOrd="0" presId="urn:microsoft.com/office/officeart/2016/7/layout/RepeatingBendingProcessNew"/>
    <dgm:cxn modelId="{C72F1C7C-5140-47FC-A3AA-F64CC6A628FE}" type="presOf" srcId="{1CC08A43-6E62-4F2B-82AA-AC784D66C4CD}" destId="{57A3CBB3-A952-4969-A46D-13F4E04A1F66}" srcOrd="0" destOrd="0" presId="urn:microsoft.com/office/officeart/2016/7/layout/RepeatingBendingProcessNew"/>
    <dgm:cxn modelId="{68AE4A83-9774-4B8A-A862-E3F8EC0C5E66}" srcId="{76BEC2C1-341E-4F55-8D24-05C126C53A48}" destId="{606C159A-2CAA-4197-8F1E-69BF0FFBCCFA}" srcOrd="2" destOrd="0" parTransId="{204C81BB-F992-4D89-97A8-56D5052EBEC5}" sibTransId="{48C19E48-5202-49E9-842F-182FD10307C3}"/>
    <dgm:cxn modelId="{0EE37084-F9FE-4791-A367-99A8DEB05B65}" type="presOf" srcId="{00E365FA-2A2B-4E5E-A299-38A90BDDFA5A}" destId="{66806D18-139B-4953-9B2A-9E52FF5470A3}" srcOrd="1" destOrd="0" presId="urn:microsoft.com/office/officeart/2016/7/layout/RepeatingBendingProcessNew"/>
    <dgm:cxn modelId="{1A593E85-E49F-446B-9A65-03F8717B8511}" type="presOf" srcId="{274B85E0-4FE4-4C11-9C98-E718C95ABA1A}" destId="{EF160811-5D00-4E5B-9A6E-D3552EB61CAD}" srcOrd="0" destOrd="0" presId="urn:microsoft.com/office/officeart/2016/7/layout/RepeatingBendingProcessNew"/>
    <dgm:cxn modelId="{AE395786-FDC6-422E-84ED-66718E4F3151}" srcId="{76BEC2C1-341E-4F55-8D24-05C126C53A48}" destId="{03AF2AD9-79A3-47AD-B829-C6AF3E5A8FD7}" srcOrd="11" destOrd="0" parTransId="{D20CDD52-68E9-4478-89CA-EF29C55000A0}" sibTransId="{99499DEE-FC50-49A5-951F-CF862C42134A}"/>
    <dgm:cxn modelId="{E8C2C292-276A-4C3C-9204-5ACC1C04838B}" type="presOf" srcId="{E827B629-3BC9-4143-B0C3-D242A4136FDD}" destId="{9F9E6DE7-A195-4C7D-A823-14A149878180}" srcOrd="1" destOrd="0" presId="urn:microsoft.com/office/officeart/2016/7/layout/RepeatingBendingProcessNew"/>
    <dgm:cxn modelId="{C6E9C3A3-526D-4219-93B7-4302F1BE8584}" type="presOf" srcId="{EBBCA146-8E1A-49C5-A806-E98897019372}" destId="{7E55AD16-020F-4589-91D7-73255DC1DE63}" srcOrd="0" destOrd="0" presId="urn:microsoft.com/office/officeart/2016/7/layout/RepeatingBendingProcessNew"/>
    <dgm:cxn modelId="{6B2622A9-C192-459A-894C-F29FFE04775C}" type="presOf" srcId="{ED9F0E30-AD21-49C1-B841-B6D6ED16F864}" destId="{B4BB9CF5-EEBC-4309-AB85-D784365E9E16}" srcOrd="1" destOrd="0" presId="urn:microsoft.com/office/officeart/2016/7/layout/RepeatingBendingProcessNew"/>
    <dgm:cxn modelId="{69ED2BAC-9DF7-461A-BADA-2493BAB904F0}" type="presOf" srcId="{99499DEE-FC50-49A5-951F-CF862C42134A}" destId="{D0A14DF6-C2C6-4373-A161-03D6CF33E54C}" srcOrd="1" destOrd="0" presId="urn:microsoft.com/office/officeart/2016/7/layout/RepeatingBendingProcessNew"/>
    <dgm:cxn modelId="{96990EB1-7914-4B9D-9685-3450C19EA204}" type="presOf" srcId="{99499DEE-FC50-49A5-951F-CF862C42134A}" destId="{AE8E4D9E-117A-4A80-9168-20A000E5155E}" srcOrd="0" destOrd="0" presId="urn:microsoft.com/office/officeart/2016/7/layout/RepeatingBendingProcessNew"/>
    <dgm:cxn modelId="{F333CAB8-961C-4274-8C64-01C686C61853}" srcId="{76BEC2C1-341E-4F55-8D24-05C126C53A48}" destId="{1CB3EDC5-9D23-429C-BEC2-1142EB5F38F9}" srcOrd="1" destOrd="0" parTransId="{5F4D853E-95D4-46CC-8CC1-3300BC43BB76}" sibTransId="{58543940-969E-48E0-8FF0-3DD833CC2E1D}"/>
    <dgm:cxn modelId="{94392ABA-4CC5-47FB-921B-3627B46127D8}" type="presOf" srcId="{B8A21602-5AA2-414D-AFB4-3AE9642A150E}" destId="{5ADACA37-EF0B-4F3F-B839-25BBCB9B860D}" srcOrd="0" destOrd="0" presId="urn:microsoft.com/office/officeart/2016/7/layout/RepeatingBendingProcessNew"/>
    <dgm:cxn modelId="{EEB57ABA-07C6-4E73-BE9E-76F13099E220}" type="presOf" srcId="{58543940-969E-48E0-8FF0-3DD833CC2E1D}" destId="{2EBF685B-79DB-47E7-ACB5-25908764C908}" srcOrd="0" destOrd="0" presId="urn:microsoft.com/office/officeart/2016/7/layout/RepeatingBendingProcessNew"/>
    <dgm:cxn modelId="{84C90FC2-B7E5-476E-972B-180259EDBCEF}" type="presOf" srcId="{ED29AD7B-DB4E-43A5-A847-34787225C019}" destId="{F445E028-5181-4BAC-846A-1E3CF9A02389}" srcOrd="0" destOrd="0" presId="urn:microsoft.com/office/officeart/2016/7/layout/RepeatingBendingProcessNew"/>
    <dgm:cxn modelId="{2B0D27CD-AA62-4580-997A-BB9605950220}" srcId="{76BEC2C1-341E-4F55-8D24-05C126C53A48}" destId="{243E70D8-C87F-42E0-9148-7807A52F2E4D}" srcOrd="3" destOrd="0" parTransId="{6D327D72-A1CE-437D-AD78-7609AD54674C}" sibTransId="{274B85E0-4FE4-4C11-9C98-E718C95ABA1A}"/>
    <dgm:cxn modelId="{9CDEB8CD-7198-4C7C-9207-FF56E8375E2A}" type="presOf" srcId="{1CB3EDC5-9D23-429C-BEC2-1142EB5F38F9}" destId="{345148A7-BCC5-46E1-8641-89647901C5ED}" srcOrd="0" destOrd="0" presId="urn:microsoft.com/office/officeart/2016/7/layout/RepeatingBendingProcessNew"/>
    <dgm:cxn modelId="{C267D5D7-5A79-4615-9A11-F96B4614730C}" srcId="{76BEC2C1-341E-4F55-8D24-05C126C53A48}" destId="{792B785D-B5C6-4B3B-9E11-1F16E0E2CEF7}" srcOrd="9" destOrd="0" parTransId="{43868C15-122B-42E3-9E62-9655C96B61F1}" sibTransId="{B8A21602-5AA2-414D-AFB4-3AE9642A150E}"/>
    <dgm:cxn modelId="{7291C0DA-7205-49C5-8F50-21D53A470CC9}" srcId="{76BEC2C1-341E-4F55-8D24-05C126C53A48}" destId="{FAE76092-3448-466F-9307-D6652276EA24}" srcOrd="0" destOrd="0" parTransId="{42EB12B7-D53B-463F-BE4D-484712645EA8}" sibTransId="{ED9F0E30-AD21-49C1-B841-B6D6ED16F864}"/>
    <dgm:cxn modelId="{573578F0-53CF-4A67-BA90-E650AC3EA787}" type="presOf" srcId="{ED9F0E30-AD21-49C1-B841-B6D6ED16F864}" destId="{E82465F5-33DB-4CE3-BC84-A02FB34462E4}" srcOrd="0" destOrd="0" presId="urn:microsoft.com/office/officeart/2016/7/layout/RepeatingBendingProcessNew"/>
    <dgm:cxn modelId="{EEADE5F2-B138-4889-B706-0186E08A7B50}" type="presOf" srcId="{5C0C2B34-325B-48A2-A1D1-A3B6B433C73B}" destId="{9F3BD86A-17EA-45F6-BDFA-E46360D4EFCF}" srcOrd="0" destOrd="0" presId="urn:microsoft.com/office/officeart/2016/7/layout/RepeatingBendingProcessNew"/>
    <dgm:cxn modelId="{56B54FF7-896A-493F-9C22-8C75E1B74D12}" type="presOf" srcId="{12BF8AE6-BDD3-4ACA-937D-48EA47702614}" destId="{68BCBC1B-F5A2-4FB0-AB3F-1447B4F3B521}" srcOrd="0" destOrd="0" presId="urn:microsoft.com/office/officeart/2016/7/layout/RepeatingBendingProcessNew"/>
    <dgm:cxn modelId="{CB963271-9B7C-4211-8AA1-ACCB206F8B9B}" type="presParOf" srcId="{2F4FE2A6-5BF3-4B1E-8E61-4E12BF07DAF9}" destId="{14B845F4-D5E0-48F3-A697-0A2A31924A70}" srcOrd="0" destOrd="0" presId="urn:microsoft.com/office/officeart/2016/7/layout/RepeatingBendingProcessNew"/>
    <dgm:cxn modelId="{552CCD91-5BC2-4E35-B18C-CAD8A601A0E7}" type="presParOf" srcId="{2F4FE2A6-5BF3-4B1E-8E61-4E12BF07DAF9}" destId="{E82465F5-33DB-4CE3-BC84-A02FB34462E4}" srcOrd="1" destOrd="0" presId="urn:microsoft.com/office/officeart/2016/7/layout/RepeatingBendingProcessNew"/>
    <dgm:cxn modelId="{F4EEFD4E-48B5-457C-82F2-18DEE253A073}" type="presParOf" srcId="{E82465F5-33DB-4CE3-BC84-A02FB34462E4}" destId="{B4BB9CF5-EEBC-4309-AB85-D784365E9E16}" srcOrd="0" destOrd="0" presId="urn:microsoft.com/office/officeart/2016/7/layout/RepeatingBendingProcessNew"/>
    <dgm:cxn modelId="{1608A888-DD0B-4140-8B46-14C4F8AC8E86}" type="presParOf" srcId="{2F4FE2A6-5BF3-4B1E-8E61-4E12BF07DAF9}" destId="{345148A7-BCC5-46E1-8641-89647901C5ED}" srcOrd="2" destOrd="0" presId="urn:microsoft.com/office/officeart/2016/7/layout/RepeatingBendingProcessNew"/>
    <dgm:cxn modelId="{FF4C67CA-B306-4AA0-8BA8-38586783BF5E}" type="presParOf" srcId="{2F4FE2A6-5BF3-4B1E-8E61-4E12BF07DAF9}" destId="{2EBF685B-79DB-47E7-ACB5-25908764C908}" srcOrd="3" destOrd="0" presId="urn:microsoft.com/office/officeart/2016/7/layout/RepeatingBendingProcessNew"/>
    <dgm:cxn modelId="{9C75F46E-F05D-4728-AEB0-309BC002E23A}" type="presParOf" srcId="{2EBF685B-79DB-47E7-ACB5-25908764C908}" destId="{DD3BF8EC-B4D9-432A-A9F4-B2B03E86734D}" srcOrd="0" destOrd="0" presId="urn:microsoft.com/office/officeart/2016/7/layout/RepeatingBendingProcessNew"/>
    <dgm:cxn modelId="{760C0D55-1A3D-4D41-A9B6-A8CC4169BCA4}" type="presParOf" srcId="{2F4FE2A6-5BF3-4B1E-8E61-4E12BF07DAF9}" destId="{56D86A4A-D860-4D20-8315-7BD7A645F5D7}" srcOrd="4" destOrd="0" presId="urn:microsoft.com/office/officeart/2016/7/layout/RepeatingBendingProcessNew"/>
    <dgm:cxn modelId="{1DBCEBC9-4B95-4E46-8EFF-8BCA5D115275}" type="presParOf" srcId="{2F4FE2A6-5BF3-4B1E-8E61-4E12BF07DAF9}" destId="{94EC575B-716F-486F-9FF5-2301A48CF3DF}" srcOrd="5" destOrd="0" presId="urn:microsoft.com/office/officeart/2016/7/layout/RepeatingBendingProcessNew"/>
    <dgm:cxn modelId="{2BB1B3BD-91D3-4EB0-A219-D5FA3D8E529F}" type="presParOf" srcId="{94EC575B-716F-486F-9FF5-2301A48CF3DF}" destId="{2A8C9D88-EB68-4428-9064-F3F89866927D}" srcOrd="0" destOrd="0" presId="urn:microsoft.com/office/officeart/2016/7/layout/RepeatingBendingProcessNew"/>
    <dgm:cxn modelId="{9CE4AB0A-5B19-49BA-9B78-886BEC291027}" type="presParOf" srcId="{2F4FE2A6-5BF3-4B1E-8E61-4E12BF07DAF9}" destId="{681A5737-0AD5-4F3E-9CD6-3B0789048B3E}" srcOrd="6" destOrd="0" presId="urn:microsoft.com/office/officeart/2016/7/layout/RepeatingBendingProcessNew"/>
    <dgm:cxn modelId="{19C70F5F-6FC7-4CE7-80A3-57CC09E6D46E}" type="presParOf" srcId="{2F4FE2A6-5BF3-4B1E-8E61-4E12BF07DAF9}" destId="{EF160811-5D00-4E5B-9A6E-D3552EB61CAD}" srcOrd="7" destOrd="0" presId="urn:microsoft.com/office/officeart/2016/7/layout/RepeatingBendingProcessNew"/>
    <dgm:cxn modelId="{A88280BB-9585-423E-B0B0-9FDD7C8D5BB0}" type="presParOf" srcId="{EF160811-5D00-4E5B-9A6E-D3552EB61CAD}" destId="{C76B6AB6-9445-4279-8B24-5B84DF58B6AA}" srcOrd="0" destOrd="0" presId="urn:microsoft.com/office/officeart/2016/7/layout/RepeatingBendingProcessNew"/>
    <dgm:cxn modelId="{1078F58E-3550-4C1F-AC7C-4F5EBF203F19}" type="presParOf" srcId="{2F4FE2A6-5BF3-4B1E-8E61-4E12BF07DAF9}" destId="{A1D065C0-8D59-4977-91BE-4D62B7C09DE3}" srcOrd="8" destOrd="0" presId="urn:microsoft.com/office/officeart/2016/7/layout/RepeatingBendingProcessNew"/>
    <dgm:cxn modelId="{48CF8EA5-8B5D-4EC2-B7BA-3CFE47C4B7DE}" type="presParOf" srcId="{2F4FE2A6-5BF3-4B1E-8E61-4E12BF07DAF9}" destId="{C9999512-77C4-4D31-B76A-98787D3C2315}" srcOrd="9" destOrd="0" presId="urn:microsoft.com/office/officeart/2016/7/layout/RepeatingBendingProcessNew"/>
    <dgm:cxn modelId="{F6AF61A8-FF2F-431F-8F99-F9A44B4F2AAD}" type="presParOf" srcId="{C9999512-77C4-4D31-B76A-98787D3C2315}" destId="{66806D18-139B-4953-9B2A-9E52FF5470A3}" srcOrd="0" destOrd="0" presId="urn:microsoft.com/office/officeart/2016/7/layout/RepeatingBendingProcessNew"/>
    <dgm:cxn modelId="{F8801CDD-B7E2-4FA8-B86A-C1E9ED4E16A6}" type="presParOf" srcId="{2F4FE2A6-5BF3-4B1E-8E61-4E12BF07DAF9}" destId="{B5B41842-C039-421B-A3D3-2FA7659A7197}" srcOrd="10" destOrd="0" presId="urn:microsoft.com/office/officeart/2016/7/layout/RepeatingBendingProcessNew"/>
    <dgm:cxn modelId="{89EAFF51-180F-4A68-B195-4DFB99B92B29}" type="presParOf" srcId="{2F4FE2A6-5BF3-4B1E-8E61-4E12BF07DAF9}" destId="{607EDCE4-3604-4B63-BE3A-E504AF0EEC47}" srcOrd="11" destOrd="0" presId="urn:microsoft.com/office/officeart/2016/7/layout/RepeatingBendingProcessNew"/>
    <dgm:cxn modelId="{5F4CFEB1-2C9C-4BAA-8846-236FE3198F40}" type="presParOf" srcId="{607EDCE4-3604-4B63-BE3A-E504AF0EEC47}" destId="{9F9E6DE7-A195-4C7D-A823-14A149878180}" srcOrd="0" destOrd="0" presId="urn:microsoft.com/office/officeart/2016/7/layout/RepeatingBendingProcessNew"/>
    <dgm:cxn modelId="{7ED7F025-BC8D-460C-9C46-3246A83F8CE5}" type="presParOf" srcId="{2F4FE2A6-5BF3-4B1E-8E61-4E12BF07DAF9}" destId="{C0336FAA-6036-4A14-A80C-E70F127A396A}" srcOrd="12" destOrd="0" presId="urn:microsoft.com/office/officeart/2016/7/layout/RepeatingBendingProcessNew"/>
    <dgm:cxn modelId="{73051940-00C8-4DD4-823A-C3CBD2F62EB2}" type="presParOf" srcId="{2F4FE2A6-5BF3-4B1E-8E61-4E12BF07DAF9}" destId="{53463361-19C1-4B6F-8131-BC894B97E55F}" srcOrd="13" destOrd="0" presId="urn:microsoft.com/office/officeart/2016/7/layout/RepeatingBendingProcessNew"/>
    <dgm:cxn modelId="{54AC9C40-0C7C-4D6F-AE38-B969F2CEB078}" type="presParOf" srcId="{53463361-19C1-4B6F-8131-BC894B97E55F}" destId="{3ED31201-FB51-45F0-8CC1-5FD0650C9A75}" srcOrd="0" destOrd="0" presId="urn:microsoft.com/office/officeart/2016/7/layout/RepeatingBendingProcessNew"/>
    <dgm:cxn modelId="{7762867E-C33D-4C38-B2BB-19381BEA0F8C}" type="presParOf" srcId="{2F4FE2A6-5BF3-4B1E-8E61-4E12BF07DAF9}" destId="{B09263E8-34EF-4147-91C4-BE0D44542567}" srcOrd="14" destOrd="0" presId="urn:microsoft.com/office/officeart/2016/7/layout/RepeatingBendingProcessNew"/>
    <dgm:cxn modelId="{5BD40B5A-6D2F-4F96-960C-DC67FE736A8E}" type="presParOf" srcId="{2F4FE2A6-5BF3-4B1E-8E61-4E12BF07DAF9}" destId="{17E55D43-9EEF-4C70-BC50-7D8442188679}" srcOrd="15" destOrd="0" presId="urn:microsoft.com/office/officeart/2016/7/layout/RepeatingBendingProcessNew"/>
    <dgm:cxn modelId="{9CAB25E0-1318-4511-8E1F-4EB36B9AB681}" type="presParOf" srcId="{17E55D43-9EEF-4C70-BC50-7D8442188679}" destId="{D32522C7-E1A5-4BCB-8DF4-AB42173BFC60}" srcOrd="0" destOrd="0" presId="urn:microsoft.com/office/officeart/2016/7/layout/RepeatingBendingProcessNew"/>
    <dgm:cxn modelId="{2BA7DFE9-70A0-46A3-9DE2-503B14D8872C}" type="presParOf" srcId="{2F4FE2A6-5BF3-4B1E-8E61-4E12BF07DAF9}" destId="{6C4CE6E8-6417-4EE3-A494-D8F1271A927B}" srcOrd="16" destOrd="0" presId="urn:microsoft.com/office/officeart/2016/7/layout/RepeatingBendingProcessNew"/>
    <dgm:cxn modelId="{D81C59FB-A6EF-4FDD-8327-255DE8DD0342}" type="presParOf" srcId="{2F4FE2A6-5BF3-4B1E-8E61-4E12BF07DAF9}" destId="{7E55AD16-020F-4589-91D7-73255DC1DE63}" srcOrd="17" destOrd="0" presId="urn:microsoft.com/office/officeart/2016/7/layout/RepeatingBendingProcessNew"/>
    <dgm:cxn modelId="{DD18B884-04C3-4DA9-AEE2-52E7CB54BC9A}" type="presParOf" srcId="{7E55AD16-020F-4589-91D7-73255DC1DE63}" destId="{29C4D54F-693A-4782-980B-60CCA3F9EC94}" srcOrd="0" destOrd="0" presId="urn:microsoft.com/office/officeart/2016/7/layout/RepeatingBendingProcessNew"/>
    <dgm:cxn modelId="{9C2257DA-FCA6-4F8D-8B5E-E473A63E9157}" type="presParOf" srcId="{2F4FE2A6-5BF3-4B1E-8E61-4E12BF07DAF9}" destId="{C839BFB0-8853-47F6-B3FE-CF0699E47D19}" srcOrd="18" destOrd="0" presId="urn:microsoft.com/office/officeart/2016/7/layout/RepeatingBendingProcessNew"/>
    <dgm:cxn modelId="{85A626B9-62A7-4543-A74D-83E64B35E89E}" type="presParOf" srcId="{2F4FE2A6-5BF3-4B1E-8E61-4E12BF07DAF9}" destId="{5ADACA37-EF0B-4F3F-B839-25BBCB9B860D}" srcOrd="19" destOrd="0" presId="urn:microsoft.com/office/officeart/2016/7/layout/RepeatingBendingProcessNew"/>
    <dgm:cxn modelId="{4D75A118-B26A-4F33-AE0A-499072F9B276}" type="presParOf" srcId="{5ADACA37-EF0B-4F3F-B839-25BBCB9B860D}" destId="{1B9C2AC1-8871-4A8D-81A5-F9672735060B}" srcOrd="0" destOrd="0" presId="urn:microsoft.com/office/officeart/2016/7/layout/RepeatingBendingProcessNew"/>
    <dgm:cxn modelId="{A918D0DC-2FE1-4523-999C-597E3079AE50}" type="presParOf" srcId="{2F4FE2A6-5BF3-4B1E-8E61-4E12BF07DAF9}" destId="{F445E028-5181-4BAC-846A-1E3CF9A02389}" srcOrd="20" destOrd="0" presId="urn:microsoft.com/office/officeart/2016/7/layout/RepeatingBendingProcessNew"/>
    <dgm:cxn modelId="{26C13ECB-21E9-4923-BB40-9B2473C8B89C}" type="presParOf" srcId="{2F4FE2A6-5BF3-4B1E-8E61-4E12BF07DAF9}" destId="{57A3CBB3-A952-4969-A46D-13F4E04A1F66}" srcOrd="21" destOrd="0" presId="urn:microsoft.com/office/officeart/2016/7/layout/RepeatingBendingProcessNew"/>
    <dgm:cxn modelId="{F4B008B0-1A08-4FFA-8384-0EFE8D229190}" type="presParOf" srcId="{57A3CBB3-A952-4969-A46D-13F4E04A1F66}" destId="{BA618682-D812-4810-9BFD-93C4E739349F}" srcOrd="0" destOrd="0" presId="urn:microsoft.com/office/officeart/2016/7/layout/RepeatingBendingProcessNew"/>
    <dgm:cxn modelId="{796CF61C-4977-4D55-82A8-EE015AFE710D}" type="presParOf" srcId="{2F4FE2A6-5BF3-4B1E-8E61-4E12BF07DAF9}" destId="{2DF89ED5-1144-4858-9341-21631DFCBC06}" srcOrd="22" destOrd="0" presId="urn:microsoft.com/office/officeart/2016/7/layout/RepeatingBendingProcessNew"/>
    <dgm:cxn modelId="{BAAE91A2-8F75-44E4-8378-0E11CB00DCFF}" type="presParOf" srcId="{2F4FE2A6-5BF3-4B1E-8E61-4E12BF07DAF9}" destId="{AE8E4D9E-117A-4A80-9168-20A000E5155E}" srcOrd="23" destOrd="0" presId="urn:microsoft.com/office/officeart/2016/7/layout/RepeatingBendingProcessNew"/>
    <dgm:cxn modelId="{65EA6A6E-AE67-4512-8602-E533D40C0694}" type="presParOf" srcId="{AE8E4D9E-117A-4A80-9168-20A000E5155E}" destId="{D0A14DF6-C2C6-4373-A161-03D6CF33E54C}" srcOrd="0" destOrd="0" presId="urn:microsoft.com/office/officeart/2016/7/layout/RepeatingBendingProcessNew"/>
    <dgm:cxn modelId="{03A6B54D-50E6-4648-8290-99E4ADDFEAA1}" type="presParOf" srcId="{2F4FE2A6-5BF3-4B1E-8E61-4E12BF07DAF9}" destId="{23A0B93D-8900-43F8-B79A-F9D6A7DF2571}" srcOrd="24" destOrd="0" presId="urn:microsoft.com/office/officeart/2016/7/layout/RepeatingBendingProcessNew"/>
    <dgm:cxn modelId="{3BC05EEC-844F-402D-8933-F998D20C53BC}" type="presParOf" srcId="{2F4FE2A6-5BF3-4B1E-8E61-4E12BF07DAF9}" destId="{9F3BD86A-17EA-45F6-BDFA-E46360D4EFCF}" srcOrd="25" destOrd="0" presId="urn:microsoft.com/office/officeart/2016/7/layout/RepeatingBendingProcessNew"/>
    <dgm:cxn modelId="{912FA0B7-AA58-4B16-8773-0B9D21D0768C}" type="presParOf" srcId="{9F3BD86A-17EA-45F6-BDFA-E46360D4EFCF}" destId="{26C7235E-846F-41B3-ACEB-F164712394C0}" srcOrd="0" destOrd="0" presId="urn:microsoft.com/office/officeart/2016/7/layout/RepeatingBendingProcessNew"/>
    <dgm:cxn modelId="{958702D8-8148-4561-A28E-D3525ED189A8}" type="presParOf" srcId="{2F4FE2A6-5BF3-4B1E-8E61-4E12BF07DAF9}" destId="{68BCBC1B-F5A2-4FB0-AB3F-1447B4F3B521}" srcOrd="2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45B6D4-FF43-44E8-9749-DA195775A5A2}" type="doc">
      <dgm:prSet loTypeId="urn:microsoft.com/office/officeart/2005/8/layout/default" loCatId="list" qsTypeId="urn:microsoft.com/office/officeart/2005/8/quickstyle/simple1" qsCatId="simple" csTypeId="urn:microsoft.com/office/officeart/2005/8/colors/accent3_4" csCatId="accent3" phldr="1"/>
      <dgm:spPr/>
      <dgm:t>
        <a:bodyPr/>
        <a:lstStyle/>
        <a:p>
          <a:endParaRPr lang="en-US"/>
        </a:p>
      </dgm:t>
    </dgm:pt>
    <dgm:pt modelId="{304F654F-1E90-40ED-9C4A-624B01152C35}">
      <dgm:prSet custT="1"/>
      <dgm:spPr/>
      <dgm:t>
        <a:bodyPr/>
        <a:lstStyle/>
        <a:p>
          <a:r>
            <a:rPr lang="hr-HR" sz="1600">
              <a:latin typeface="+mn-lt"/>
            </a:rPr>
            <a:t>Poslovan</a:t>
          </a:r>
          <a:r>
            <a:rPr lang="en-GB" sz="1600">
              <a:latin typeface="+mn-lt"/>
            </a:rPr>
            <a:t>je </a:t>
          </a:r>
          <a:r>
            <a:rPr lang="hr-HR" sz="1600">
              <a:latin typeface="+mn-lt"/>
            </a:rPr>
            <a:t>nekretninama </a:t>
          </a:r>
          <a:endParaRPr lang="en-US" sz="1600">
            <a:latin typeface="+mn-lt"/>
          </a:endParaRPr>
        </a:p>
      </dgm:t>
    </dgm:pt>
    <dgm:pt modelId="{7878E682-6854-4A09-9B28-EFA5D23AB685}" type="parTrans" cxnId="{FE7B1CBD-5B91-41AF-9CEE-35FE8077B8CD}">
      <dgm:prSet/>
      <dgm:spPr/>
      <dgm:t>
        <a:bodyPr/>
        <a:lstStyle/>
        <a:p>
          <a:endParaRPr lang="en-US" sz="1600">
            <a:latin typeface="Century Gothic" panose="020B0502020202020204" pitchFamily="34" charset="0"/>
          </a:endParaRPr>
        </a:p>
      </dgm:t>
    </dgm:pt>
    <dgm:pt modelId="{D721B320-4155-42D8-AFCD-30EACB1B1BA8}" type="sibTrans" cxnId="{FE7B1CBD-5B91-41AF-9CEE-35FE8077B8CD}">
      <dgm:prSet/>
      <dgm:spPr/>
      <dgm:t>
        <a:bodyPr/>
        <a:lstStyle/>
        <a:p>
          <a:endParaRPr lang="en-US" sz="1600">
            <a:latin typeface="Century Gothic" panose="020B0502020202020204" pitchFamily="34" charset="0"/>
          </a:endParaRPr>
        </a:p>
      </dgm:t>
    </dgm:pt>
    <dgm:pt modelId="{9B7FEC66-4E5A-40D5-B9FB-897DE2722162}">
      <dgm:prSet custT="1"/>
      <dgm:spPr/>
      <dgm:t>
        <a:bodyPr/>
        <a:lstStyle/>
        <a:p>
          <a:r>
            <a:rPr lang="hr-HR" sz="1600">
              <a:latin typeface="+mn-lt"/>
            </a:rPr>
            <a:t>Djelatnosti kockanja i klađenja </a:t>
          </a:r>
          <a:endParaRPr lang="en-US" sz="1600">
            <a:latin typeface="+mn-lt"/>
          </a:endParaRPr>
        </a:p>
      </dgm:t>
    </dgm:pt>
    <dgm:pt modelId="{E1108660-4B13-460C-80BE-E26447798824}" type="parTrans" cxnId="{A3FEC132-12C0-4451-ACFA-E1EAFC6A552E}">
      <dgm:prSet/>
      <dgm:spPr/>
      <dgm:t>
        <a:bodyPr/>
        <a:lstStyle/>
        <a:p>
          <a:endParaRPr lang="en-US" sz="1600">
            <a:latin typeface="Century Gothic" panose="020B0502020202020204" pitchFamily="34" charset="0"/>
          </a:endParaRPr>
        </a:p>
      </dgm:t>
    </dgm:pt>
    <dgm:pt modelId="{E7C0E30C-721C-4CAE-B823-941C71845A56}" type="sibTrans" cxnId="{A3FEC132-12C0-4451-ACFA-E1EAFC6A552E}">
      <dgm:prSet/>
      <dgm:spPr/>
      <dgm:t>
        <a:bodyPr/>
        <a:lstStyle/>
        <a:p>
          <a:endParaRPr lang="en-US" sz="1600">
            <a:latin typeface="Century Gothic" panose="020B0502020202020204" pitchFamily="34" charset="0"/>
          </a:endParaRPr>
        </a:p>
      </dgm:t>
    </dgm:pt>
    <dgm:pt modelId="{49620C9E-DDE0-4200-BFC9-366D3F065ED2}">
      <dgm:prSet custT="1"/>
      <dgm:spPr/>
      <dgm:t>
        <a:bodyPr/>
        <a:lstStyle/>
        <a:p>
          <a:r>
            <a:rPr lang="hr-HR" sz="1600">
              <a:latin typeface="+mn-lt"/>
            </a:rPr>
            <a:t>Financijske djelatnosti i djelatnosti osiguranja </a:t>
          </a:r>
          <a:endParaRPr lang="en-US" sz="1600">
            <a:latin typeface="+mn-lt"/>
          </a:endParaRPr>
        </a:p>
      </dgm:t>
    </dgm:pt>
    <dgm:pt modelId="{A432105F-F51B-4BBE-8B57-0BF3172091FC}" type="parTrans" cxnId="{40568970-FCE9-4C7F-90E2-4EEE2F04AD51}">
      <dgm:prSet/>
      <dgm:spPr/>
      <dgm:t>
        <a:bodyPr/>
        <a:lstStyle/>
        <a:p>
          <a:endParaRPr lang="en-US" sz="1600">
            <a:latin typeface="Century Gothic" panose="020B0502020202020204" pitchFamily="34" charset="0"/>
          </a:endParaRPr>
        </a:p>
      </dgm:t>
    </dgm:pt>
    <dgm:pt modelId="{2B47E7A1-C1D9-476A-BE09-891D267F9779}" type="sibTrans" cxnId="{40568970-FCE9-4C7F-90E2-4EEE2F04AD51}">
      <dgm:prSet/>
      <dgm:spPr/>
      <dgm:t>
        <a:bodyPr/>
        <a:lstStyle/>
        <a:p>
          <a:endParaRPr lang="en-US" sz="1600">
            <a:latin typeface="Century Gothic" panose="020B0502020202020204" pitchFamily="34" charset="0"/>
          </a:endParaRPr>
        </a:p>
      </dgm:t>
    </dgm:pt>
    <dgm:pt modelId="{F34272C7-6EF1-4498-B5E8-0B0955C593EA}">
      <dgm:prSet custT="1"/>
      <dgm:spPr/>
      <dgm:t>
        <a:bodyPr/>
        <a:lstStyle/>
        <a:p>
          <a:r>
            <a:rPr lang="hr-HR" sz="1600">
              <a:latin typeface="+mn-lt"/>
            </a:rPr>
            <a:t>Pravne i računovodstvene djelatnosti</a:t>
          </a:r>
          <a:endParaRPr lang="en-US" sz="1600">
            <a:latin typeface="+mn-lt"/>
          </a:endParaRPr>
        </a:p>
      </dgm:t>
    </dgm:pt>
    <dgm:pt modelId="{93926226-6A87-4BB8-AB4F-6A960E6091C5}" type="parTrans" cxnId="{F710086C-C692-47B8-86B6-3199B7E6D877}">
      <dgm:prSet/>
      <dgm:spPr/>
      <dgm:t>
        <a:bodyPr/>
        <a:lstStyle/>
        <a:p>
          <a:endParaRPr lang="en-US" sz="1600">
            <a:latin typeface="Century Gothic" panose="020B0502020202020204" pitchFamily="34" charset="0"/>
          </a:endParaRPr>
        </a:p>
      </dgm:t>
    </dgm:pt>
    <dgm:pt modelId="{A6366DFC-7A74-4D78-B00B-6FAE8251DE47}" type="sibTrans" cxnId="{F710086C-C692-47B8-86B6-3199B7E6D877}">
      <dgm:prSet/>
      <dgm:spPr/>
      <dgm:t>
        <a:bodyPr/>
        <a:lstStyle/>
        <a:p>
          <a:endParaRPr lang="en-US" sz="1600">
            <a:latin typeface="Century Gothic" panose="020B0502020202020204" pitchFamily="34" charset="0"/>
          </a:endParaRPr>
        </a:p>
      </dgm:t>
    </dgm:pt>
    <dgm:pt modelId="{AC54041D-253C-4FF6-92E0-07D5DFE943FF}">
      <dgm:prSet custT="1"/>
      <dgm:spPr/>
      <dgm:t>
        <a:bodyPr/>
        <a:lstStyle/>
        <a:p>
          <a:r>
            <a:rPr lang="hr-HR" sz="1600">
              <a:latin typeface="+mn-lt"/>
            </a:rPr>
            <a:t>Trgovanja  ili proizvodnje robe vojne namjene, obrambenih proizvoda i nevojnih ubojitih sredstava</a:t>
          </a:r>
          <a:endParaRPr lang="en-US" sz="1600">
            <a:latin typeface="+mn-lt"/>
          </a:endParaRPr>
        </a:p>
      </dgm:t>
    </dgm:pt>
    <dgm:pt modelId="{C3A4D94B-B599-4BD7-B68C-BBADFA85CD33}" type="parTrans" cxnId="{DDB34531-F803-4B84-ABE9-5D2B9421C88C}">
      <dgm:prSet/>
      <dgm:spPr/>
      <dgm:t>
        <a:bodyPr/>
        <a:lstStyle/>
        <a:p>
          <a:endParaRPr lang="en-US" sz="1600">
            <a:latin typeface="Century Gothic" panose="020B0502020202020204" pitchFamily="34" charset="0"/>
          </a:endParaRPr>
        </a:p>
      </dgm:t>
    </dgm:pt>
    <dgm:pt modelId="{B74682BC-297D-418D-85DA-F68613053CE0}" type="sibTrans" cxnId="{DDB34531-F803-4B84-ABE9-5D2B9421C88C}">
      <dgm:prSet/>
      <dgm:spPr/>
      <dgm:t>
        <a:bodyPr/>
        <a:lstStyle/>
        <a:p>
          <a:endParaRPr lang="en-US" sz="1600">
            <a:latin typeface="Century Gothic" panose="020B0502020202020204" pitchFamily="34" charset="0"/>
          </a:endParaRPr>
        </a:p>
      </dgm:t>
    </dgm:pt>
    <dgm:pt modelId="{1C4E8718-4780-4531-8B62-18B7815C0484}">
      <dgm:prSet custT="1"/>
      <dgm:spPr/>
      <dgm:t>
        <a:bodyPr/>
        <a:lstStyle/>
        <a:p>
          <a:r>
            <a:rPr lang="hr-HR" sz="1600">
              <a:latin typeface="+mn-lt"/>
            </a:rPr>
            <a:t>Ulaganja radi postizanja smanjenja emisija stakleničkih plinova iz aktivnosti koje su navedene u Prilogu I. Direktive 2003/87/EZ;</a:t>
          </a:r>
          <a:endParaRPr lang="en-US" sz="1600">
            <a:latin typeface="+mn-lt"/>
          </a:endParaRPr>
        </a:p>
      </dgm:t>
    </dgm:pt>
    <dgm:pt modelId="{C9B1A4F1-B5BB-4E8B-90DB-6E60AC923D7D}" type="parTrans" cxnId="{B92DB452-D1E0-42A1-981A-FF05D1055C30}">
      <dgm:prSet/>
      <dgm:spPr/>
      <dgm:t>
        <a:bodyPr/>
        <a:lstStyle/>
        <a:p>
          <a:endParaRPr lang="en-US" sz="1600">
            <a:latin typeface="Century Gothic" panose="020B0502020202020204" pitchFamily="34" charset="0"/>
          </a:endParaRPr>
        </a:p>
      </dgm:t>
    </dgm:pt>
    <dgm:pt modelId="{1C79730E-10F4-4A4E-9F9C-3282A4B26503}" type="sibTrans" cxnId="{B92DB452-D1E0-42A1-981A-FF05D1055C30}">
      <dgm:prSet/>
      <dgm:spPr/>
      <dgm:t>
        <a:bodyPr/>
        <a:lstStyle/>
        <a:p>
          <a:endParaRPr lang="en-US" sz="1600">
            <a:latin typeface="Century Gothic" panose="020B0502020202020204" pitchFamily="34" charset="0"/>
          </a:endParaRPr>
        </a:p>
      </dgm:t>
    </dgm:pt>
    <dgm:pt modelId="{63865249-13C1-49B0-B38D-E2A4B7341596}">
      <dgm:prSet custT="1"/>
      <dgm:spPr/>
      <dgm:t>
        <a:bodyPr/>
        <a:lstStyle/>
        <a:p>
          <a:r>
            <a:rPr lang="hr-HR" sz="1600">
              <a:latin typeface="+mn-lt"/>
            </a:rPr>
            <a:t>Proizvodnja, prerada i stavljanje na tržište duhana i duhanskih proizvoda</a:t>
          </a:r>
          <a:endParaRPr lang="en-US" sz="1600">
            <a:latin typeface="+mn-lt"/>
          </a:endParaRPr>
        </a:p>
      </dgm:t>
    </dgm:pt>
    <dgm:pt modelId="{630105A9-856E-4735-B6AC-06FA5E3A7ADC}" type="parTrans" cxnId="{FBDE42BD-9B54-4570-9213-970729B4A53F}">
      <dgm:prSet/>
      <dgm:spPr/>
      <dgm:t>
        <a:bodyPr/>
        <a:lstStyle/>
        <a:p>
          <a:endParaRPr lang="en-US" sz="1600">
            <a:latin typeface="Century Gothic" panose="020B0502020202020204" pitchFamily="34" charset="0"/>
          </a:endParaRPr>
        </a:p>
      </dgm:t>
    </dgm:pt>
    <dgm:pt modelId="{D8F04CEF-11F9-4463-B244-8B937F9DB981}" type="sibTrans" cxnId="{FBDE42BD-9B54-4570-9213-970729B4A53F}">
      <dgm:prSet/>
      <dgm:spPr/>
      <dgm:t>
        <a:bodyPr/>
        <a:lstStyle/>
        <a:p>
          <a:endParaRPr lang="en-US" sz="1600">
            <a:latin typeface="Century Gothic" panose="020B0502020202020204" pitchFamily="34" charset="0"/>
          </a:endParaRPr>
        </a:p>
      </dgm:t>
    </dgm:pt>
    <dgm:pt modelId="{C197031C-C602-44D3-9128-DFA6BB5F9515}">
      <dgm:prSet custT="1"/>
      <dgm:spPr/>
      <dgm:t>
        <a:bodyPr/>
        <a:lstStyle/>
        <a:p>
          <a:r>
            <a:rPr lang="hr-HR" sz="1600">
              <a:latin typeface="+mn-lt"/>
            </a:rPr>
            <a:t>Ako se prednost daje uporabi domaće robe u odnosu na uvezenu robu</a:t>
          </a:r>
          <a:endParaRPr lang="en-US" sz="1600">
            <a:latin typeface="+mn-lt"/>
          </a:endParaRPr>
        </a:p>
      </dgm:t>
    </dgm:pt>
    <dgm:pt modelId="{1895FFE4-021B-481A-85E1-36DB26395837}" type="parTrans" cxnId="{575FB652-8633-43A7-9CEE-77946A2EC35A}">
      <dgm:prSet/>
      <dgm:spPr/>
      <dgm:t>
        <a:bodyPr/>
        <a:lstStyle/>
        <a:p>
          <a:endParaRPr lang="en-US" sz="1600">
            <a:latin typeface="Century Gothic" panose="020B0502020202020204" pitchFamily="34" charset="0"/>
          </a:endParaRPr>
        </a:p>
      </dgm:t>
    </dgm:pt>
    <dgm:pt modelId="{83BCB53D-31FC-4519-8D7B-26ABAFE7C361}" type="sibTrans" cxnId="{575FB652-8633-43A7-9CEE-77946A2EC35A}">
      <dgm:prSet/>
      <dgm:spPr/>
      <dgm:t>
        <a:bodyPr/>
        <a:lstStyle/>
        <a:p>
          <a:endParaRPr lang="en-US" sz="1600">
            <a:latin typeface="Century Gothic" panose="020B0502020202020204" pitchFamily="34" charset="0"/>
          </a:endParaRPr>
        </a:p>
      </dgm:t>
    </dgm:pt>
    <dgm:pt modelId="{FA576383-76D8-4ED4-B90D-897DA4C5AE5C}">
      <dgm:prSet custT="1"/>
      <dgm:spPr/>
      <dgm:t>
        <a:bodyPr/>
        <a:lstStyle/>
        <a:p>
          <a:r>
            <a:rPr lang="hr-HR" sz="1600">
              <a:latin typeface="+mn-lt"/>
            </a:rPr>
            <a:t>Prerad</a:t>
          </a:r>
          <a:r>
            <a:rPr lang="en-GB" sz="1600">
              <a:latin typeface="+mn-lt"/>
            </a:rPr>
            <a:t>a</a:t>
          </a:r>
          <a:r>
            <a:rPr lang="hr-HR" sz="1600">
              <a:latin typeface="+mn-lt"/>
            </a:rPr>
            <a:t> i stavljanj</a:t>
          </a:r>
          <a:r>
            <a:rPr lang="en-GB" sz="1600">
              <a:latin typeface="+mn-lt"/>
            </a:rPr>
            <a:t>e</a:t>
          </a:r>
          <a:r>
            <a:rPr lang="hr-HR" sz="1600">
              <a:latin typeface="+mn-lt"/>
            </a:rPr>
            <a:t> na tržište poljoprivrednih proizvoda</a:t>
          </a:r>
          <a:endParaRPr lang="en-US" sz="1600">
            <a:latin typeface="+mn-lt"/>
          </a:endParaRPr>
        </a:p>
      </dgm:t>
    </dgm:pt>
    <dgm:pt modelId="{EA005C8C-0797-4FE5-9590-DC994FE4C255}" type="parTrans" cxnId="{74EF8184-8FBE-4296-B2DD-763D5B0DDCF2}">
      <dgm:prSet/>
      <dgm:spPr/>
      <dgm:t>
        <a:bodyPr/>
        <a:lstStyle/>
        <a:p>
          <a:endParaRPr lang="en-US" sz="1600">
            <a:latin typeface="Century Gothic" panose="020B0502020202020204" pitchFamily="34" charset="0"/>
          </a:endParaRPr>
        </a:p>
      </dgm:t>
    </dgm:pt>
    <dgm:pt modelId="{E6124F4C-726F-4B4C-93AF-80C3D8671B83}" type="sibTrans" cxnId="{74EF8184-8FBE-4296-B2DD-763D5B0DDCF2}">
      <dgm:prSet/>
      <dgm:spPr/>
      <dgm:t>
        <a:bodyPr/>
        <a:lstStyle/>
        <a:p>
          <a:endParaRPr lang="en-US" sz="1600">
            <a:latin typeface="Century Gothic" panose="020B0502020202020204" pitchFamily="34" charset="0"/>
          </a:endParaRPr>
        </a:p>
      </dgm:t>
    </dgm:pt>
    <dgm:pt modelId="{40A23B63-F76F-4711-8110-4F272E4ADA11}">
      <dgm:prSet custT="1"/>
      <dgm:spPr/>
      <dgm:t>
        <a:bodyPr/>
        <a:lstStyle/>
        <a:p>
          <a:r>
            <a:rPr lang="en-GB" sz="1600">
              <a:latin typeface="+mn-lt"/>
            </a:rPr>
            <a:t>Ribarstvo i akvakultura</a:t>
          </a:r>
          <a:endParaRPr lang="hr-HR" sz="1600">
            <a:latin typeface="+mn-lt"/>
          </a:endParaRPr>
        </a:p>
      </dgm:t>
    </dgm:pt>
    <dgm:pt modelId="{E3D3C0DA-8418-4560-8A87-DEFCEE7FABC7}" type="parTrans" cxnId="{942DEB39-A7C1-4299-9090-A2BE59737919}">
      <dgm:prSet/>
      <dgm:spPr/>
      <dgm:t>
        <a:bodyPr/>
        <a:lstStyle/>
        <a:p>
          <a:endParaRPr lang="hr-HR"/>
        </a:p>
      </dgm:t>
    </dgm:pt>
    <dgm:pt modelId="{D2AEBF5E-CC56-4174-8C28-6814652014D8}" type="sibTrans" cxnId="{942DEB39-A7C1-4299-9090-A2BE59737919}">
      <dgm:prSet/>
      <dgm:spPr/>
      <dgm:t>
        <a:bodyPr/>
        <a:lstStyle/>
        <a:p>
          <a:endParaRPr lang="hr-HR"/>
        </a:p>
      </dgm:t>
    </dgm:pt>
    <dgm:pt modelId="{9872F878-28E7-467F-AF86-06B514DCA684}">
      <dgm:prSet custT="1"/>
      <dgm:spPr/>
      <dgm:t>
        <a:bodyPr/>
        <a:lstStyle/>
        <a:p>
          <a:r>
            <a:rPr lang="en-GB" sz="1600">
              <a:latin typeface="+mn-lt"/>
            </a:rPr>
            <a:t>P</a:t>
          </a:r>
          <a:r>
            <a:rPr lang="hr-HR" sz="1600">
              <a:latin typeface="+mn-lt"/>
            </a:rPr>
            <a:t>rimarn</a:t>
          </a:r>
          <a:r>
            <a:rPr lang="en-GB" sz="1600">
              <a:latin typeface="+mn-lt"/>
            </a:rPr>
            <a:t>a</a:t>
          </a:r>
          <a:r>
            <a:rPr lang="hr-HR" sz="1600">
              <a:latin typeface="+mn-lt"/>
            </a:rPr>
            <a:t> poljoprivredn</a:t>
          </a:r>
          <a:r>
            <a:rPr lang="en-GB" sz="1600">
              <a:latin typeface="+mn-lt"/>
            </a:rPr>
            <a:t>a</a:t>
          </a:r>
          <a:r>
            <a:rPr lang="hr-HR" sz="1600">
              <a:latin typeface="+mn-lt"/>
            </a:rPr>
            <a:t> proizvodnj</a:t>
          </a:r>
          <a:r>
            <a:rPr lang="en-GB" sz="1600">
              <a:latin typeface="+mn-lt"/>
            </a:rPr>
            <a:t>a</a:t>
          </a:r>
          <a:r>
            <a:rPr lang="hr-HR" sz="1600">
              <a:latin typeface="+mn-lt"/>
            </a:rPr>
            <a:t> </a:t>
          </a:r>
        </a:p>
      </dgm:t>
    </dgm:pt>
    <dgm:pt modelId="{A7C67D1F-FEFD-4762-80E6-BBA5C03FB12C}" type="parTrans" cxnId="{149E2AA1-2177-49F2-B439-EE69FD6BB806}">
      <dgm:prSet/>
      <dgm:spPr/>
      <dgm:t>
        <a:bodyPr/>
        <a:lstStyle/>
        <a:p>
          <a:endParaRPr lang="hr-HR"/>
        </a:p>
      </dgm:t>
    </dgm:pt>
    <dgm:pt modelId="{B72EC0C0-A7C1-4424-865E-47FAE7E0523E}" type="sibTrans" cxnId="{149E2AA1-2177-49F2-B439-EE69FD6BB806}">
      <dgm:prSet/>
      <dgm:spPr/>
      <dgm:t>
        <a:bodyPr/>
        <a:lstStyle/>
        <a:p>
          <a:endParaRPr lang="hr-HR"/>
        </a:p>
      </dgm:t>
    </dgm:pt>
    <dgm:pt modelId="{FD8E3A82-B2F6-4FDA-8C05-93712A9404E3}" type="pres">
      <dgm:prSet presAssocID="{8945B6D4-FF43-44E8-9749-DA195775A5A2}" presName="diagram" presStyleCnt="0">
        <dgm:presLayoutVars>
          <dgm:dir/>
          <dgm:resizeHandles val="exact"/>
        </dgm:presLayoutVars>
      </dgm:prSet>
      <dgm:spPr/>
    </dgm:pt>
    <dgm:pt modelId="{DB925161-F051-4A3B-9B7F-72F79EB2FFFF}" type="pres">
      <dgm:prSet presAssocID="{304F654F-1E90-40ED-9C4A-624B01152C35}" presName="node" presStyleLbl="node1" presStyleIdx="0" presStyleCnt="11">
        <dgm:presLayoutVars>
          <dgm:bulletEnabled val="1"/>
        </dgm:presLayoutVars>
      </dgm:prSet>
      <dgm:spPr/>
    </dgm:pt>
    <dgm:pt modelId="{9399C199-D95D-4051-94BD-AA02309B3C04}" type="pres">
      <dgm:prSet presAssocID="{D721B320-4155-42D8-AFCD-30EACB1B1BA8}" presName="sibTrans" presStyleCnt="0"/>
      <dgm:spPr/>
    </dgm:pt>
    <dgm:pt modelId="{B3EFE37B-FA78-45C3-8EF8-841401E9604E}" type="pres">
      <dgm:prSet presAssocID="{9B7FEC66-4E5A-40D5-B9FB-897DE2722162}" presName="node" presStyleLbl="node1" presStyleIdx="1" presStyleCnt="11">
        <dgm:presLayoutVars>
          <dgm:bulletEnabled val="1"/>
        </dgm:presLayoutVars>
      </dgm:prSet>
      <dgm:spPr/>
    </dgm:pt>
    <dgm:pt modelId="{BE1BEE0D-CDD5-4310-9D72-5C39C8663352}" type="pres">
      <dgm:prSet presAssocID="{E7C0E30C-721C-4CAE-B823-941C71845A56}" presName="sibTrans" presStyleCnt="0"/>
      <dgm:spPr/>
    </dgm:pt>
    <dgm:pt modelId="{CC0EAA81-1AEF-4934-B719-B444376768AA}" type="pres">
      <dgm:prSet presAssocID="{49620C9E-DDE0-4200-BFC9-366D3F065ED2}" presName="node" presStyleLbl="node1" presStyleIdx="2" presStyleCnt="11">
        <dgm:presLayoutVars>
          <dgm:bulletEnabled val="1"/>
        </dgm:presLayoutVars>
      </dgm:prSet>
      <dgm:spPr/>
    </dgm:pt>
    <dgm:pt modelId="{4DD97176-88E1-433E-85A5-7D61427E3D00}" type="pres">
      <dgm:prSet presAssocID="{2B47E7A1-C1D9-476A-BE09-891D267F9779}" presName="sibTrans" presStyleCnt="0"/>
      <dgm:spPr/>
    </dgm:pt>
    <dgm:pt modelId="{C4173F8B-A70A-478F-A523-285559CC870D}" type="pres">
      <dgm:prSet presAssocID="{F34272C7-6EF1-4498-B5E8-0B0955C593EA}" presName="node" presStyleLbl="node1" presStyleIdx="3" presStyleCnt="11">
        <dgm:presLayoutVars>
          <dgm:bulletEnabled val="1"/>
        </dgm:presLayoutVars>
      </dgm:prSet>
      <dgm:spPr/>
    </dgm:pt>
    <dgm:pt modelId="{B159A9E2-C657-42A6-A529-4D45C21DE028}" type="pres">
      <dgm:prSet presAssocID="{A6366DFC-7A74-4D78-B00B-6FAE8251DE47}" presName="sibTrans" presStyleCnt="0"/>
      <dgm:spPr/>
    </dgm:pt>
    <dgm:pt modelId="{4413737B-E45A-478F-8A18-2D6E63D047F5}" type="pres">
      <dgm:prSet presAssocID="{AC54041D-253C-4FF6-92E0-07D5DFE943FF}" presName="node" presStyleLbl="node1" presStyleIdx="4" presStyleCnt="11">
        <dgm:presLayoutVars>
          <dgm:bulletEnabled val="1"/>
        </dgm:presLayoutVars>
      </dgm:prSet>
      <dgm:spPr/>
    </dgm:pt>
    <dgm:pt modelId="{13329947-8E83-469C-A73F-C93E933F8A2E}" type="pres">
      <dgm:prSet presAssocID="{B74682BC-297D-418D-85DA-F68613053CE0}" presName="sibTrans" presStyleCnt="0"/>
      <dgm:spPr/>
    </dgm:pt>
    <dgm:pt modelId="{2303F680-8C83-49C9-A61B-89708FE87EA9}" type="pres">
      <dgm:prSet presAssocID="{1C4E8718-4780-4531-8B62-18B7815C0484}" presName="node" presStyleLbl="node1" presStyleIdx="5" presStyleCnt="11">
        <dgm:presLayoutVars>
          <dgm:bulletEnabled val="1"/>
        </dgm:presLayoutVars>
      </dgm:prSet>
      <dgm:spPr/>
    </dgm:pt>
    <dgm:pt modelId="{22F0CDE2-28AA-473A-A666-6166EBDEA39D}" type="pres">
      <dgm:prSet presAssocID="{1C79730E-10F4-4A4E-9F9C-3282A4B26503}" presName="sibTrans" presStyleCnt="0"/>
      <dgm:spPr/>
    </dgm:pt>
    <dgm:pt modelId="{7632706A-F8C4-4E3D-B9DC-51F38B96C81B}" type="pres">
      <dgm:prSet presAssocID="{63865249-13C1-49B0-B38D-E2A4B7341596}" presName="node" presStyleLbl="node1" presStyleIdx="6" presStyleCnt="11">
        <dgm:presLayoutVars>
          <dgm:bulletEnabled val="1"/>
        </dgm:presLayoutVars>
      </dgm:prSet>
      <dgm:spPr/>
    </dgm:pt>
    <dgm:pt modelId="{F00120CB-4954-4B3C-9E50-0B0F735DF4C9}" type="pres">
      <dgm:prSet presAssocID="{D8F04CEF-11F9-4463-B244-8B937F9DB981}" presName="sibTrans" presStyleCnt="0"/>
      <dgm:spPr/>
    </dgm:pt>
    <dgm:pt modelId="{24533A51-4246-4111-BD04-8B284B09228F}" type="pres">
      <dgm:prSet presAssocID="{9872F878-28E7-467F-AF86-06B514DCA684}" presName="node" presStyleLbl="node1" presStyleIdx="7" presStyleCnt="11">
        <dgm:presLayoutVars>
          <dgm:bulletEnabled val="1"/>
        </dgm:presLayoutVars>
      </dgm:prSet>
      <dgm:spPr/>
    </dgm:pt>
    <dgm:pt modelId="{F905099F-D2D7-490A-B9A3-440BF451E25E}" type="pres">
      <dgm:prSet presAssocID="{B72EC0C0-A7C1-4424-865E-47FAE7E0523E}" presName="sibTrans" presStyleCnt="0"/>
      <dgm:spPr/>
    </dgm:pt>
    <dgm:pt modelId="{C24FD8AE-5DFD-4400-A4C1-095D760B7E12}" type="pres">
      <dgm:prSet presAssocID="{40A23B63-F76F-4711-8110-4F272E4ADA11}" presName="node" presStyleLbl="node1" presStyleIdx="8" presStyleCnt="11">
        <dgm:presLayoutVars>
          <dgm:bulletEnabled val="1"/>
        </dgm:presLayoutVars>
      </dgm:prSet>
      <dgm:spPr/>
    </dgm:pt>
    <dgm:pt modelId="{FB0F2AB9-E21F-4994-A131-5DE9C6406862}" type="pres">
      <dgm:prSet presAssocID="{D2AEBF5E-CC56-4174-8C28-6814652014D8}" presName="sibTrans" presStyleCnt="0"/>
      <dgm:spPr/>
    </dgm:pt>
    <dgm:pt modelId="{21B5189E-ECA1-47EC-A0AA-A6BF9B8D45ED}" type="pres">
      <dgm:prSet presAssocID="{C197031C-C602-44D3-9128-DFA6BB5F9515}" presName="node" presStyleLbl="node1" presStyleIdx="9" presStyleCnt="11">
        <dgm:presLayoutVars>
          <dgm:bulletEnabled val="1"/>
        </dgm:presLayoutVars>
      </dgm:prSet>
      <dgm:spPr/>
    </dgm:pt>
    <dgm:pt modelId="{DC4EDDED-B64E-455D-A79C-A4BA3E22E3AF}" type="pres">
      <dgm:prSet presAssocID="{83BCB53D-31FC-4519-8D7B-26ABAFE7C361}" presName="sibTrans" presStyleCnt="0"/>
      <dgm:spPr/>
    </dgm:pt>
    <dgm:pt modelId="{60566DF8-635F-4647-9CBE-8DD41410BB14}" type="pres">
      <dgm:prSet presAssocID="{FA576383-76D8-4ED4-B90D-897DA4C5AE5C}" presName="node" presStyleLbl="node1" presStyleIdx="10" presStyleCnt="11">
        <dgm:presLayoutVars>
          <dgm:bulletEnabled val="1"/>
        </dgm:presLayoutVars>
      </dgm:prSet>
      <dgm:spPr/>
    </dgm:pt>
  </dgm:ptLst>
  <dgm:cxnLst>
    <dgm:cxn modelId="{1BBB3401-A74C-4095-ACD5-5C8C1330E5B7}" type="presOf" srcId="{9B7FEC66-4E5A-40D5-B9FB-897DE2722162}" destId="{B3EFE37B-FA78-45C3-8EF8-841401E9604E}" srcOrd="0" destOrd="0" presId="urn:microsoft.com/office/officeart/2005/8/layout/default"/>
    <dgm:cxn modelId="{1C00CF0E-6FE3-4845-89A0-6E91C54EED62}" type="presOf" srcId="{AC54041D-253C-4FF6-92E0-07D5DFE943FF}" destId="{4413737B-E45A-478F-8A18-2D6E63D047F5}" srcOrd="0" destOrd="0" presId="urn:microsoft.com/office/officeart/2005/8/layout/default"/>
    <dgm:cxn modelId="{1B91CD18-0A74-4BEF-8F7A-24F2D07783A9}" type="presOf" srcId="{63865249-13C1-49B0-B38D-E2A4B7341596}" destId="{7632706A-F8C4-4E3D-B9DC-51F38B96C81B}" srcOrd="0" destOrd="0" presId="urn:microsoft.com/office/officeart/2005/8/layout/default"/>
    <dgm:cxn modelId="{2EBF2A1C-6B19-43BA-9BC5-5F8905F7A5EE}" type="presOf" srcId="{304F654F-1E90-40ED-9C4A-624B01152C35}" destId="{DB925161-F051-4A3B-9B7F-72F79EB2FFFF}" srcOrd="0" destOrd="0" presId="urn:microsoft.com/office/officeart/2005/8/layout/default"/>
    <dgm:cxn modelId="{DDB34531-F803-4B84-ABE9-5D2B9421C88C}" srcId="{8945B6D4-FF43-44E8-9749-DA195775A5A2}" destId="{AC54041D-253C-4FF6-92E0-07D5DFE943FF}" srcOrd="4" destOrd="0" parTransId="{C3A4D94B-B599-4BD7-B68C-BBADFA85CD33}" sibTransId="{B74682BC-297D-418D-85DA-F68613053CE0}"/>
    <dgm:cxn modelId="{A3FEC132-12C0-4451-ACFA-E1EAFC6A552E}" srcId="{8945B6D4-FF43-44E8-9749-DA195775A5A2}" destId="{9B7FEC66-4E5A-40D5-B9FB-897DE2722162}" srcOrd="1" destOrd="0" parTransId="{E1108660-4B13-460C-80BE-E26447798824}" sibTransId="{E7C0E30C-721C-4CAE-B823-941C71845A56}"/>
    <dgm:cxn modelId="{942DEB39-A7C1-4299-9090-A2BE59737919}" srcId="{8945B6D4-FF43-44E8-9749-DA195775A5A2}" destId="{40A23B63-F76F-4711-8110-4F272E4ADA11}" srcOrd="8" destOrd="0" parTransId="{E3D3C0DA-8418-4560-8A87-DEFCEE7FABC7}" sibTransId="{D2AEBF5E-CC56-4174-8C28-6814652014D8}"/>
    <dgm:cxn modelId="{3D463C5D-8371-4F5C-BC2D-787CA4DB1EC9}" type="presOf" srcId="{FA576383-76D8-4ED4-B90D-897DA4C5AE5C}" destId="{60566DF8-635F-4647-9CBE-8DD41410BB14}" srcOrd="0" destOrd="0" presId="urn:microsoft.com/office/officeart/2005/8/layout/default"/>
    <dgm:cxn modelId="{F710086C-C692-47B8-86B6-3199B7E6D877}" srcId="{8945B6D4-FF43-44E8-9749-DA195775A5A2}" destId="{F34272C7-6EF1-4498-B5E8-0B0955C593EA}" srcOrd="3" destOrd="0" parTransId="{93926226-6A87-4BB8-AB4F-6A960E6091C5}" sibTransId="{A6366DFC-7A74-4D78-B00B-6FAE8251DE47}"/>
    <dgm:cxn modelId="{40568970-FCE9-4C7F-90E2-4EEE2F04AD51}" srcId="{8945B6D4-FF43-44E8-9749-DA195775A5A2}" destId="{49620C9E-DDE0-4200-BFC9-366D3F065ED2}" srcOrd="2" destOrd="0" parTransId="{A432105F-F51B-4BBE-8B57-0BF3172091FC}" sibTransId="{2B47E7A1-C1D9-476A-BE09-891D267F9779}"/>
    <dgm:cxn modelId="{2F431552-57C6-40E3-A660-A22DF9D871B8}" type="presOf" srcId="{C197031C-C602-44D3-9128-DFA6BB5F9515}" destId="{21B5189E-ECA1-47EC-A0AA-A6BF9B8D45ED}" srcOrd="0" destOrd="0" presId="urn:microsoft.com/office/officeart/2005/8/layout/default"/>
    <dgm:cxn modelId="{B92DB452-D1E0-42A1-981A-FF05D1055C30}" srcId="{8945B6D4-FF43-44E8-9749-DA195775A5A2}" destId="{1C4E8718-4780-4531-8B62-18B7815C0484}" srcOrd="5" destOrd="0" parTransId="{C9B1A4F1-B5BB-4E8B-90DB-6E60AC923D7D}" sibTransId="{1C79730E-10F4-4A4E-9F9C-3282A4B26503}"/>
    <dgm:cxn modelId="{575FB652-8633-43A7-9CEE-77946A2EC35A}" srcId="{8945B6D4-FF43-44E8-9749-DA195775A5A2}" destId="{C197031C-C602-44D3-9128-DFA6BB5F9515}" srcOrd="9" destOrd="0" parTransId="{1895FFE4-021B-481A-85E1-36DB26395837}" sibTransId="{83BCB53D-31FC-4519-8D7B-26ABAFE7C361}"/>
    <dgm:cxn modelId="{07D3847E-A44F-449B-ABD9-2F8E906EEF0C}" type="presOf" srcId="{8945B6D4-FF43-44E8-9749-DA195775A5A2}" destId="{FD8E3A82-B2F6-4FDA-8C05-93712A9404E3}" srcOrd="0" destOrd="0" presId="urn:microsoft.com/office/officeart/2005/8/layout/default"/>
    <dgm:cxn modelId="{5E8B6582-AEA2-4F70-BBEA-593BB82218F6}" type="presOf" srcId="{1C4E8718-4780-4531-8B62-18B7815C0484}" destId="{2303F680-8C83-49C9-A61B-89708FE87EA9}" srcOrd="0" destOrd="0" presId="urn:microsoft.com/office/officeart/2005/8/layout/default"/>
    <dgm:cxn modelId="{74EF8184-8FBE-4296-B2DD-763D5B0DDCF2}" srcId="{8945B6D4-FF43-44E8-9749-DA195775A5A2}" destId="{FA576383-76D8-4ED4-B90D-897DA4C5AE5C}" srcOrd="10" destOrd="0" parTransId="{EA005C8C-0797-4FE5-9590-DC994FE4C255}" sibTransId="{E6124F4C-726F-4B4C-93AF-80C3D8671B83}"/>
    <dgm:cxn modelId="{149E2AA1-2177-49F2-B439-EE69FD6BB806}" srcId="{8945B6D4-FF43-44E8-9749-DA195775A5A2}" destId="{9872F878-28E7-467F-AF86-06B514DCA684}" srcOrd="7" destOrd="0" parTransId="{A7C67D1F-FEFD-4762-80E6-BBA5C03FB12C}" sibTransId="{B72EC0C0-A7C1-4424-865E-47FAE7E0523E}"/>
    <dgm:cxn modelId="{CB8CD4A4-EBDF-4BDB-8A3D-636A7395955D}" type="presOf" srcId="{40A23B63-F76F-4711-8110-4F272E4ADA11}" destId="{C24FD8AE-5DFD-4400-A4C1-095D760B7E12}" srcOrd="0" destOrd="0" presId="urn:microsoft.com/office/officeart/2005/8/layout/default"/>
    <dgm:cxn modelId="{458BBDB1-3681-4DE0-8172-E15E49CDB9DD}" type="presOf" srcId="{49620C9E-DDE0-4200-BFC9-366D3F065ED2}" destId="{CC0EAA81-1AEF-4934-B719-B444376768AA}" srcOrd="0" destOrd="0" presId="urn:microsoft.com/office/officeart/2005/8/layout/default"/>
    <dgm:cxn modelId="{FE7B1CBD-5B91-41AF-9CEE-35FE8077B8CD}" srcId="{8945B6D4-FF43-44E8-9749-DA195775A5A2}" destId="{304F654F-1E90-40ED-9C4A-624B01152C35}" srcOrd="0" destOrd="0" parTransId="{7878E682-6854-4A09-9B28-EFA5D23AB685}" sibTransId="{D721B320-4155-42D8-AFCD-30EACB1B1BA8}"/>
    <dgm:cxn modelId="{FBDE42BD-9B54-4570-9213-970729B4A53F}" srcId="{8945B6D4-FF43-44E8-9749-DA195775A5A2}" destId="{63865249-13C1-49B0-B38D-E2A4B7341596}" srcOrd="6" destOrd="0" parTransId="{630105A9-856E-4735-B6AC-06FA5E3A7ADC}" sibTransId="{D8F04CEF-11F9-4463-B244-8B937F9DB981}"/>
    <dgm:cxn modelId="{4B81BEC9-2AEF-4642-97A6-1EA417D0FC14}" type="presOf" srcId="{9872F878-28E7-467F-AF86-06B514DCA684}" destId="{24533A51-4246-4111-BD04-8B284B09228F}" srcOrd="0" destOrd="0" presId="urn:microsoft.com/office/officeart/2005/8/layout/default"/>
    <dgm:cxn modelId="{38006AFC-7452-45EE-8F37-ADDBC4B8575B}" type="presOf" srcId="{F34272C7-6EF1-4498-B5E8-0B0955C593EA}" destId="{C4173F8B-A70A-478F-A523-285559CC870D}" srcOrd="0" destOrd="0" presId="urn:microsoft.com/office/officeart/2005/8/layout/default"/>
    <dgm:cxn modelId="{F2FB2288-6BFF-4246-B46C-1CBC67AE0FCD}" type="presParOf" srcId="{FD8E3A82-B2F6-4FDA-8C05-93712A9404E3}" destId="{DB925161-F051-4A3B-9B7F-72F79EB2FFFF}" srcOrd="0" destOrd="0" presId="urn:microsoft.com/office/officeart/2005/8/layout/default"/>
    <dgm:cxn modelId="{59A0A088-DDC3-4AAF-A605-F43EEB1AE46E}" type="presParOf" srcId="{FD8E3A82-B2F6-4FDA-8C05-93712A9404E3}" destId="{9399C199-D95D-4051-94BD-AA02309B3C04}" srcOrd="1" destOrd="0" presId="urn:microsoft.com/office/officeart/2005/8/layout/default"/>
    <dgm:cxn modelId="{330F4B9E-4C38-487A-836B-09C2232D4E28}" type="presParOf" srcId="{FD8E3A82-B2F6-4FDA-8C05-93712A9404E3}" destId="{B3EFE37B-FA78-45C3-8EF8-841401E9604E}" srcOrd="2" destOrd="0" presId="urn:microsoft.com/office/officeart/2005/8/layout/default"/>
    <dgm:cxn modelId="{D2E78614-189D-4E5D-BC12-C7705792B6BA}" type="presParOf" srcId="{FD8E3A82-B2F6-4FDA-8C05-93712A9404E3}" destId="{BE1BEE0D-CDD5-4310-9D72-5C39C8663352}" srcOrd="3" destOrd="0" presId="urn:microsoft.com/office/officeart/2005/8/layout/default"/>
    <dgm:cxn modelId="{558461EF-72E7-4DA5-8CEE-0AB8922B217B}" type="presParOf" srcId="{FD8E3A82-B2F6-4FDA-8C05-93712A9404E3}" destId="{CC0EAA81-1AEF-4934-B719-B444376768AA}" srcOrd="4" destOrd="0" presId="urn:microsoft.com/office/officeart/2005/8/layout/default"/>
    <dgm:cxn modelId="{15469182-1527-4381-B11B-1F55E167F691}" type="presParOf" srcId="{FD8E3A82-B2F6-4FDA-8C05-93712A9404E3}" destId="{4DD97176-88E1-433E-85A5-7D61427E3D00}" srcOrd="5" destOrd="0" presId="urn:microsoft.com/office/officeart/2005/8/layout/default"/>
    <dgm:cxn modelId="{516947D7-E241-4D1C-92A9-CB41A8F567E4}" type="presParOf" srcId="{FD8E3A82-B2F6-4FDA-8C05-93712A9404E3}" destId="{C4173F8B-A70A-478F-A523-285559CC870D}" srcOrd="6" destOrd="0" presId="urn:microsoft.com/office/officeart/2005/8/layout/default"/>
    <dgm:cxn modelId="{6E64C435-8D85-4604-BDBD-7ECC736C9EC7}" type="presParOf" srcId="{FD8E3A82-B2F6-4FDA-8C05-93712A9404E3}" destId="{B159A9E2-C657-42A6-A529-4D45C21DE028}" srcOrd="7" destOrd="0" presId="urn:microsoft.com/office/officeart/2005/8/layout/default"/>
    <dgm:cxn modelId="{F28E5540-DDE4-4716-9093-05EB24203A99}" type="presParOf" srcId="{FD8E3A82-B2F6-4FDA-8C05-93712A9404E3}" destId="{4413737B-E45A-478F-8A18-2D6E63D047F5}" srcOrd="8" destOrd="0" presId="urn:microsoft.com/office/officeart/2005/8/layout/default"/>
    <dgm:cxn modelId="{ACAA59A2-8390-4075-B13C-0582F6700AD4}" type="presParOf" srcId="{FD8E3A82-B2F6-4FDA-8C05-93712A9404E3}" destId="{13329947-8E83-469C-A73F-C93E933F8A2E}" srcOrd="9" destOrd="0" presId="urn:microsoft.com/office/officeart/2005/8/layout/default"/>
    <dgm:cxn modelId="{1A408153-FFB4-477C-AEA6-D86565A33ABC}" type="presParOf" srcId="{FD8E3A82-B2F6-4FDA-8C05-93712A9404E3}" destId="{2303F680-8C83-49C9-A61B-89708FE87EA9}" srcOrd="10" destOrd="0" presId="urn:microsoft.com/office/officeart/2005/8/layout/default"/>
    <dgm:cxn modelId="{06F8D798-487D-40BB-9698-880A29524B6E}" type="presParOf" srcId="{FD8E3A82-B2F6-4FDA-8C05-93712A9404E3}" destId="{22F0CDE2-28AA-473A-A666-6166EBDEA39D}" srcOrd="11" destOrd="0" presId="urn:microsoft.com/office/officeart/2005/8/layout/default"/>
    <dgm:cxn modelId="{0A059916-1520-4140-A59C-5195C6A8EB99}" type="presParOf" srcId="{FD8E3A82-B2F6-4FDA-8C05-93712A9404E3}" destId="{7632706A-F8C4-4E3D-B9DC-51F38B96C81B}" srcOrd="12" destOrd="0" presId="urn:microsoft.com/office/officeart/2005/8/layout/default"/>
    <dgm:cxn modelId="{E26F4215-FBB4-497F-9415-CBDAD0775B7D}" type="presParOf" srcId="{FD8E3A82-B2F6-4FDA-8C05-93712A9404E3}" destId="{F00120CB-4954-4B3C-9E50-0B0F735DF4C9}" srcOrd="13" destOrd="0" presId="urn:microsoft.com/office/officeart/2005/8/layout/default"/>
    <dgm:cxn modelId="{0021C3F6-06FD-40B2-B574-D65E62D52E9C}" type="presParOf" srcId="{FD8E3A82-B2F6-4FDA-8C05-93712A9404E3}" destId="{24533A51-4246-4111-BD04-8B284B09228F}" srcOrd="14" destOrd="0" presId="urn:microsoft.com/office/officeart/2005/8/layout/default"/>
    <dgm:cxn modelId="{4BD39EDD-0D34-4B2A-9363-545A4872DF01}" type="presParOf" srcId="{FD8E3A82-B2F6-4FDA-8C05-93712A9404E3}" destId="{F905099F-D2D7-490A-B9A3-440BF451E25E}" srcOrd="15" destOrd="0" presId="urn:microsoft.com/office/officeart/2005/8/layout/default"/>
    <dgm:cxn modelId="{598FE165-D75E-4FA8-BB64-4B89DBDF7A68}" type="presParOf" srcId="{FD8E3A82-B2F6-4FDA-8C05-93712A9404E3}" destId="{C24FD8AE-5DFD-4400-A4C1-095D760B7E12}" srcOrd="16" destOrd="0" presId="urn:microsoft.com/office/officeart/2005/8/layout/default"/>
    <dgm:cxn modelId="{9A7CAA3D-36B8-4548-9206-64E6731B41F0}" type="presParOf" srcId="{FD8E3A82-B2F6-4FDA-8C05-93712A9404E3}" destId="{FB0F2AB9-E21F-4994-A131-5DE9C6406862}" srcOrd="17" destOrd="0" presId="urn:microsoft.com/office/officeart/2005/8/layout/default"/>
    <dgm:cxn modelId="{E3627129-472C-4945-B40C-FEAE86507D71}" type="presParOf" srcId="{FD8E3A82-B2F6-4FDA-8C05-93712A9404E3}" destId="{21B5189E-ECA1-47EC-A0AA-A6BF9B8D45ED}" srcOrd="18" destOrd="0" presId="urn:microsoft.com/office/officeart/2005/8/layout/default"/>
    <dgm:cxn modelId="{FEABBFDC-97D2-4C29-857C-231F6BE1FC05}" type="presParOf" srcId="{FD8E3A82-B2F6-4FDA-8C05-93712A9404E3}" destId="{DC4EDDED-B64E-455D-A79C-A4BA3E22E3AF}" srcOrd="19" destOrd="0" presId="urn:microsoft.com/office/officeart/2005/8/layout/default"/>
    <dgm:cxn modelId="{D01F8D7D-F6BB-40A8-92FE-43B3008A728A}" type="presParOf" srcId="{FD8E3A82-B2F6-4FDA-8C05-93712A9404E3}" destId="{60566DF8-635F-4647-9CBE-8DD41410BB14}"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3D5C51-DB3E-4BD0-979B-BFF62FE6F685}"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hr-HR"/>
        </a:p>
      </dgm:t>
    </dgm:pt>
    <dgm:pt modelId="{4E46C2DB-D54B-4B5D-9CFF-06504222218D}">
      <dgm:prSet/>
      <dgm:spPr/>
      <dgm:t>
        <a:bodyPr/>
        <a:lstStyle/>
        <a:p>
          <a:r>
            <a:rPr lang="en-GB"/>
            <a:t>1</a:t>
          </a:r>
          <a:r>
            <a:rPr lang="hr-HR"/>
            <a:t>.</a:t>
          </a:r>
          <a:r>
            <a:rPr lang="en-GB"/>
            <a:t>Razvoj inovativnog proizvoda</a:t>
          </a:r>
          <a:endParaRPr lang="hr-HR"/>
        </a:p>
      </dgm:t>
    </dgm:pt>
    <dgm:pt modelId="{0F79F3A2-B71E-4836-8732-71C4FB224428}" type="parTrans" cxnId="{DC1F5626-1E59-4173-820E-77E86FC432D4}">
      <dgm:prSet/>
      <dgm:spPr/>
      <dgm:t>
        <a:bodyPr/>
        <a:lstStyle/>
        <a:p>
          <a:endParaRPr lang="hr-HR"/>
        </a:p>
      </dgm:t>
    </dgm:pt>
    <dgm:pt modelId="{A2356419-3422-4963-956D-494E15A442DD}" type="sibTrans" cxnId="{DC1F5626-1E59-4173-820E-77E86FC432D4}">
      <dgm:prSet/>
      <dgm:spPr/>
      <dgm:t>
        <a:bodyPr/>
        <a:lstStyle/>
        <a:p>
          <a:endParaRPr lang="hr-HR"/>
        </a:p>
      </dgm:t>
    </dgm:pt>
    <dgm:pt modelId="{9DE2116E-5E61-4F9A-85AD-05B4AF2E877A}">
      <dgm:prSet/>
      <dgm:spPr/>
      <dgm:t>
        <a:bodyPr/>
        <a:lstStyle/>
        <a:p>
          <a:r>
            <a:rPr lang="hr-HR">
              <a:solidFill>
                <a:srgbClr val="002060"/>
              </a:solidFill>
              <a:ea typeface="Yu Mincho" panose="02020400000000000000" pitchFamily="18" charset="-128"/>
              <a:cs typeface="Arial" panose="020B0604020202020204" pitchFamily="34" charset="0"/>
            </a:rPr>
            <a:t>Prihvatljive aktivnosti mogu obuhvaćati sljedeće: </a:t>
          </a:r>
        </a:p>
        <a:p>
          <a:pPr>
            <a:buNone/>
          </a:pPr>
          <a:endParaRPr lang="hr-HR">
            <a:solidFill>
              <a:srgbClr val="002060"/>
            </a:solidFill>
            <a:ea typeface="Yu Mincho" panose="02020400000000000000" pitchFamily="18" charset="-128"/>
            <a:cs typeface="Arial" panose="020B0604020202020204" pitchFamily="34" charset="0"/>
          </a:endParaRPr>
        </a:p>
        <a:p>
          <a:pPr>
            <a:buFont typeface="+mj-lt"/>
            <a:buAutoNum type="alphaLcPeriod"/>
          </a:pPr>
          <a:r>
            <a:rPr lang="en-GB">
              <a:solidFill>
                <a:srgbClr val="002060"/>
              </a:solidFill>
              <a:ea typeface="Yu Mincho" panose="02020400000000000000" pitchFamily="18" charset="-128"/>
              <a:cs typeface="Arial" panose="020B0604020202020204" pitchFamily="34" charset="0"/>
            </a:rPr>
            <a:t>a.</a:t>
          </a:r>
          <a:r>
            <a:rPr lang="hr-HR">
              <a:solidFill>
                <a:srgbClr val="002060"/>
              </a:solidFill>
              <a:ea typeface="Yu Mincho" panose="02020400000000000000" pitchFamily="18" charset="-128"/>
              <a:cs typeface="Arial" panose="020B0604020202020204" pitchFamily="34" charset="0"/>
            </a:rPr>
            <a:t>Daljnji razvoj tehnološke razine spremnosti proizvoda, uključujući testiranje, demonstraciju i ugradnju testnih rezultata u završni proizvod te optimizaciju, </a:t>
          </a:r>
        </a:p>
        <a:p>
          <a:pPr>
            <a:buFont typeface="+mj-lt"/>
            <a:buAutoNum type="alphaLcPeriod"/>
          </a:pPr>
          <a:r>
            <a:rPr lang="en-GB">
              <a:solidFill>
                <a:srgbClr val="002060"/>
              </a:solidFill>
              <a:ea typeface="Yu Mincho" panose="02020400000000000000" pitchFamily="18" charset="-128"/>
              <a:cs typeface="Arial" panose="020B0604020202020204" pitchFamily="34" charset="0"/>
            </a:rPr>
            <a:t>b. </a:t>
          </a:r>
          <a:r>
            <a:rPr lang="hr-HR">
              <a:solidFill>
                <a:srgbClr val="002060"/>
              </a:solidFill>
              <a:ea typeface="Yu Mincho" panose="02020400000000000000" pitchFamily="18" charset="-128"/>
              <a:cs typeface="Arial" panose="020B0604020202020204" pitchFamily="34" charset="0"/>
            </a:rPr>
            <a:t>Prijenos tržišno primjenjivih tehnoloških rješenja, znanja i iskustava (transfer znanja i tehnologije) uključujući povezane savjetodavne usluge i osposobljavanje djelatnika, </a:t>
          </a:r>
        </a:p>
        <a:p>
          <a:pPr>
            <a:buFont typeface="+mj-lt"/>
            <a:buAutoNum type="alphaLcPeriod"/>
          </a:pPr>
          <a:r>
            <a:rPr lang="en-GB">
              <a:solidFill>
                <a:srgbClr val="002060"/>
              </a:solidFill>
              <a:ea typeface="Yu Mincho" panose="02020400000000000000" pitchFamily="18" charset="-128"/>
              <a:cs typeface="Arial" panose="020B0604020202020204" pitchFamily="34" charset="0"/>
            </a:rPr>
            <a:t>c. </a:t>
          </a:r>
          <a:r>
            <a:rPr lang="hr-HR">
              <a:solidFill>
                <a:srgbClr val="002060"/>
              </a:solidFill>
              <a:ea typeface="Yu Mincho" panose="02020400000000000000" pitchFamily="18" charset="-128"/>
              <a:cs typeface="Arial" panose="020B0604020202020204" pitchFamily="34" charset="0"/>
            </a:rPr>
            <a:t>Revizija studije izvedivosti, </a:t>
          </a:r>
        </a:p>
        <a:p>
          <a:pPr>
            <a:buFont typeface="+mj-lt"/>
            <a:buAutoNum type="alphaLcPeriod"/>
          </a:pPr>
          <a:r>
            <a:rPr lang="en-GB">
              <a:solidFill>
                <a:srgbClr val="002060"/>
              </a:solidFill>
              <a:ea typeface="Yu Mincho" panose="02020400000000000000" pitchFamily="18" charset="-128"/>
              <a:cs typeface="Arial" panose="020B0604020202020204" pitchFamily="34" charset="0"/>
            </a:rPr>
            <a:t>d.</a:t>
          </a:r>
          <a:r>
            <a:rPr lang="hr-HR">
              <a:solidFill>
                <a:srgbClr val="002060"/>
              </a:solidFill>
              <a:ea typeface="Yu Mincho" panose="02020400000000000000" pitchFamily="18" charset="-128"/>
              <a:cs typeface="Arial" panose="020B0604020202020204" pitchFamily="34" charset="0"/>
            </a:rPr>
            <a:t>Dizajn proizvoda s ciljem prilagodbe proizvoda zahtjevima tržišta, </a:t>
          </a:r>
        </a:p>
        <a:p>
          <a:pPr>
            <a:buFont typeface="+mj-lt"/>
            <a:buAutoNum type="alphaLcPeriod"/>
          </a:pPr>
          <a:r>
            <a:rPr lang="en-GB">
              <a:solidFill>
                <a:srgbClr val="002060"/>
              </a:solidFill>
              <a:ea typeface="Yu Mincho" panose="02020400000000000000" pitchFamily="18" charset="-128"/>
              <a:cs typeface="Arial" panose="020B0604020202020204" pitchFamily="34" charset="0"/>
            </a:rPr>
            <a:t>e. </a:t>
          </a:r>
          <a:r>
            <a:rPr lang="hr-HR">
              <a:solidFill>
                <a:srgbClr val="002060"/>
              </a:solidFill>
              <a:ea typeface="Yu Mincho" panose="02020400000000000000" pitchFamily="18" charset="-128"/>
              <a:cs typeface="Arial" panose="020B0604020202020204" pitchFamily="34" charset="0"/>
            </a:rPr>
            <a:t>Zaštita i upravljanje predmetnim intelektualnim vlasništvom, uključujući prijave za priznanje prava i provođenje postupka za priznanje prava intelektualnog vlasništva i izradu strateškog plana zaštite i upravljanja intelektualnim vlasništvom. </a:t>
          </a:r>
        </a:p>
        <a:p>
          <a:pPr>
            <a:buNone/>
          </a:pPr>
          <a:r>
            <a:rPr lang="en-GB">
              <a:solidFill>
                <a:srgbClr val="002060"/>
              </a:solidFill>
              <a:ea typeface="Yu Mincho" panose="02020400000000000000" pitchFamily="18" charset="-128"/>
              <a:cs typeface="Arial" panose="020B0604020202020204" pitchFamily="34" charset="0"/>
            </a:rPr>
            <a:t>f.    </a:t>
          </a:r>
          <a:r>
            <a:rPr lang="hr-HR">
              <a:solidFill>
                <a:srgbClr val="002060"/>
              </a:solidFill>
              <a:ea typeface="Yu Mincho" panose="02020400000000000000" pitchFamily="18" charset="-128"/>
              <a:cs typeface="Arial" panose="020B0604020202020204" pitchFamily="34" charset="0"/>
            </a:rPr>
            <a:t>Priprema proizvodnje i ulaganje u probnu proizvodnju, nulta serija</a:t>
          </a:r>
          <a:endParaRPr lang="hr-HR"/>
        </a:p>
      </dgm:t>
    </dgm:pt>
    <dgm:pt modelId="{1B079171-ED96-4BC6-B2C6-A28BF3E6EE1B}" type="parTrans" cxnId="{452EFBFF-4EC1-47A3-8E17-3A5934EA068F}">
      <dgm:prSet/>
      <dgm:spPr/>
      <dgm:t>
        <a:bodyPr/>
        <a:lstStyle/>
        <a:p>
          <a:endParaRPr lang="hr-HR"/>
        </a:p>
      </dgm:t>
    </dgm:pt>
    <dgm:pt modelId="{205B2F50-0A4A-4799-9FF6-9E3C544FCDF0}" type="sibTrans" cxnId="{452EFBFF-4EC1-47A3-8E17-3A5934EA068F}">
      <dgm:prSet/>
      <dgm:spPr/>
      <dgm:t>
        <a:bodyPr/>
        <a:lstStyle/>
        <a:p>
          <a:endParaRPr lang="hr-HR"/>
        </a:p>
      </dgm:t>
    </dgm:pt>
    <dgm:pt modelId="{72E18C7B-4689-493C-B236-C76F9849D467}" type="pres">
      <dgm:prSet presAssocID="{483D5C51-DB3E-4BD0-979B-BFF62FE6F685}" presName="Name0" presStyleCnt="0">
        <dgm:presLayoutVars>
          <dgm:dir/>
          <dgm:resizeHandles val="exact"/>
        </dgm:presLayoutVars>
      </dgm:prSet>
      <dgm:spPr/>
    </dgm:pt>
    <dgm:pt modelId="{4A33E191-6D5B-45BD-96E5-FA94C46E9965}" type="pres">
      <dgm:prSet presAssocID="{4E46C2DB-D54B-4B5D-9CFF-06504222218D}" presName="node" presStyleLbl="node1" presStyleIdx="0" presStyleCnt="2" custScaleX="24860" custScaleY="46454">
        <dgm:presLayoutVars>
          <dgm:bulletEnabled val="1"/>
        </dgm:presLayoutVars>
      </dgm:prSet>
      <dgm:spPr/>
    </dgm:pt>
    <dgm:pt modelId="{64720D44-5C7F-4353-9B59-EC631560CB27}" type="pres">
      <dgm:prSet presAssocID="{A2356419-3422-4963-956D-494E15A442DD}" presName="sibTrans" presStyleLbl="sibTrans2D1" presStyleIdx="0" presStyleCnt="1" custScaleX="67257" custScaleY="57055"/>
      <dgm:spPr/>
    </dgm:pt>
    <dgm:pt modelId="{3F75B26D-309F-44DD-A512-E47AB3F56C4C}" type="pres">
      <dgm:prSet presAssocID="{A2356419-3422-4963-956D-494E15A442DD}" presName="connectorText" presStyleLbl="sibTrans2D1" presStyleIdx="0" presStyleCnt="1"/>
      <dgm:spPr/>
    </dgm:pt>
    <dgm:pt modelId="{2CB9B344-8805-4A9D-8B71-1F3346BD785A}" type="pres">
      <dgm:prSet presAssocID="{9DE2116E-5E61-4F9A-85AD-05B4AF2E877A}" presName="node" presStyleLbl="node1" presStyleIdx="1" presStyleCnt="2" custScaleX="65232">
        <dgm:presLayoutVars>
          <dgm:bulletEnabled val="1"/>
        </dgm:presLayoutVars>
      </dgm:prSet>
      <dgm:spPr/>
    </dgm:pt>
  </dgm:ptLst>
  <dgm:cxnLst>
    <dgm:cxn modelId="{DC1F5626-1E59-4173-820E-77E86FC432D4}" srcId="{483D5C51-DB3E-4BD0-979B-BFF62FE6F685}" destId="{4E46C2DB-D54B-4B5D-9CFF-06504222218D}" srcOrd="0" destOrd="0" parTransId="{0F79F3A2-B71E-4836-8732-71C4FB224428}" sibTransId="{A2356419-3422-4963-956D-494E15A442DD}"/>
    <dgm:cxn modelId="{29819A72-2A16-4A4B-9C13-AD84530AD32C}" type="presOf" srcId="{9DE2116E-5E61-4F9A-85AD-05B4AF2E877A}" destId="{2CB9B344-8805-4A9D-8B71-1F3346BD785A}" srcOrd="0" destOrd="0" presId="urn:microsoft.com/office/officeart/2005/8/layout/process1"/>
    <dgm:cxn modelId="{6DFF7F9E-DB34-4501-87FC-AF8687685B1B}" type="presOf" srcId="{483D5C51-DB3E-4BD0-979B-BFF62FE6F685}" destId="{72E18C7B-4689-493C-B236-C76F9849D467}" srcOrd="0" destOrd="0" presId="urn:microsoft.com/office/officeart/2005/8/layout/process1"/>
    <dgm:cxn modelId="{E38BA9AA-6617-45E8-8DD2-091CD1D503A3}" type="presOf" srcId="{A2356419-3422-4963-956D-494E15A442DD}" destId="{64720D44-5C7F-4353-9B59-EC631560CB27}" srcOrd="0" destOrd="0" presId="urn:microsoft.com/office/officeart/2005/8/layout/process1"/>
    <dgm:cxn modelId="{E516C6D6-52FF-411D-AEA3-39E871FA6222}" type="presOf" srcId="{4E46C2DB-D54B-4B5D-9CFF-06504222218D}" destId="{4A33E191-6D5B-45BD-96E5-FA94C46E9965}" srcOrd="0" destOrd="0" presId="urn:microsoft.com/office/officeart/2005/8/layout/process1"/>
    <dgm:cxn modelId="{EED4A5FF-3647-4B38-ADD7-60178A801D08}" type="presOf" srcId="{A2356419-3422-4963-956D-494E15A442DD}" destId="{3F75B26D-309F-44DD-A512-E47AB3F56C4C}" srcOrd="1" destOrd="0" presId="urn:microsoft.com/office/officeart/2005/8/layout/process1"/>
    <dgm:cxn modelId="{452EFBFF-4EC1-47A3-8E17-3A5934EA068F}" srcId="{483D5C51-DB3E-4BD0-979B-BFF62FE6F685}" destId="{9DE2116E-5E61-4F9A-85AD-05B4AF2E877A}" srcOrd="1" destOrd="0" parTransId="{1B079171-ED96-4BC6-B2C6-A28BF3E6EE1B}" sibTransId="{205B2F50-0A4A-4799-9FF6-9E3C544FCDF0}"/>
    <dgm:cxn modelId="{C93D77EE-3C94-42B9-83B8-579855AA7455}" type="presParOf" srcId="{72E18C7B-4689-493C-B236-C76F9849D467}" destId="{4A33E191-6D5B-45BD-96E5-FA94C46E9965}" srcOrd="0" destOrd="0" presId="urn:microsoft.com/office/officeart/2005/8/layout/process1"/>
    <dgm:cxn modelId="{15E17A76-2CE8-48EA-A3C8-D942D1FC411A}" type="presParOf" srcId="{72E18C7B-4689-493C-B236-C76F9849D467}" destId="{64720D44-5C7F-4353-9B59-EC631560CB27}" srcOrd="1" destOrd="0" presId="urn:microsoft.com/office/officeart/2005/8/layout/process1"/>
    <dgm:cxn modelId="{BF14DD4C-129D-4BB8-8BE2-89DC6E1BC0D4}" type="presParOf" srcId="{64720D44-5C7F-4353-9B59-EC631560CB27}" destId="{3F75B26D-309F-44DD-A512-E47AB3F56C4C}" srcOrd="0" destOrd="0" presId="urn:microsoft.com/office/officeart/2005/8/layout/process1"/>
    <dgm:cxn modelId="{5EA67C7C-0E0A-436E-8E08-603A2FD1E496}" type="presParOf" srcId="{72E18C7B-4689-493C-B236-C76F9849D467}" destId="{2CB9B344-8805-4A9D-8B71-1F3346BD785A}"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3D5C51-DB3E-4BD0-979B-BFF62FE6F685}"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hr-HR"/>
        </a:p>
      </dgm:t>
    </dgm:pt>
    <dgm:pt modelId="{4E46C2DB-D54B-4B5D-9CFF-06504222218D}">
      <dgm:prSet/>
      <dgm:spPr/>
      <dgm:t>
        <a:bodyPr/>
        <a:lstStyle/>
        <a:p>
          <a:r>
            <a:rPr lang="hr-HR"/>
            <a:t>2.Priprema lansiranja proizvoda </a:t>
          </a:r>
        </a:p>
      </dgm:t>
    </dgm:pt>
    <dgm:pt modelId="{0F79F3A2-B71E-4836-8732-71C4FB224428}" type="parTrans" cxnId="{DC1F5626-1E59-4173-820E-77E86FC432D4}">
      <dgm:prSet/>
      <dgm:spPr/>
      <dgm:t>
        <a:bodyPr/>
        <a:lstStyle/>
        <a:p>
          <a:endParaRPr lang="hr-HR"/>
        </a:p>
      </dgm:t>
    </dgm:pt>
    <dgm:pt modelId="{A2356419-3422-4963-956D-494E15A442DD}" type="sibTrans" cxnId="{DC1F5626-1E59-4173-820E-77E86FC432D4}">
      <dgm:prSet/>
      <dgm:spPr/>
      <dgm:t>
        <a:bodyPr/>
        <a:lstStyle/>
        <a:p>
          <a:endParaRPr lang="hr-HR"/>
        </a:p>
      </dgm:t>
    </dgm:pt>
    <dgm:pt modelId="{9DE2116E-5E61-4F9A-85AD-05B4AF2E877A}">
      <dgm:prSet/>
      <dgm:spPr/>
      <dgm:t>
        <a:bodyPr/>
        <a:lstStyle/>
        <a:p>
          <a:r>
            <a:rPr lang="hr-HR"/>
            <a:t>Aktivnost se ne može provoditi samostalno, nego samo zajedno s aktivnosti Razvoj inovativnog proizvoda.</a:t>
          </a:r>
        </a:p>
      </dgm:t>
    </dgm:pt>
    <dgm:pt modelId="{1B079171-ED96-4BC6-B2C6-A28BF3E6EE1B}" type="parTrans" cxnId="{452EFBFF-4EC1-47A3-8E17-3A5934EA068F}">
      <dgm:prSet/>
      <dgm:spPr/>
      <dgm:t>
        <a:bodyPr/>
        <a:lstStyle/>
        <a:p>
          <a:endParaRPr lang="hr-HR"/>
        </a:p>
      </dgm:t>
    </dgm:pt>
    <dgm:pt modelId="{205B2F50-0A4A-4799-9FF6-9E3C544FCDF0}" type="sibTrans" cxnId="{452EFBFF-4EC1-47A3-8E17-3A5934EA068F}">
      <dgm:prSet/>
      <dgm:spPr/>
      <dgm:t>
        <a:bodyPr/>
        <a:lstStyle/>
        <a:p>
          <a:endParaRPr lang="hr-HR"/>
        </a:p>
      </dgm:t>
    </dgm:pt>
    <dgm:pt modelId="{8DF70E1F-E749-464F-A988-B1CAE93F1769}">
      <dgm:prSet/>
      <dgm:spPr/>
      <dgm:t>
        <a:bodyPr/>
        <a:lstStyle/>
        <a:p>
          <a:r>
            <a:rPr lang="hr-HR" sz="1200"/>
            <a:t>Prihvatljive aktivnosti mogu obuhvaćati sljedeće: </a:t>
          </a:r>
          <a:endParaRPr lang="en-GB" sz="1200"/>
        </a:p>
        <a:p>
          <a:endParaRPr lang="hr-HR" sz="1200"/>
        </a:p>
      </dgm:t>
    </dgm:pt>
    <dgm:pt modelId="{C36B2BCC-281C-49AB-9223-92A88958B23C}" type="parTrans" cxnId="{E607DEC3-81EC-4A46-A345-0D9D4D079CE0}">
      <dgm:prSet/>
      <dgm:spPr/>
      <dgm:t>
        <a:bodyPr/>
        <a:lstStyle/>
        <a:p>
          <a:endParaRPr lang="hr-HR"/>
        </a:p>
      </dgm:t>
    </dgm:pt>
    <dgm:pt modelId="{DB37E02F-194E-4574-B2C4-3B0E2AECF52E}" type="sibTrans" cxnId="{E607DEC3-81EC-4A46-A345-0D9D4D079CE0}">
      <dgm:prSet/>
      <dgm:spPr/>
      <dgm:t>
        <a:bodyPr/>
        <a:lstStyle/>
        <a:p>
          <a:endParaRPr lang="hr-HR"/>
        </a:p>
      </dgm:t>
    </dgm:pt>
    <dgm:pt modelId="{FBED6E97-9818-4262-95CE-0D35F37D76D9}">
      <dgm:prSet custT="1"/>
      <dgm:spPr/>
      <dgm:t>
        <a:bodyPr/>
        <a:lstStyle/>
        <a:p>
          <a:r>
            <a:rPr lang="hr-HR" sz="1400"/>
            <a:t>a.</a:t>
          </a:r>
          <a:r>
            <a:rPr lang="en-GB" sz="1400"/>
            <a:t> </a:t>
          </a:r>
          <a:r>
            <a:rPr lang="hr-HR" sz="1400"/>
            <a:t>Izradu marketinškog plana i reviziju poslovnog i marketinškog plana,</a:t>
          </a:r>
        </a:p>
      </dgm:t>
    </dgm:pt>
    <dgm:pt modelId="{C09F3E8E-A248-4E78-9D49-C105A74E9B16}" type="parTrans" cxnId="{AB7CE54E-CD76-4AA4-9F68-AB007911EAEF}">
      <dgm:prSet/>
      <dgm:spPr/>
      <dgm:t>
        <a:bodyPr/>
        <a:lstStyle/>
        <a:p>
          <a:endParaRPr lang="hr-HR"/>
        </a:p>
      </dgm:t>
    </dgm:pt>
    <dgm:pt modelId="{A673372E-2CCE-4770-A845-6DA0BBAAB5FF}" type="sibTrans" cxnId="{AB7CE54E-CD76-4AA4-9F68-AB007911EAEF}">
      <dgm:prSet/>
      <dgm:spPr/>
      <dgm:t>
        <a:bodyPr/>
        <a:lstStyle/>
        <a:p>
          <a:endParaRPr lang="hr-HR"/>
        </a:p>
      </dgm:t>
    </dgm:pt>
    <dgm:pt modelId="{DB0D41E1-2355-41B8-9EAB-D8E8CD7C059B}">
      <dgm:prSet custT="1"/>
      <dgm:spPr/>
      <dgm:t>
        <a:bodyPr/>
        <a:lstStyle/>
        <a:p>
          <a:r>
            <a:rPr lang="hr-HR" sz="1400"/>
            <a:t>b.</a:t>
          </a:r>
          <a:r>
            <a:rPr lang="en-GB" sz="1400"/>
            <a:t> </a:t>
          </a:r>
          <a:r>
            <a:rPr lang="hr-HR" sz="1400"/>
            <a:t>Istraživanje i testiranje tržišta za inovaciju,</a:t>
          </a:r>
        </a:p>
      </dgm:t>
    </dgm:pt>
    <dgm:pt modelId="{5B9DD291-E2DA-408F-8181-63154A2A59E6}" type="parTrans" cxnId="{CA7015AC-55CF-4C96-BE2A-9D558CFB0378}">
      <dgm:prSet/>
      <dgm:spPr/>
      <dgm:t>
        <a:bodyPr/>
        <a:lstStyle/>
        <a:p>
          <a:endParaRPr lang="hr-HR"/>
        </a:p>
      </dgm:t>
    </dgm:pt>
    <dgm:pt modelId="{15514332-926D-4691-AA83-F9D2D2838C33}" type="sibTrans" cxnId="{CA7015AC-55CF-4C96-BE2A-9D558CFB0378}">
      <dgm:prSet/>
      <dgm:spPr/>
      <dgm:t>
        <a:bodyPr/>
        <a:lstStyle/>
        <a:p>
          <a:endParaRPr lang="hr-HR"/>
        </a:p>
      </dgm:t>
    </dgm:pt>
    <dgm:pt modelId="{BABA1AA5-5990-4042-BF2F-114572D8D551}">
      <dgm:prSet custT="1"/>
      <dgm:spPr/>
      <dgm:t>
        <a:bodyPr/>
        <a:lstStyle/>
        <a:p>
          <a:r>
            <a:rPr lang="hr-HR" sz="1400"/>
            <a:t>c.</a:t>
          </a:r>
          <a:r>
            <a:rPr lang="en-GB" sz="1400"/>
            <a:t> </a:t>
          </a:r>
          <a:r>
            <a:rPr lang="hr-HR" sz="1400"/>
            <a:t>Verifikaciju analize tržišta i/ili tržišne potrebe,</a:t>
          </a:r>
        </a:p>
      </dgm:t>
    </dgm:pt>
    <dgm:pt modelId="{CEA1A5F7-8A7C-485E-8167-49345BF542FF}" type="parTrans" cxnId="{46B82C97-A5DF-4AC6-91EC-37B5598CA3F7}">
      <dgm:prSet/>
      <dgm:spPr/>
      <dgm:t>
        <a:bodyPr/>
        <a:lstStyle/>
        <a:p>
          <a:endParaRPr lang="hr-HR"/>
        </a:p>
      </dgm:t>
    </dgm:pt>
    <dgm:pt modelId="{0052E5FC-B58D-4A0A-B81E-B3202FA0168F}" type="sibTrans" cxnId="{46B82C97-A5DF-4AC6-91EC-37B5598CA3F7}">
      <dgm:prSet/>
      <dgm:spPr/>
      <dgm:t>
        <a:bodyPr/>
        <a:lstStyle/>
        <a:p>
          <a:endParaRPr lang="hr-HR"/>
        </a:p>
      </dgm:t>
    </dgm:pt>
    <dgm:pt modelId="{6CCC01F9-EBBC-45D9-B9D8-F0DF0F7D517B}">
      <dgm:prSet custT="1"/>
      <dgm:spPr/>
      <dgm:t>
        <a:bodyPr/>
        <a:lstStyle/>
        <a:p>
          <a:r>
            <a:rPr lang="hr-HR" sz="1400"/>
            <a:t>d.</a:t>
          </a:r>
          <a:r>
            <a:rPr lang="en-GB" sz="1400"/>
            <a:t> </a:t>
          </a:r>
          <a:r>
            <a:rPr lang="hr-HR" sz="1400"/>
            <a:t>Prilagodbu korisničkim potrebama (može uključivati i certifikaciju, standardizaciju ili skaliranje sustava povezanima sa svrhom projekta)</a:t>
          </a:r>
        </a:p>
      </dgm:t>
    </dgm:pt>
    <dgm:pt modelId="{5F2550DD-7B0C-4DC2-A9C3-CCB842D85458}" type="parTrans" cxnId="{CF339AE4-D01C-4CE7-83B6-6DDFA7948718}">
      <dgm:prSet/>
      <dgm:spPr/>
      <dgm:t>
        <a:bodyPr/>
        <a:lstStyle/>
        <a:p>
          <a:endParaRPr lang="hr-HR"/>
        </a:p>
      </dgm:t>
    </dgm:pt>
    <dgm:pt modelId="{F4E03546-A877-4260-9503-71EE767135A4}" type="sibTrans" cxnId="{CF339AE4-D01C-4CE7-83B6-6DDFA7948718}">
      <dgm:prSet/>
      <dgm:spPr/>
      <dgm:t>
        <a:bodyPr/>
        <a:lstStyle/>
        <a:p>
          <a:endParaRPr lang="hr-HR"/>
        </a:p>
      </dgm:t>
    </dgm:pt>
    <dgm:pt modelId="{DC49EE87-030C-47E0-9CDB-5EF603B9A435}">
      <dgm:prSet custT="1"/>
      <dgm:spPr/>
      <dgm:t>
        <a:bodyPr/>
        <a:lstStyle/>
        <a:p>
          <a:r>
            <a:rPr lang="hr-HR" sz="1400"/>
            <a:t>e.</a:t>
          </a:r>
          <a:r>
            <a:rPr lang="en-GB" sz="1400"/>
            <a:t> </a:t>
          </a:r>
          <a:r>
            <a:rPr lang="hr-HR" sz="1400"/>
            <a:t>Operativne marketinške aktivnosti izravno vezane uz komercijalizaciju rezultata istraživanja i lansiranje proizvoda na tržište (može uključivati izradu internetskih stranica i oglašavanje),</a:t>
          </a:r>
        </a:p>
      </dgm:t>
    </dgm:pt>
    <dgm:pt modelId="{E03B69A5-AC22-44E7-B668-4B6F510F290F}" type="parTrans" cxnId="{EA85D51F-785A-469A-B65F-D31AA65F3B32}">
      <dgm:prSet/>
      <dgm:spPr/>
      <dgm:t>
        <a:bodyPr/>
        <a:lstStyle/>
        <a:p>
          <a:endParaRPr lang="hr-HR"/>
        </a:p>
      </dgm:t>
    </dgm:pt>
    <dgm:pt modelId="{0D6307C9-24AA-4F22-943A-161970BD8812}" type="sibTrans" cxnId="{EA85D51F-785A-469A-B65F-D31AA65F3B32}">
      <dgm:prSet/>
      <dgm:spPr/>
      <dgm:t>
        <a:bodyPr/>
        <a:lstStyle/>
        <a:p>
          <a:endParaRPr lang="hr-HR"/>
        </a:p>
      </dgm:t>
    </dgm:pt>
    <dgm:pt modelId="{51A71AC9-18DD-4A05-9649-D6B99F3F7A48}">
      <dgm:prSet custT="1"/>
      <dgm:spPr/>
      <dgm:t>
        <a:bodyPr/>
        <a:lstStyle/>
        <a:p>
          <a:r>
            <a:rPr lang="hr-HR" sz="1400"/>
            <a:t>f.</a:t>
          </a:r>
          <a:r>
            <a:rPr lang="en-GB" sz="1400"/>
            <a:t> </a:t>
          </a:r>
          <a:r>
            <a:rPr lang="hr-HR" sz="1400"/>
            <a:t>Pripreme za sljedeći ciklus investiranja i privlačenje dodatnih sredstava financiranja (može uključivati i sudjelovanje na relevantnim sajmovima i B2B sastancima povezanima sa svrhom projekta).</a:t>
          </a:r>
        </a:p>
      </dgm:t>
    </dgm:pt>
    <dgm:pt modelId="{675A9DE6-C4D3-4B63-A853-F9FD528A8919}" type="parTrans" cxnId="{A1E01805-BEDD-476D-9675-50F875C531D3}">
      <dgm:prSet/>
      <dgm:spPr/>
      <dgm:t>
        <a:bodyPr/>
        <a:lstStyle/>
        <a:p>
          <a:endParaRPr lang="hr-HR"/>
        </a:p>
      </dgm:t>
    </dgm:pt>
    <dgm:pt modelId="{D7D6D104-E943-4FA3-8BF8-094A375D25AB}" type="sibTrans" cxnId="{A1E01805-BEDD-476D-9675-50F875C531D3}">
      <dgm:prSet/>
      <dgm:spPr/>
      <dgm:t>
        <a:bodyPr/>
        <a:lstStyle/>
        <a:p>
          <a:endParaRPr lang="hr-HR"/>
        </a:p>
      </dgm:t>
    </dgm:pt>
    <dgm:pt modelId="{838D6C9A-F5D3-493A-A3BD-ECFEB4B09F8F}">
      <dgm:prSet/>
      <dgm:spPr/>
      <dgm:t>
        <a:bodyPr/>
        <a:lstStyle/>
        <a:p>
          <a:r>
            <a:rPr lang="hr-HR"/>
            <a:t>Prihvatljivi troškovi vezani uz skupinu aktivnosti Priprema lansiranja proizvoda mogu iznositi najviše 30 % ukupn</a:t>
          </a:r>
          <a:r>
            <a:rPr lang="en-GB"/>
            <a:t>e</a:t>
          </a:r>
          <a:r>
            <a:rPr lang="hr-HR"/>
            <a:t> </a:t>
          </a:r>
          <a:r>
            <a:rPr lang="en-GB"/>
            <a:t>vrijednosti </a:t>
          </a:r>
          <a:r>
            <a:rPr lang="hr-HR"/>
            <a:t>projekta.</a:t>
          </a:r>
        </a:p>
      </dgm:t>
    </dgm:pt>
    <dgm:pt modelId="{1BBE2263-7AEA-46E4-9CAD-6DAE8E1C875E}" type="parTrans" cxnId="{3BA71EAA-9DC2-4C34-8DD4-849178E011FE}">
      <dgm:prSet/>
      <dgm:spPr/>
      <dgm:t>
        <a:bodyPr/>
        <a:lstStyle/>
        <a:p>
          <a:endParaRPr lang="hr-HR"/>
        </a:p>
      </dgm:t>
    </dgm:pt>
    <dgm:pt modelId="{ACF5FFD5-1789-4D1F-A24B-A35D383C4169}" type="sibTrans" cxnId="{3BA71EAA-9DC2-4C34-8DD4-849178E011FE}">
      <dgm:prSet/>
      <dgm:spPr/>
      <dgm:t>
        <a:bodyPr/>
        <a:lstStyle/>
        <a:p>
          <a:endParaRPr lang="hr-HR"/>
        </a:p>
      </dgm:t>
    </dgm:pt>
    <dgm:pt modelId="{72E18C7B-4689-493C-B236-C76F9849D467}" type="pres">
      <dgm:prSet presAssocID="{483D5C51-DB3E-4BD0-979B-BFF62FE6F685}" presName="Name0" presStyleCnt="0">
        <dgm:presLayoutVars>
          <dgm:dir/>
          <dgm:resizeHandles val="exact"/>
        </dgm:presLayoutVars>
      </dgm:prSet>
      <dgm:spPr/>
    </dgm:pt>
    <dgm:pt modelId="{4A33E191-6D5B-45BD-96E5-FA94C46E9965}" type="pres">
      <dgm:prSet presAssocID="{4E46C2DB-D54B-4B5D-9CFF-06504222218D}" presName="node" presStyleLbl="node1" presStyleIdx="0" presStyleCnt="4" custScaleX="54118">
        <dgm:presLayoutVars>
          <dgm:bulletEnabled val="1"/>
        </dgm:presLayoutVars>
      </dgm:prSet>
      <dgm:spPr/>
    </dgm:pt>
    <dgm:pt modelId="{64720D44-5C7F-4353-9B59-EC631560CB27}" type="pres">
      <dgm:prSet presAssocID="{A2356419-3422-4963-956D-494E15A442DD}" presName="sibTrans" presStyleLbl="sibTrans2D1" presStyleIdx="0" presStyleCnt="3"/>
      <dgm:spPr/>
    </dgm:pt>
    <dgm:pt modelId="{3F75B26D-309F-44DD-A512-E47AB3F56C4C}" type="pres">
      <dgm:prSet presAssocID="{A2356419-3422-4963-956D-494E15A442DD}" presName="connectorText" presStyleLbl="sibTrans2D1" presStyleIdx="0" presStyleCnt="3"/>
      <dgm:spPr/>
    </dgm:pt>
    <dgm:pt modelId="{2CB9B344-8805-4A9D-8B71-1F3346BD785A}" type="pres">
      <dgm:prSet presAssocID="{9DE2116E-5E61-4F9A-85AD-05B4AF2E877A}" presName="node" presStyleLbl="node1" presStyleIdx="1" presStyleCnt="4" custScaleX="51470">
        <dgm:presLayoutVars>
          <dgm:bulletEnabled val="1"/>
        </dgm:presLayoutVars>
      </dgm:prSet>
      <dgm:spPr/>
    </dgm:pt>
    <dgm:pt modelId="{DEE08EE7-1D77-4F5A-AE10-5452F38A09AF}" type="pres">
      <dgm:prSet presAssocID="{205B2F50-0A4A-4799-9FF6-9E3C544FCDF0}" presName="sibTrans" presStyleLbl="sibTrans2D1" presStyleIdx="1" presStyleCnt="3"/>
      <dgm:spPr/>
    </dgm:pt>
    <dgm:pt modelId="{D53DA3D7-E990-4706-9944-B9FA872C6469}" type="pres">
      <dgm:prSet presAssocID="{205B2F50-0A4A-4799-9FF6-9E3C544FCDF0}" presName="connectorText" presStyleLbl="sibTrans2D1" presStyleIdx="1" presStyleCnt="3"/>
      <dgm:spPr/>
    </dgm:pt>
    <dgm:pt modelId="{366397B7-5740-4DB9-9484-1482D38B7CE1}" type="pres">
      <dgm:prSet presAssocID="{8DF70E1F-E749-464F-A988-B1CAE93F1769}" presName="node" presStyleLbl="node1" presStyleIdx="2" presStyleCnt="4" custScaleX="157627" custScaleY="234863" custLinFactNeighborX="-21525" custLinFactNeighborY="-14552">
        <dgm:presLayoutVars>
          <dgm:bulletEnabled val="1"/>
        </dgm:presLayoutVars>
      </dgm:prSet>
      <dgm:spPr/>
    </dgm:pt>
    <dgm:pt modelId="{F8832C7C-59F9-4590-9E46-F790A59D9CEC}" type="pres">
      <dgm:prSet presAssocID="{DB37E02F-194E-4574-B2C4-3B0E2AECF52E}" presName="sibTrans" presStyleLbl="sibTrans2D1" presStyleIdx="2" presStyleCnt="3"/>
      <dgm:spPr/>
    </dgm:pt>
    <dgm:pt modelId="{87B4717B-86DB-4B47-97C0-B20B1E724A2E}" type="pres">
      <dgm:prSet presAssocID="{DB37E02F-194E-4574-B2C4-3B0E2AECF52E}" presName="connectorText" presStyleLbl="sibTrans2D1" presStyleIdx="2" presStyleCnt="3"/>
      <dgm:spPr/>
    </dgm:pt>
    <dgm:pt modelId="{A9C681EF-5B0C-4EE7-A5A7-A6301928DCF7}" type="pres">
      <dgm:prSet presAssocID="{838D6C9A-F5D3-493A-A3BD-ECFEB4B09F8F}" presName="node" presStyleLbl="node1" presStyleIdx="3" presStyleCnt="4" custScaleY="42578">
        <dgm:presLayoutVars>
          <dgm:bulletEnabled val="1"/>
        </dgm:presLayoutVars>
      </dgm:prSet>
      <dgm:spPr/>
    </dgm:pt>
  </dgm:ptLst>
  <dgm:cxnLst>
    <dgm:cxn modelId="{A1E01805-BEDD-476D-9675-50F875C531D3}" srcId="{8DF70E1F-E749-464F-A988-B1CAE93F1769}" destId="{51A71AC9-18DD-4A05-9649-D6B99F3F7A48}" srcOrd="5" destOrd="0" parTransId="{675A9DE6-C4D3-4B63-A853-F9FD528A8919}" sibTransId="{D7D6D104-E943-4FA3-8BF8-094A375D25AB}"/>
    <dgm:cxn modelId="{EA85D51F-785A-469A-B65F-D31AA65F3B32}" srcId="{8DF70E1F-E749-464F-A988-B1CAE93F1769}" destId="{DC49EE87-030C-47E0-9CDB-5EF603B9A435}" srcOrd="4" destOrd="0" parTransId="{E03B69A5-AC22-44E7-B668-4B6F510F290F}" sibTransId="{0D6307C9-24AA-4F22-943A-161970BD8812}"/>
    <dgm:cxn modelId="{DC1F5626-1E59-4173-820E-77E86FC432D4}" srcId="{483D5C51-DB3E-4BD0-979B-BFF62FE6F685}" destId="{4E46C2DB-D54B-4B5D-9CFF-06504222218D}" srcOrd="0" destOrd="0" parTransId="{0F79F3A2-B71E-4836-8732-71C4FB224428}" sibTransId="{A2356419-3422-4963-956D-494E15A442DD}"/>
    <dgm:cxn modelId="{C50AA22B-E2BA-41FF-BB87-50A60595ED7E}" type="presOf" srcId="{205B2F50-0A4A-4799-9FF6-9E3C544FCDF0}" destId="{D53DA3D7-E990-4706-9944-B9FA872C6469}" srcOrd="1" destOrd="0" presId="urn:microsoft.com/office/officeart/2005/8/layout/process1"/>
    <dgm:cxn modelId="{AD8D8037-65CB-4850-8DD6-161EFD76385B}" type="presOf" srcId="{BABA1AA5-5990-4042-BF2F-114572D8D551}" destId="{366397B7-5740-4DB9-9484-1482D38B7CE1}" srcOrd="0" destOrd="3" presId="urn:microsoft.com/office/officeart/2005/8/layout/process1"/>
    <dgm:cxn modelId="{8679BD40-A783-4024-AE05-87D218F06EB4}" type="presOf" srcId="{51A71AC9-18DD-4A05-9649-D6B99F3F7A48}" destId="{366397B7-5740-4DB9-9484-1482D38B7CE1}" srcOrd="0" destOrd="6" presId="urn:microsoft.com/office/officeart/2005/8/layout/process1"/>
    <dgm:cxn modelId="{9B7D855F-2A87-4319-AF3F-2F14D3421487}" type="presOf" srcId="{FBED6E97-9818-4262-95CE-0D35F37D76D9}" destId="{366397B7-5740-4DB9-9484-1482D38B7CE1}" srcOrd="0" destOrd="1" presId="urn:microsoft.com/office/officeart/2005/8/layout/process1"/>
    <dgm:cxn modelId="{8925AA5F-6117-4677-BE78-8B2298074044}" type="presOf" srcId="{DB0D41E1-2355-41B8-9EAB-D8E8CD7C059B}" destId="{366397B7-5740-4DB9-9484-1482D38B7CE1}" srcOrd="0" destOrd="2" presId="urn:microsoft.com/office/officeart/2005/8/layout/process1"/>
    <dgm:cxn modelId="{AB7CE54E-CD76-4AA4-9F68-AB007911EAEF}" srcId="{8DF70E1F-E749-464F-A988-B1CAE93F1769}" destId="{FBED6E97-9818-4262-95CE-0D35F37D76D9}" srcOrd="0" destOrd="0" parTransId="{C09F3E8E-A248-4E78-9D49-C105A74E9B16}" sibTransId="{A673372E-2CCE-4770-A845-6DA0BBAAB5FF}"/>
    <dgm:cxn modelId="{9A433C6F-3C59-4F33-B773-6E6F4E77448A}" type="presOf" srcId="{205B2F50-0A4A-4799-9FF6-9E3C544FCDF0}" destId="{DEE08EE7-1D77-4F5A-AE10-5452F38A09AF}" srcOrd="0" destOrd="0" presId="urn:microsoft.com/office/officeart/2005/8/layout/process1"/>
    <dgm:cxn modelId="{29819A72-2A16-4A4B-9C13-AD84530AD32C}" type="presOf" srcId="{9DE2116E-5E61-4F9A-85AD-05B4AF2E877A}" destId="{2CB9B344-8805-4A9D-8B71-1F3346BD785A}" srcOrd="0" destOrd="0" presId="urn:microsoft.com/office/officeart/2005/8/layout/process1"/>
    <dgm:cxn modelId="{DE671F76-481E-4796-8B6F-D7A98933689E}" type="presOf" srcId="{DB37E02F-194E-4574-B2C4-3B0E2AECF52E}" destId="{87B4717B-86DB-4B47-97C0-B20B1E724A2E}" srcOrd="1" destOrd="0" presId="urn:microsoft.com/office/officeart/2005/8/layout/process1"/>
    <dgm:cxn modelId="{830C7A87-5246-4526-869B-5D05B41D0F11}" type="presOf" srcId="{8DF70E1F-E749-464F-A988-B1CAE93F1769}" destId="{366397B7-5740-4DB9-9484-1482D38B7CE1}" srcOrd="0" destOrd="0" presId="urn:microsoft.com/office/officeart/2005/8/layout/process1"/>
    <dgm:cxn modelId="{A4374A8A-A38C-4B5D-96D2-0B24EA49C7B4}" type="presOf" srcId="{6CCC01F9-EBBC-45D9-B9D8-F0DF0F7D517B}" destId="{366397B7-5740-4DB9-9484-1482D38B7CE1}" srcOrd="0" destOrd="4" presId="urn:microsoft.com/office/officeart/2005/8/layout/process1"/>
    <dgm:cxn modelId="{46B82C97-A5DF-4AC6-91EC-37B5598CA3F7}" srcId="{8DF70E1F-E749-464F-A988-B1CAE93F1769}" destId="{BABA1AA5-5990-4042-BF2F-114572D8D551}" srcOrd="2" destOrd="0" parTransId="{CEA1A5F7-8A7C-485E-8167-49345BF542FF}" sibTransId="{0052E5FC-B58D-4A0A-B81E-B3202FA0168F}"/>
    <dgm:cxn modelId="{6DFF7F9E-DB34-4501-87FC-AF8687685B1B}" type="presOf" srcId="{483D5C51-DB3E-4BD0-979B-BFF62FE6F685}" destId="{72E18C7B-4689-493C-B236-C76F9849D467}" srcOrd="0" destOrd="0" presId="urn:microsoft.com/office/officeart/2005/8/layout/process1"/>
    <dgm:cxn modelId="{0505F4A7-67A6-4F26-B21F-F113975B5A2D}" type="presOf" srcId="{838D6C9A-F5D3-493A-A3BD-ECFEB4B09F8F}" destId="{A9C681EF-5B0C-4EE7-A5A7-A6301928DCF7}" srcOrd="0" destOrd="0" presId="urn:microsoft.com/office/officeart/2005/8/layout/process1"/>
    <dgm:cxn modelId="{3BA71EAA-9DC2-4C34-8DD4-849178E011FE}" srcId="{483D5C51-DB3E-4BD0-979B-BFF62FE6F685}" destId="{838D6C9A-F5D3-493A-A3BD-ECFEB4B09F8F}" srcOrd="3" destOrd="0" parTransId="{1BBE2263-7AEA-46E4-9CAD-6DAE8E1C875E}" sibTransId="{ACF5FFD5-1789-4D1F-A24B-A35D383C4169}"/>
    <dgm:cxn modelId="{E38BA9AA-6617-45E8-8DD2-091CD1D503A3}" type="presOf" srcId="{A2356419-3422-4963-956D-494E15A442DD}" destId="{64720D44-5C7F-4353-9B59-EC631560CB27}" srcOrd="0" destOrd="0" presId="urn:microsoft.com/office/officeart/2005/8/layout/process1"/>
    <dgm:cxn modelId="{CA7015AC-55CF-4C96-BE2A-9D558CFB0378}" srcId="{8DF70E1F-E749-464F-A988-B1CAE93F1769}" destId="{DB0D41E1-2355-41B8-9EAB-D8E8CD7C059B}" srcOrd="1" destOrd="0" parTransId="{5B9DD291-E2DA-408F-8181-63154A2A59E6}" sibTransId="{15514332-926D-4691-AA83-F9D2D2838C33}"/>
    <dgm:cxn modelId="{E607DEC3-81EC-4A46-A345-0D9D4D079CE0}" srcId="{483D5C51-DB3E-4BD0-979B-BFF62FE6F685}" destId="{8DF70E1F-E749-464F-A988-B1CAE93F1769}" srcOrd="2" destOrd="0" parTransId="{C36B2BCC-281C-49AB-9223-92A88958B23C}" sibTransId="{DB37E02F-194E-4574-B2C4-3B0E2AECF52E}"/>
    <dgm:cxn modelId="{E516C6D6-52FF-411D-AEA3-39E871FA6222}" type="presOf" srcId="{4E46C2DB-D54B-4B5D-9CFF-06504222218D}" destId="{4A33E191-6D5B-45BD-96E5-FA94C46E9965}" srcOrd="0" destOrd="0" presId="urn:microsoft.com/office/officeart/2005/8/layout/process1"/>
    <dgm:cxn modelId="{9A7BAEDD-9EDC-4DCA-B467-54BF62D63B70}" type="presOf" srcId="{DB37E02F-194E-4574-B2C4-3B0E2AECF52E}" destId="{F8832C7C-59F9-4590-9E46-F790A59D9CEC}" srcOrd="0" destOrd="0" presId="urn:microsoft.com/office/officeart/2005/8/layout/process1"/>
    <dgm:cxn modelId="{D4D46DE2-E11D-49F5-B476-504CA49461E0}" type="presOf" srcId="{DC49EE87-030C-47E0-9CDB-5EF603B9A435}" destId="{366397B7-5740-4DB9-9484-1482D38B7CE1}" srcOrd="0" destOrd="5" presId="urn:microsoft.com/office/officeart/2005/8/layout/process1"/>
    <dgm:cxn modelId="{CF339AE4-D01C-4CE7-83B6-6DDFA7948718}" srcId="{8DF70E1F-E749-464F-A988-B1CAE93F1769}" destId="{6CCC01F9-EBBC-45D9-B9D8-F0DF0F7D517B}" srcOrd="3" destOrd="0" parTransId="{5F2550DD-7B0C-4DC2-A9C3-CCB842D85458}" sibTransId="{F4E03546-A877-4260-9503-71EE767135A4}"/>
    <dgm:cxn modelId="{EED4A5FF-3647-4B38-ADD7-60178A801D08}" type="presOf" srcId="{A2356419-3422-4963-956D-494E15A442DD}" destId="{3F75B26D-309F-44DD-A512-E47AB3F56C4C}" srcOrd="1" destOrd="0" presId="urn:microsoft.com/office/officeart/2005/8/layout/process1"/>
    <dgm:cxn modelId="{452EFBFF-4EC1-47A3-8E17-3A5934EA068F}" srcId="{483D5C51-DB3E-4BD0-979B-BFF62FE6F685}" destId="{9DE2116E-5E61-4F9A-85AD-05B4AF2E877A}" srcOrd="1" destOrd="0" parTransId="{1B079171-ED96-4BC6-B2C6-A28BF3E6EE1B}" sibTransId="{205B2F50-0A4A-4799-9FF6-9E3C544FCDF0}"/>
    <dgm:cxn modelId="{C93D77EE-3C94-42B9-83B8-579855AA7455}" type="presParOf" srcId="{72E18C7B-4689-493C-B236-C76F9849D467}" destId="{4A33E191-6D5B-45BD-96E5-FA94C46E9965}" srcOrd="0" destOrd="0" presId="urn:microsoft.com/office/officeart/2005/8/layout/process1"/>
    <dgm:cxn modelId="{15E17A76-2CE8-48EA-A3C8-D942D1FC411A}" type="presParOf" srcId="{72E18C7B-4689-493C-B236-C76F9849D467}" destId="{64720D44-5C7F-4353-9B59-EC631560CB27}" srcOrd="1" destOrd="0" presId="urn:microsoft.com/office/officeart/2005/8/layout/process1"/>
    <dgm:cxn modelId="{BF14DD4C-129D-4BB8-8BE2-89DC6E1BC0D4}" type="presParOf" srcId="{64720D44-5C7F-4353-9B59-EC631560CB27}" destId="{3F75B26D-309F-44DD-A512-E47AB3F56C4C}" srcOrd="0" destOrd="0" presId="urn:microsoft.com/office/officeart/2005/8/layout/process1"/>
    <dgm:cxn modelId="{5EA67C7C-0E0A-436E-8E08-603A2FD1E496}" type="presParOf" srcId="{72E18C7B-4689-493C-B236-C76F9849D467}" destId="{2CB9B344-8805-4A9D-8B71-1F3346BD785A}" srcOrd="2" destOrd="0" presId="urn:microsoft.com/office/officeart/2005/8/layout/process1"/>
    <dgm:cxn modelId="{481382C3-DA55-4C04-8B0C-268046C2E0A1}" type="presParOf" srcId="{72E18C7B-4689-493C-B236-C76F9849D467}" destId="{DEE08EE7-1D77-4F5A-AE10-5452F38A09AF}" srcOrd="3" destOrd="0" presId="urn:microsoft.com/office/officeart/2005/8/layout/process1"/>
    <dgm:cxn modelId="{531DF090-7334-4ACE-A7C0-E32480E4BED2}" type="presParOf" srcId="{DEE08EE7-1D77-4F5A-AE10-5452F38A09AF}" destId="{D53DA3D7-E990-4706-9944-B9FA872C6469}" srcOrd="0" destOrd="0" presId="urn:microsoft.com/office/officeart/2005/8/layout/process1"/>
    <dgm:cxn modelId="{1968CA2F-8944-4462-AC73-A7D78582629E}" type="presParOf" srcId="{72E18C7B-4689-493C-B236-C76F9849D467}" destId="{366397B7-5740-4DB9-9484-1482D38B7CE1}" srcOrd="4" destOrd="0" presId="urn:microsoft.com/office/officeart/2005/8/layout/process1"/>
    <dgm:cxn modelId="{8585FDB9-34E1-4A26-9EEA-9C54940B0815}" type="presParOf" srcId="{72E18C7B-4689-493C-B236-C76F9849D467}" destId="{F8832C7C-59F9-4590-9E46-F790A59D9CEC}" srcOrd="5" destOrd="0" presId="urn:microsoft.com/office/officeart/2005/8/layout/process1"/>
    <dgm:cxn modelId="{246EB8D1-5081-4649-A36D-AF7487005274}" type="presParOf" srcId="{F8832C7C-59F9-4590-9E46-F790A59D9CEC}" destId="{87B4717B-86DB-4B47-97C0-B20B1E724A2E}" srcOrd="0" destOrd="0" presId="urn:microsoft.com/office/officeart/2005/8/layout/process1"/>
    <dgm:cxn modelId="{87D87B73-FAB0-4409-8F8E-FC9A25C6BD04}" type="presParOf" srcId="{72E18C7B-4689-493C-B236-C76F9849D467}" destId="{A9C681EF-5B0C-4EE7-A5A7-A6301928DCF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4121D2-A65F-4B0E-BD43-B560FE876A75}" type="doc">
      <dgm:prSet loTypeId="urn:microsoft.com/office/officeart/2005/8/layout/vList2" loCatId="list" qsTypeId="urn:microsoft.com/office/officeart/2005/8/quickstyle/simple1" qsCatId="simple" csTypeId="urn:microsoft.com/office/officeart/2005/8/colors/accent3_4" csCatId="accent3"/>
      <dgm:spPr/>
      <dgm:t>
        <a:bodyPr/>
        <a:lstStyle/>
        <a:p>
          <a:endParaRPr lang="hr-HR"/>
        </a:p>
      </dgm:t>
    </dgm:pt>
    <dgm:pt modelId="{80F27413-523E-429B-926A-C115F03D5F00}">
      <dgm:prSet/>
      <dgm:spPr/>
      <dgm:t>
        <a:bodyPr/>
        <a:lstStyle/>
        <a:p>
          <a:r>
            <a:rPr lang="hr-HR"/>
            <a:t>•	Troškovi nabave instrumenata i opreme neophodne za provedbu projekta;</a:t>
          </a:r>
        </a:p>
      </dgm:t>
    </dgm:pt>
    <dgm:pt modelId="{801583E8-1603-4E02-A124-DE3F2AD4F312}" type="parTrans" cxnId="{FF7D0EF3-3B8F-439C-9B24-778556B81F16}">
      <dgm:prSet/>
      <dgm:spPr/>
      <dgm:t>
        <a:bodyPr/>
        <a:lstStyle/>
        <a:p>
          <a:endParaRPr lang="hr-HR"/>
        </a:p>
      </dgm:t>
    </dgm:pt>
    <dgm:pt modelId="{3F290823-D769-448E-8E4C-429EBA11E3FA}" type="sibTrans" cxnId="{FF7D0EF3-3B8F-439C-9B24-778556B81F16}">
      <dgm:prSet/>
      <dgm:spPr/>
      <dgm:t>
        <a:bodyPr/>
        <a:lstStyle/>
        <a:p>
          <a:endParaRPr lang="hr-HR"/>
        </a:p>
      </dgm:t>
    </dgm:pt>
    <dgm:pt modelId="{022A4B89-8FB4-4605-8FBA-9916FDF1003C}">
      <dgm:prSet/>
      <dgm:spPr/>
      <dgm:t>
        <a:bodyPr/>
        <a:lstStyle/>
        <a:p>
          <a:r>
            <a:rPr lang="hr-HR"/>
            <a:t>•	Troškovi plaća osoblja zaposlenog kod prijavitelja koje će raditi na provedbi projekta; </a:t>
          </a:r>
        </a:p>
      </dgm:t>
    </dgm:pt>
    <dgm:pt modelId="{0FAFA76C-CDD5-4359-ADF5-B173CE989205}" type="parTrans" cxnId="{15B828A4-B4B4-4615-98DF-DE0031C5CDC7}">
      <dgm:prSet/>
      <dgm:spPr/>
      <dgm:t>
        <a:bodyPr/>
        <a:lstStyle/>
        <a:p>
          <a:endParaRPr lang="hr-HR"/>
        </a:p>
      </dgm:t>
    </dgm:pt>
    <dgm:pt modelId="{1F60892F-1416-4A47-955F-1349DE4C4102}" type="sibTrans" cxnId="{15B828A4-B4B4-4615-98DF-DE0031C5CDC7}">
      <dgm:prSet/>
      <dgm:spPr/>
      <dgm:t>
        <a:bodyPr/>
        <a:lstStyle/>
        <a:p>
          <a:endParaRPr lang="hr-HR"/>
        </a:p>
      </dgm:t>
    </dgm:pt>
    <dgm:pt modelId="{337E93DB-F7EB-446B-9FDF-1F048DE3D72C}">
      <dgm:prSet/>
      <dgm:spPr/>
      <dgm:t>
        <a:bodyPr/>
        <a:lstStyle/>
        <a:p>
          <a:r>
            <a:rPr lang="hr-HR"/>
            <a:t>•	Troškovi instrumenata, opreme i zgrada, u opsegu i u razdoblju u kojem se upotrebljavaju za projekt a koje nisu nabavljene u sklopu provedbe projekta;</a:t>
          </a:r>
        </a:p>
      </dgm:t>
    </dgm:pt>
    <dgm:pt modelId="{F22DCA61-1775-422F-B0C9-193A79E739AF}" type="parTrans" cxnId="{64B140F2-C4F3-44B4-8EC4-2BD0AFA76CEA}">
      <dgm:prSet/>
      <dgm:spPr/>
      <dgm:t>
        <a:bodyPr/>
        <a:lstStyle/>
        <a:p>
          <a:endParaRPr lang="hr-HR"/>
        </a:p>
      </dgm:t>
    </dgm:pt>
    <dgm:pt modelId="{A4EA3D4A-25AE-4779-A1FC-173B0AA256EE}" type="sibTrans" cxnId="{64B140F2-C4F3-44B4-8EC4-2BD0AFA76CEA}">
      <dgm:prSet/>
      <dgm:spPr/>
      <dgm:t>
        <a:bodyPr/>
        <a:lstStyle/>
        <a:p>
          <a:endParaRPr lang="hr-HR"/>
        </a:p>
      </dgm:t>
    </dgm:pt>
    <dgm:pt modelId="{588A5766-D777-4AD8-A8D0-DD77BF1CA770}">
      <dgm:prSet/>
      <dgm:spPr/>
      <dgm:t>
        <a:bodyPr/>
        <a:lstStyle/>
        <a:p>
          <a:r>
            <a:rPr lang="hr-HR"/>
            <a:t>•	Troškovi pristupa digitalnim platformama koje pružaju softver kao servisno rješenje (SaaS), pristup platformama za razvoj softvera, softverske licence i drugi slični troškovi koji su neophodni za provedbu projekta te za vrijeme trajanje projekta;</a:t>
          </a:r>
        </a:p>
      </dgm:t>
    </dgm:pt>
    <dgm:pt modelId="{E9BFD447-16EC-4F5F-B71A-D8E7CFBC0CCD}" type="parTrans" cxnId="{36C96A2E-02BF-4171-A6AE-DC5F9F9D5531}">
      <dgm:prSet/>
      <dgm:spPr/>
      <dgm:t>
        <a:bodyPr/>
        <a:lstStyle/>
        <a:p>
          <a:endParaRPr lang="hr-HR"/>
        </a:p>
      </dgm:t>
    </dgm:pt>
    <dgm:pt modelId="{BCDE175A-D4D7-4E88-90A4-A4D3198438E5}" type="sibTrans" cxnId="{36C96A2E-02BF-4171-A6AE-DC5F9F9D5531}">
      <dgm:prSet/>
      <dgm:spPr/>
      <dgm:t>
        <a:bodyPr/>
        <a:lstStyle/>
        <a:p>
          <a:endParaRPr lang="hr-HR"/>
        </a:p>
      </dgm:t>
    </dgm:pt>
    <dgm:pt modelId="{A408D0A1-0B88-46F1-BBB3-A1A5C425C098}">
      <dgm:prSet/>
      <dgm:spPr/>
      <dgm:t>
        <a:bodyPr/>
        <a:lstStyle/>
        <a:p>
          <a:r>
            <a:rPr lang="hr-HR"/>
            <a:t>•	Troškovi vanjskih usluga: </a:t>
          </a:r>
        </a:p>
      </dgm:t>
    </dgm:pt>
    <dgm:pt modelId="{9920D3F4-9B10-485B-9C70-F09D4D04441A}" type="parTrans" cxnId="{BBA3117A-B97A-4C75-9B6B-FE193344F79F}">
      <dgm:prSet/>
      <dgm:spPr/>
      <dgm:t>
        <a:bodyPr/>
        <a:lstStyle/>
        <a:p>
          <a:endParaRPr lang="hr-HR"/>
        </a:p>
      </dgm:t>
    </dgm:pt>
    <dgm:pt modelId="{F105ACDD-3B7F-48AC-A938-8F5BFB4443F8}" type="sibTrans" cxnId="{BBA3117A-B97A-4C75-9B6B-FE193344F79F}">
      <dgm:prSet/>
      <dgm:spPr/>
      <dgm:t>
        <a:bodyPr/>
        <a:lstStyle/>
        <a:p>
          <a:endParaRPr lang="hr-HR"/>
        </a:p>
      </dgm:t>
    </dgm:pt>
    <dgm:pt modelId="{6812A15E-E862-4807-916B-F9C01902FD54}">
      <dgm:prSet/>
      <dgm:spPr/>
      <dgm:t>
        <a:bodyPr/>
        <a:lstStyle/>
        <a:p>
          <a:r>
            <a:rPr lang="hr-HR"/>
            <a:t>o	Troškovi savjetodavnih usluga za inovacije (savjetodavne usluge i pomoć u području prijenosa znanja, stjecanja, zaštite i iskorištavanja nematerijalne imovine, primjene normi i propisa koji ih obuhvaćaju),</a:t>
          </a:r>
        </a:p>
      </dgm:t>
    </dgm:pt>
    <dgm:pt modelId="{714BE012-E1D3-45FB-B907-8E1A482E22A5}" type="parTrans" cxnId="{2A4DCCF1-EF59-431A-9D82-503213CE2C33}">
      <dgm:prSet/>
      <dgm:spPr/>
      <dgm:t>
        <a:bodyPr/>
        <a:lstStyle/>
        <a:p>
          <a:endParaRPr lang="hr-HR"/>
        </a:p>
      </dgm:t>
    </dgm:pt>
    <dgm:pt modelId="{911BA209-F33C-4EDF-84A1-7B9D3911F2F3}" type="sibTrans" cxnId="{2A4DCCF1-EF59-431A-9D82-503213CE2C33}">
      <dgm:prSet/>
      <dgm:spPr/>
      <dgm:t>
        <a:bodyPr/>
        <a:lstStyle/>
        <a:p>
          <a:endParaRPr lang="hr-HR"/>
        </a:p>
      </dgm:t>
    </dgm:pt>
    <dgm:pt modelId="{81084D47-8E22-4992-8056-4A748CB212AF}">
      <dgm:prSet/>
      <dgm:spPr/>
      <dgm:t>
        <a:bodyPr/>
        <a:lstStyle/>
        <a:p>
          <a:r>
            <a:rPr lang="hr-HR"/>
            <a:t>o	Troškovi usluga podrške inovacijama (odnose se na osiguravanje banaka podataka, knjižnica, istraživanja tržišta, laboratorija, označavanje kvalitete, ispitivanje i certificiranje za potrebe razvoja učinkovitijih proizvoda.),</a:t>
          </a:r>
        </a:p>
      </dgm:t>
    </dgm:pt>
    <dgm:pt modelId="{81FBEB4E-0F7E-4449-AE29-C8B86F32FEDB}" type="parTrans" cxnId="{F2F5AAE6-986E-4CDB-9868-B20755F825F4}">
      <dgm:prSet/>
      <dgm:spPr/>
      <dgm:t>
        <a:bodyPr/>
        <a:lstStyle/>
        <a:p>
          <a:endParaRPr lang="hr-HR"/>
        </a:p>
      </dgm:t>
    </dgm:pt>
    <dgm:pt modelId="{2DB0AB48-A8D4-4431-9876-98D46992BA6A}" type="sibTrans" cxnId="{F2F5AAE6-986E-4CDB-9868-B20755F825F4}">
      <dgm:prSet/>
      <dgm:spPr/>
      <dgm:t>
        <a:bodyPr/>
        <a:lstStyle/>
        <a:p>
          <a:endParaRPr lang="hr-HR"/>
        </a:p>
      </dgm:t>
    </dgm:pt>
    <dgm:pt modelId="{2D43D088-5F10-43A9-81E0-7A8ABC02F861}">
      <dgm:prSet/>
      <dgm:spPr/>
      <dgm:t>
        <a:bodyPr/>
        <a:lstStyle/>
        <a:p>
          <a:r>
            <a:rPr lang="hr-HR"/>
            <a:t>o	Troškovi dobivanja, potvrđivanja i zaštite patenata i ostale nematerijalne imovine (intelektualnog vlasništva),</a:t>
          </a:r>
        </a:p>
      </dgm:t>
    </dgm:pt>
    <dgm:pt modelId="{D91F65AB-5CA8-4E98-A1BD-023AFE4A632D}" type="parTrans" cxnId="{C481114D-C99A-4626-8486-814D05449DD7}">
      <dgm:prSet/>
      <dgm:spPr/>
      <dgm:t>
        <a:bodyPr/>
        <a:lstStyle/>
        <a:p>
          <a:endParaRPr lang="hr-HR"/>
        </a:p>
      </dgm:t>
    </dgm:pt>
    <dgm:pt modelId="{890D1797-2DFC-4286-806A-4393A1387AF2}" type="sibTrans" cxnId="{C481114D-C99A-4626-8486-814D05449DD7}">
      <dgm:prSet/>
      <dgm:spPr/>
      <dgm:t>
        <a:bodyPr/>
        <a:lstStyle/>
        <a:p>
          <a:endParaRPr lang="hr-HR"/>
        </a:p>
      </dgm:t>
    </dgm:pt>
    <dgm:pt modelId="{F61E2464-35DA-424B-9D90-05B46B09D9CF}">
      <dgm:prSet/>
      <dgm:spPr/>
      <dgm:t>
        <a:bodyPr/>
        <a:lstStyle/>
        <a:p>
          <a:r>
            <a:rPr lang="hr-HR"/>
            <a:t>o	Troškovi ugovornih istraživanja, znanja i patenata kupljenih ili licenciranih od vanjskih izvora po tržišnim uvjetima,</a:t>
          </a:r>
        </a:p>
      </dgm:t>
    </dgm:pt>
    <dgm:pt modelId="{C9DBD772-96C5-42C2-BF17-9C7E504CEBFE}" type="parTrans" cxnId="{B4DA9076-9304-4ED6-97F1-9BB42B003ABA}">
      <dgm:prSet/>
      <dgm:spPr/>
      <dgm:t>
        <a:bodyPr/>
        <a:lstStyle/>
        <a:p>
          <a:endParaRPr lang="hr-HR"/>
        </a:p>
      </dgm:t>
    </dgm:pt>
    <dgm:pt modelId="{6F1E700B-85C4-458F-832B-4127EF270F8B}" type="sibTrans" cxnId="{B4DA9076-9304-4ED6-97F1-9BB42B003ABA}">
      <dgm:prSet/>
      <dgm:spPr/>
      <dgm:t>
        <a:bodyPr/>
        <a:lstStyle/>
        <a:p>
          <a:endParaRPr lang="hr-HR"/>
        </a:p>
      </dgm:t>
    </dgm:pt>
    <dgm:pt modelId="{EA8083E8-6102-438D-B383-AE3A17985500}">
      <dgm:prSet/>
      <dgm:spPr/>
      <dgm:t>
        <a:bodyPr/>
        <a:lstStyle/>
        <a:p>
          <a:r>
            <a:rPr lang="hr-HR"/>
            <a:t>•	Troškovi usluga potrebnih za provedbu projektnih aktivnosti poput istraživanja i analize tržišta, testiranja proizvoda, izrade marketinškog plana, dizajna proizvoda, itd. </a:t>
          </a:r>
        </a:p>
      </dgm:t>
    </dgm:pt>
    <dgm:pt modelId="{70F588A1-88E6-47AE-A49A-C4C8D0603870}" type="parTrans" cxnId="{2823603B-62B9-4073-A962-12D48109FB35}">
      <dgm:prSet/>
      <dgm:spPr/>
      <dgm:t>
        <a:bodyPr/>
        <a:lstStyle/>
        <a:p>
          <a:endParaRPr lang="hr-HR"/>
        </a:p>
      </dgm:t>
    </dgm:pt>
    <dgm:pt modelId="{9901BE8A-7C52-4335-81BD-D719AA79A92E}" type="sibTrans" cxnId="{2823603B-62B9-4073-A962-12D48109FB35}">
      <dgm:prSet/>
      <dgm:spPr/>
      <dgm:t>
        <a:bodyPr/>
        <a:lstStyle/>
        <a:p>
          <a:endParaRPr lang="hr-HR"/>
        </a:p>
      </dgm:t>
    </dgm:pt>
    <dgm:pt modelId="{D100DD76-8626-4A64-917A-C33007905074}">
      <dgm:prSet/>
      <dgm:spPr/>
      <dgm:t>
        <a:bodyPr/>
        <a:lstStyle/>
        <a:p>
          <a:r>
            <a:rPr lang="hr-HR"/>
            <a:t>•	Troškovi usluga vanjskih stručnjaka za pripremu projektnog prijedloga (prihvatljivo od dana objave poziva), usluga vanjskih stručnjaka za pripremu i provođenje postupaka nabave te vođenje projekta do iznosa od </a:t>
          </a:r>
          <a:r>
            <a:rPr lang="en-GB"/>
            <a:t>7</a:t>
          </a:r>
          <a:r>
            <a:rPr lang="hr-HR"/>
            <a:t>.000,00 EUR prihvatljivih troškova.</a:t>
          </a:r>
        </a:p>
      </dgm:t>
    </dgm:pt>
    <dgm:pt modelId="{EA83F4D1-284A-4B9A-9DB2-811FD0D546ED}" type="parTrans" cxnId="{74376EDA-5A7E-4A79-B632-F888921DC301}">
      <dgm:prSet/>
      <dgm:spPr/>
      <dgm:t>
        <a:bodyPr/>
        <a:lstStyle/>
        <a:p>
          <a:endParaRPr lang="hr-HR"/>
        </a:p>
      </dgm:t>
    </dgm:pt>
    <dgm:pt modelId="{DFD54B75-61BB-412B-8998-AE4C891F24B3}" type="sibTrans" cxnId="{74376EDA-5A7E-4A79-B632-F888921DC301}">
      <dgm:prSet/>
      <dgm:spPr/>
      <dgm:t>
        <a:bodyPr/>
        <a:lstStyle/>
        <a:p>
          <a:endParaRPr lang="hr-HR"/>
        </a:p>
      </dgm:t>
    </dgm:pt>
    <dgm:pt modelId="{1BFD5D8B-3E33-438D-96AB-145DDCD63D5F}">
      <dgm:prSet/>
      <dgm:spPr/>
      <dgm:t>
        <a:bodyPr/>
        <a:lstStyle/>
        <a:p>
          <a:r>
            <a:rPr lang="en-US" b="1"/>
            <a:t>Neizravni troškovi </a:t>
          </a:r>
          <a:r>
            <a:rPr lang="en-US"/>
            <a:t>nastali izravno kao posljedica provedbe istraživačkog projekta kod prijavitelja izračunavaju se po fiksnoj stopi do visine od </a:t>
          </a:r>
          <a:r>
            <a:rPr lang="en-US" b="1"/>
            <a:t>7%</a:t>
          </a:r>
          <a:r>
            <a:rPr lang="en-US"/>
            <a:t> iznosa ukupne vrijednosti prihvatljivih izravnih troškova projekta.</a:t>
          </a:r>
          <a:endParaRPr lang="hr-HR"/>
        </a:p>
      </dgm:t>
    </dgm:pt>
    <dgm:pt modelId="{38243E30-36CE-4C4C-878D-7F072534938C}" type="parTrans" cxnId="{0EF0DE87-073D-491D-9AA3-4B4E2577D022}">
      <dgm:prSet/>
      <dgm:spPr/>
      <dgm:t>
        <a:bodyPr/>
        <a:lstStyle/>
        <a:p>
          <a:endParaRPr lang="hr-HR"/>
        </a:p>
      </dgm:t>
    </dgm:pt>
    <dgm:pt modelId="{5C7BFCEE-7AFF-40CB-BBC0-44BEAD9D2B66}" type="sibTrans" cxnId="{0EF0DE87-073D-491D-9AA3-4B4E2577D022}">
      <dgm:prSet/>
      <dgm:spPr/>
      <dgm:t>
        <a:bodyPr/>
        <a:lstStyle/>
        <a:p>
          <a:endParaRPr lang="hr-HR"/>
        </a:p>
      </dgm:t>
    </dgm:pt>
    <dgm:pt modelId="{2E6EAA37-B9A6-4648-AE6F-851D7498842B}">
      <dgm:prSet/>
      <dgm:spPr/>
      <dgm:t>
        <a:bodyPr/>
        <a:lstStyle/>
        <a:p>
          <a:r>
            <a:rPr lang="en-US"/>
            <a:t>o	troškovi najma i održavanja prostora, režijski troškovi, troškovi provedbe horizontalnih aktivnosti, troškovi promidžbe i vidljivosti</a:t>
          </a:r>
          <a:endParaRPr lang="hr-HR"/>
        </a:p>
      </dgm:t>
    </dgm:pt>
    <dgm:pt modelId="{D89B48E4-D11D-4F99-B59D-AFF665847CA1}" type="parTrans" cxnId="{9D21162C-B8D3-4AA1-8AD2-51F658258476}">
      <dgm:prSet/>
      <dgm:spPr/>
      <dgm:t>
        <a:bodyPr/>
        <a:lstStyle/>
        <a:p>
          <a:endParaRPr lang="hr-HR"/>
        </a:p>
      </dgm:t>
    </dgm:pt>
    <dgm:pt modelId="{65F6F68C-3693-4996-B6D2-FCF7DA355F50}" type="sibTrans" cxnId="{9D21162C-B8D3-4AA1-8AD2-51F658258476}">
      <dgm:prSet/>
      <dgm:spPr/>
      <dgm:t>
        <a:bodyPr/>
        <a:lstStyle/>
        <a:p>
          <a:endParaRPr lang="hr-HR"/>
        </a:p>
      </dgm:t>
    </dgm:pt>
    <dgm:pt modelId="{ACF992B7-8EF9-42A7-8229-1F65FE44A70E}" type="pres">
      <dgm:prSet presAssocID="{554121D2-A65F-4B0E-BD43-B560FE876A75}" presName="linear" presStyleCnt="0">
        <dgm:presLayoutVars>
          <dgm:animLvl val="lvl"/>
          <dgm:resizeHandles val="exact"/>
        </dgm:presLayoutVars>
      </dgm:prSet>
      <dgm:spPr/>
    </dgm:pt>
    <dgm:pt modelId="{3C507422-7978-493F-81DC-5208EE8D0652}" type="pres">
      <dgm:prSet presAssocID="{80F27413-523E-429B-926A-C115F03D5F00}" presName="parentText" presStyleLbl="node1" presStyleIdx="0" presStyleCnt="13" custLinFactY="-38138" custLinFactNeighborY="-100000">
        <dgm:presLayoutVars>
          <dgm:chMax val="0"/>
          <dgm:bulletEnabled val="1"/>
        </dgm:presLayoutVars>
      </dgm:prSet>
      <dgm:spPr/>
    </dgm:pt>
    <dgm:pt modelId="{418A8AE9-CBE8-4C34-858E-E8E9F21EAB25}" type="pres">
      <dgm:prSet presAssocID="{3F290823-D769-448E-8E4C-429EBA11E3FA}" presName="spacer" presStyleCnt="0"/>
      <dgm:spPr/>
    </dgm:pt>
    <dgm:pt modelId="{B2647C3D-59B5-439A-8FCB-E928B39DF6FA}" type="pres">
      <dgm:prSet presAssocID="{022A4B89-8FB4-4605-8FBA-9916FDF1003C}" presName="parentText" presStyleLbl="node1" presStyleIdx="1" presStyleCnt="13" custLinFactY="-15462" custLinFactNeighborX="157" custLinFactNeighborY="-100000">
        <dgm:presLayoutVars>
          <dgm:chMax val="0"/>
          <dgm:bulletEnabled val="1"/>
        </dgm:presLayoutVars>
      </dgm:prSet>
      <dgm:spPr/>
    </dgm:pt>
    <dgm:pt modelId="{D7B23636-331D-455B-8D53-0955DFA4F06A}" type="pres">
      <dgm:prSet presAssocID="{1F60892F-1416-4A47-955F-1349DE4C4102}" presName="spacer" presStyleCnt="0"/>
      <dgm:spPr/>
    </dgm:pt>
    <dgm:pt modelId="{E8513A20-096D-40AB-810A-D251C61FD651}" type="pres">
      <dgm:prSet presAssocID="{337E93DB-F7EB-446B-9FDF-1F048DE3D72C}" presName="parentText" presStyleLbl="node1" presStyleIdx="2" presStyleCnt="13" custLinFactY="-15461" custLinFactNeighborX="79" custLinFactNeighborY="-100000">
        <dgm:presLayoutVars>
          <dgm:chMax val="0"/>
          <dgm:bulletEnabled val="1"/>
        </dgm:presLayoutVars>
      </dgm:prSet>
      <dgm:spPr/>
    </dgm:pt>
    <dgm:pt modelId="{ABAA9B35-86DC-4014-BAF6-30BB8AACF065}" type="pres">
      <dgm:prSet presAssocID="{A4EA3D4A-25AE-4779-A1FC-173B0AA256EE}" presName="spacer" presStyleCnt="0"/>
      <dgm:spPr/>
    </dgm:pt>
    <dgm:pt modelId="{5D99731B-4AEB-4A3D-ABC1-23C30625230A}" type="pres">
      <dgm:prSet presAssocID="{588A5766-D777-4AD8-A8D0-DD77BF1CA770}" presName="parentText" presStyleLbl="node1" presStyleIdx="3" presStyleCnt="13" custLinFactY="-25769" custLinFactNeighborY="-100000">
        <dgm:presLayoutVars>
          <dgm:chMax val="0"/>
          <dgm:bulletEnabled val="1"/>
        </dgm:presLayoutVars>
      </dgm:prSet>
      <dgm:spPr/>
    </dgm:pt>
    <dgm:pt modelId="{4A1BF66E-C52E-4353-B815-93EC79312EA9}" type="pres">
      <dgm:prSet presAssocID="{BCDE175A-D4D7-4E88-90A4-A4D3198438E5}" presName="spacer" presStyleCnt="0"/>
      <dgm:spPr/>
    </dgm:pt>
    <dgm:pt modelId="{1F2EFE1F-EAD4-40EB-B2D1-2ED1F1DFA41A}" type="pres">
      <dgm:prSet presAssocID="{A408D0A1-0B88-46F1-BBB3-A1A5C425C098}" presName="parentText" presStyleLbl="node1" presStyleIdx="4" presStyleCnt="13" custLinFactY="-31953" custLinFactNeighborY="-100000">
        <dgm:presLayoutVars>
          <dgm:chMax val="0"/>
          <dgm:bulletEnabled val="1"/>
        </dgm:presLayoutVars>
      </dgm:prSet>
      <dgm:spPr/>
    </dgm:pt>
    <dgm:pt modelId="{C2DD1556-546B-42CF-9D52-FEAA9F92BD0A}" type="pres">
      <dgm:prSet presAssocID="{F105ACDD-3B7F-48AC-A938-8F5BFB4443F8}" presName="spacer" presStyleCnt="0"/>
      <dgm:spPr/>
    </dgm:pt>
    <dgm:pt modelId="{8C159854-E12F-49F5-A7FB-9959042B6DB6}" type="pres">
      <dgm:prSet presAssocID="{6812A15E-E862-4807-916B-F9C01902FD54}" presName="parentText" presStyleLbl="node1" presStyleIdx="5" presStyleCnt="13" custLinFactY="-36076" custLinFactNeighborY="-100000">
        <dgm:presLayoutVars>
          <dgm:chMax val="0"/>
          <dgm:bulletEnabled val="1"/>
        </dgm:presLayoutVars>
      </dgm:prSet>
      <dgm:spPr/>
    </dgm:pt>
    <dgm:pt modelId="{13332C35-420D-407C-B7B3-8B5E91C7C3E2}" type="pres">
      <dgm:prSet presAssocID="{911BA209-F33C-4EDF-84A1-7B9D3911F2F3}" presName="spacer" presStyleCnt="0"/>
      <dgm:spPr/>
    </dgm:pt>
    <dgm:pt modelId="{E7F6A45E-8F71-4388-93A8-AB9B0512B3E1}" type="pres">
      <dgm:prSet presAssocID="{81084D47-8E22-4992-8056-4A748CB212AF}" presName="parentText" presStyleLbl="node1" presStyleIdx="6" presStyleCnt="13" custLinFactY="-44322" custLinFactNeighborY="-100000">
        <dgm:presLayoutVars>
          <dgm:chMax val="0"/>
          <dgm:bulletEnabled val="1"/>
        </dgm:presLayoutVars>
      </dgm:prSet>
      <dgm:spPr/>
    </dgm:pt>
    <dgm:pt modelId="{6B2636C8-824A-4CB7-A452-6A22A72106DD}" type="pres">
      <dgm:prSet presAssocID="{2DB0AB48-A8D4-4431-9876-98D46992BA6A}" presName="spacer" presStyleCnt="0"/>
      <dgm:spPr/>
    </dgm:pt>
    <dgm:pt modelId="{82CC1B2D-5906-4259-97A0-A4A77CEEE621}" type="pres">
      <dgm:prSet presAssocID="{2D43D088-5F10-43A9-81E0-7A8ABC02F861}" presName="parentText" presStyleLbl="node1" presStyleIdx="7" presStyleCnt="13" custLinFactY="-69059" custLinFactNeighborX="157" custLinFactNeighborY="-100000">
        <dgm:presLayoutVars>
          <dgm:chMax val="0"/>
          <dgm:bulletEnabled val="1"/>
        </dgm:presLayoutVars>
      </dgm:prSet>
      <dgm:spPr/>
    </dgm:pt>
    <dgm:pt modelId="{BD0C9BE0-1D51-428A-A705-52E28468CE55}" type="pres">
      <dgm:prSet presAssocID="{890D1797-2DFC-4286-806A-4393A1387AF2}" presName="spacer" presStyleCnt="0"/>
      <dgm:spPr/>
    </dgm:pt>
    <dgm:pt modelId="{DCDB8052-F9AF-40C2-B814-E954293163D0}" type="pres">
      <dgm:prSet presAssocID="{F61E2464-35DA-424B-9D90-05B46B09D9CF}" presName="parentText" presStyleLbl="node1" presStyleIdx="8" presStyleCnt="13" custLinFactY="-79366" custLinFactNeighborX="-157" custLinFactNeighborY="-100000">
        <dgm:presLayoutVars>
          <dgm:chMax val="0"/>
          <dgm:bulletEnabled val="1"/>
        </dgm:presLayoutVars>
      </dgm:prSet>
      <dgm:spPr/>
    </dgm:pt>
    <dgm:pt modelId="{679ECCBC-027C-4A3F-9D53-D346D703ADB0}" type="pres">
      <dgm:prSet presAssocID="{6F1E700B-85C4-458F-832B-4127EF270F8B}" presName="spacer" presStyleCnt="0"/>
      <dgm:spPr/>
    </dgm:pt>
    <dgm:pt modelId="{353D8E62-F83F-4E88-8A3A-E4AC104AF11C}" type="pres">
      <dgm:prSet presAssocID="{EA8083E8-6102-438D-B383-AE3A17985500}" presName="parentText" presStyleLbl="node1" presStyleIdx="9" presStyleCnt="13" custLinFactY="-95857" custLinFactNeighborX="-314" custLinFactNeighborY="-100000">
        <dgm:presLayoutVars>
          <dgm:chMax val="0"/>
          <dgm:bulletEnabled val="1"/>
        </dgm:presLayoutVars>
      </dgm:prSet>
      <dgm:spPr/>
    </dgm:pt>
    <dgm:pt modelId="{21F49BD6-F284-4B6A-8B0F-637C72A36073}" type="pres">
      <dgm:prSet presAssocID="{9901BE8A-7C52-4335-81BD-D719AA79A92E}" presName="spacer" presStyleCnt="0"/>
      <dgm:spPr/>
    </dgm:pt>
    <dgm:pt modelId="{C54AC41F-C63F-46C6-A97E-4CF5559055ED}" type="pres">
      <dgm:prSet presAssocID="{D100DD76-8626-4A64-917A-C33007905074}" presName="parentText" presStyleLbl="node1" presStyleIdx="10" presStyleCnt="13" custLinFactY="-100000" custLinFactNeighborX="79" custLinFactNeighborY="-128299">
        <dgm:presLayoutVars>
          <dgm:chMax val="0"/>
          <dgm:bulletEnabled val="1"/>
        </dgm:presLayoutVars>
      </dgm:prSet>
      <dgm:spPr/>
    </dgm:pt>
    <dgm:pt modelId="{7BE1BE35-D614-4C42-9D23-4891EABB4DC1}" type="pres">
      <dgm:prSet presAssocID="{DFD54B75-61BB-412B-8998-AE4C891F24B3}" presName="spacer" presStyleCnt="0"/>
      <dgm:spPr/>
    </dgm:pt>
    <dgm:pt modelId="{6FC40BC2-9ED6-46A5-A74F-8C2F3994901C}" type="pres">
      <dgm:prSet presAssocID="{1BFD5D8B-3E33-438D-96AB-145DDCD63D5F}" presName="parentText" presStyleLbl="node1" presStyleIdx="11" presStyleCnt="13" custLinFactY="-100000" custLinFactNeighborX="-157" custLinFactNeighborY="-128296">
        <dgm:presLayoutVars>
          <dgm:chMax val="0"/>
          <dgm:bulletEnabled val="1"/>
        </dgm:presLayoutVars>
      </dgm:prSet>
      <dgm:spPr/>
    </dgm:pt>
    <dgm:pt modelId="{B6151D28-A292-437A-B05E-C85AADC150A9}" type="pres">
      <dgm:prSet presAssocID="{5C7BFCEE-7AFF-40CB-BBC0-44BEAD9D2B66}" presName="spacer" presStyleCnt="0"/>
      <dgm:spPr/>
    </dgm:pt>
    <dgm:pt modelId="{A99826BC-A827-47FC-9FB6-9B13E9356AAE}" type="pres">
      <dgm:prSet presAssocID="{2E6EAA37-B9A6-4648-AE6F-851D7498842B}" presName="parentText" presStyleLbl="node1" presStyleIdx="12" presStyleCnt="13" custLinFactY="-101012" custLinFactNeighborX="157" custLinFactNeighborY="-200000">
        <dgm:presLayoutVars>
          <dgm:chMax val="0"/>
          <dgm:bulletEnabled val="1"/>
        </dgm:presLayoutVars>
      </dgm:prSet>
      <dgm:spPr/>
    </dgm:pt>
  </dgm:ptLst>
  <dgm:cxnLst>
    <dgm:cxn modelId="{52716703-F35D-4FB1-9C99-D1676A149FA1}" type="presOf" srcId="{80F27413-523E-429B-926A-C115F03D5F00}" destId="{3C507422-7978-493F-81DC-5208EE8D0652}" srcOrd="0" destOrd="0" presId="urn:microsoft.com/office/officeart/2005/8/layout/vList2"/>
    <dgm:cxn modelId="{E4EDBC25-3777-448A-B630-CF4520098E3D}" type="presOf" srcId="{EA8083E8-6102-438D-B383-AE3A17985500}" destId="{353D8E62-F83F-4E88-8A3A-E4AC104AF11C}" srcOrd="0" destOrd="0" presId="urn:microsoft.com/office/officeart/2005/8/layout/vList2"/>
    <dgm:cxn modelId="{9D21162C-B8D3-4AA1-8AD2-51F658258476}" srcId="{554121D2-A65F-4B0E-BD43-B560FE876A75}" destId="{2E6EAA37-B9A6-4648-AE6F-851D7498842B}" srcOrd="12" destOrd="0" parTransId="{D89B48E4-D11D-4F99-B59D-AFF665847CA1}" sibTransId="{65F6F68C-3693-4996-B6D2-FCF7DA355F50}"/>
    <dgm:cxn modelId="{36C96A2E-02BF-4171-A6AE-DC5F9F9D5531}" srcId="{554121D2-A65F-4B0E-BD43-B560FE876A75}" destId="{588A5766-D777-4AD8-A8D0-DD77BF1CA770}" srcOrd="3" destOrd="0" parTransId="{E9BFD447-16EC-4F5F-B71A-D8E7CFBC0CCD}" sibTransId="{BCDE175A-D4D7-4E88-90A4-A4D3198438E5}"/>
    <dgm:cxn modelId="{9B0E8E36-6E5F-48CD-8146-AB885F2559BB}" type="presOf" srcId="{D100DD76-8626-4A64-917A-C33007905074}" destId="{C54AC41F-C63F-46C6-A97E-4CF5559055ED}" srcOrd="0" destOrd="0" presId="urn:microsoft.com/office/officeart/2005/8/layout/vList2"/>
    <dgm:cxn modelId="{2823603B-62B9-4073-A962-12D48109FB35}" srcId="{554121D2-A65F-4B0E-BD43-B560FE876A75}" destId="{EA8083E8-6102-438D-B383-AE3A17985500}" srcOrd="9" destOrd="0" parTransId="{70F588A1-88E6-47AE-A49A-C4C8D0603870}" sibTransId="{9901BE8A-7C52-4335-81BD-D719AA79A92E}"/>
    <dgm:cxn modelId="{9FD7F05F-BF5D-4E7A-A0DA-9C3E78AB0ED6}" type="presOf" srcId="{588A5766-D777-4AD8-A8D0-DD77BF1CA770}" destId="{5D99731B-4AEB-4A3D-ABC1-23C30625230A}" srcOrd="0" destOrd="0" presId="urn:microsoft.com/office/officeart/2005/8/layout/vList2"/>
    <dgm:cxn modelId="{420D7F44-CF40-4CDB-B857-F64B06EBE423}" type="presOf" srcId="{81084D47-8E22-4992-8056-4A748CB212AF}" destId="{E7F6A45E-8F71-4388-93A8-AB9B0512B3E1}" srcOrd="0" destOrd="0" presId="urn:microsoft.com/office/officeart/2005/8/layout/vList2"/>
    <dgm:cxn modelId="{C481114D-C99A-4626-8486-814D05449DD7}" srcId="{554121D2-A65F-4B0E-BD43-B560FE876A75}" destId="{2D43D088-5F10-43A9-81E0-7A8ABC02F861}" srcOrd="7" destOrd="0" parTransId="{D91F65AB-5CA8-4E98-A1BD-023AFE4A632D}" sibTransId="{890D1797-2DFC-4286-806A-4393A1387AF2}"/>
    <dgm:cxn modelId="{8847DF4E-FFDE-4031-97E8-B096F62076DC}" type="presOf" srcId="{F61E2464-35DA-424B-9D90-05B46B09D9CF}" destId="{DCDB8052-F9AF-40C2-B814-E954293163D0}" srcOrd="0" destOrd="0" presId="urn:microsoft.com/office/officeart/2005/8/layout/vList2"/>
    <dgm:cxn modelId="{A9F39571-A7DE-4BBA-AD41-89293851915B}" type="presOf" srcId="{022A4B89-8FB4-4605-8FBA-9916FDF1003C}" destId="{B2647C3D-59B5-439A-8FCB-E928B39DF6FA}" srcOrd="0" destOrd="0" presId="urn:microsoft.com/office/officeart/2005/8/layout/vList2"/>
    <dgm:cxn modelId="{B4DA9076-9304-4ED6-97F1-9BB42B003ABA}" srcId="{554121D2-A65F-4B0E-BD43-B560FE876A75}" destId="{F61E2464-35DA-424B-9D90-05B46B09D9CF}" srcOrd="8" destOrd="0" parTransId="{C9DBD772-96C5-42C2-BF17-9C7E504CEBFE}" sibTransId="{6F1E700B-85C4-458F-832B-4127EF270F8B}"/>
    <dgm:cxn modelId="{BBA3117A-B97A-4C75-9B6B-FE193344F79F}" srcId="{554121D2-A65F-4B0E-BD43-B560FE876A75}" destId="{A408D0A1-0B88-46F1-BBB3-A1A5C425C098}" srcOrd="4" destOrd="0" parTransId="{9920D3F4-9B10-485B-9C70-F09D4D04441A}" sibTransId="{F105ACDD-3B7F-48AC-A938-8F5BFB4443F8}"/>
    <dgm:cxn modelId="{0EF0DE87-073D-491D-9AA3-4B4E2577D022}" srcId="{554121D2-A65F-4B0E-BD43-B560FE876A75}" destId="{1BFD5D8B-3E33-438D-96AB-145DDCD63D5F}" srcOrd="11" destOrd="0" parTransId="{38243E30-36CE-4C4C-878D-7F072534938C}" sibTransId="{5C7BFCEE-7AFF-40CB-BBC0-44BEAD9D2B66}"/>
    <dgm:cxn modelId="{15B828A4-B4B4-4615-98DF-DE0031C5CDC7}" srcId="{554121D2-A65F-4B0E-BD43-B560FE876A75}" destId="{022A4B89-8FB4-4605-8FBA-9916FDF1003C}" srcOrd="1" destOrd="0" parTransId="{0FAFA76C-CDD5-4359-ADF5-B173CE989205}" sibTransId="{1F60892F-1416-4A47-955F-1349DE4C4102}"/>
    <dgm:cxn modelId="{7263C2A6-A564-404F-8FEB-CB2926A5A367}" type="presOf" srcId="{2D43D088-5F10-43A9-81E0-7A8ABC02F861}" destId="{82CC1B2D-5906-4259-97A0-A4A77CEEE621}" srcOrd="0" destOrd="0" presId="urn:microsoft.com/office/officeart/2005/8/layout/vList2"/>
    <dgm:cxn modelId="{426313A9-4C75-40BD-9D1C-CA8831E0A4D9}" type="presOf" srcId="{554121D2-A65F-4B0E-BD43-B560FE876A75}" destId="{ACF992B7-8EF9-42A7-8229-1F65FE44A70E}" srcOrd="0" destOrd="0" presId="urn:microsoft.com/office/officeart/2005/8/layout/vList2"/>
    <dgm:cxn modelId="{9516A3B2-F266-4AE3-BC65-759CE0650E75}" type="presOf" srcId="{1BFD5D8B-3E33-438D-96AB-145DDCD63D5F}" destId="{6FC40BC2-9ED6-46A5-A74F-8C2F3994901C}" srcOrd="0" destOrd="0" presId="urn:microsoft.com/office/officeart/2005/8/layout/vList2"/>
    <dgm:cxn modelId="{958EA5BA-D812-416B-9CB6-60161963EAF0}" type="presOf" srcId="{337E93DB-F7EB-446B-9FDF-1F048DE3D72C}" destId="{E8513A20-096D-40AB-810A-D251C61FD651}" srcOrd="0" destOrd="0" presId="urn:microsoft.com/office/officeart/2005/8/layout/vList2"/>
    <dgm:cxn modelId="{986D34C4-F223-4E1B-87BD-E71B86BB8900}" type="presOf" srcId="{6812A15E-E862-4807-916B-F9C01902FD54}" destId="{8C159854-E12F-49F5-A7FB-9959042B6DB6}" srcOrd="0" destOrd="0" presId="urn:microsoft.com/office/officeart/2005/8/layout/vList2"/>
    <dgm:cxn modelId="{74376EDA-5A7E-4A79-B632-F888921DC301}" srcId="{554121D2-A65F-4B0E-BD43-B560FE876A75}" destId="{D100DD76-8626-4A64-917A-C33007905074}" srcOrd="10" destOrd="0" parTransId="{EA83F4D1-284A-4B9A-9DB2-811FD0D546ED}" sibTransId="{DFD54B75-61BB-412B-8998-AE4C891F24B3}"/>
    <dgm:cxn modelId="{F2F5AAE6-986E-4CDB-9868-B20755F825F4}" srcId="{554121D2-A65F-4B0E-BD43-B560FE876A75}" destId="{81084D47-8E22-4992-8056-4A748CB212AF}" srcOrd="6" destOrd="0" parTransId="{81FBEB4E-0F7E-4449-AE29-C8B86F32FEDB}" sibTransId="{2DB0AB48-A8D4-4431-9876-98D46992BA6A}"/>
    <dgm:cxn modelId="{358BF0EE-79D5-420C-8DC1-D4CC63FC3568}" type="presOf" srcId="{A408D0A1-0B88-46F1-BBB3-A1A5C425C098}" destId="{1F2EFE1F-EAD4-40EB-B2D1-2ED1F1DFA41A}" srcOrd="0" destOrd="0" presId="urn:microsoft.com/office/officeart/2005/8/layout/vList2"/>
    <dgm:cxn modelId="{35B839F1-AF8B-41EB-9D9C-77828E3BABE7}" type="presOf" srcId="{2E6EAA37-B9A6-4648-AE6F-851D7498842B}" destId="{A99826BC-A827-47FC-9FB6-9B13E9356AAE}" srcOrd="0" destOrd="0" presId="urn:microsoft.com/office/officeart/2005/8/layout/vList2"/>
    <dgm:cxn modelId="{2A4DCCF1-EF59-431A-9D82-503213CE2C33}" srcId="{554121D2-A65F-4B0E-BD43-B560FE876A75}" destId="{6812A15E-E862-4807-916B-F9C01902FD54}" srcOrd="5" destOrd="0" parTransId="{714BE012-E1D3-45FB-B907-8E1A482E22A5}" sibTransId="{911BA209-F33C-4EDF-84A1-7B9D3911F2F3}"/>
    <dgm:cxn modelId="{64B140F2-C4F3-44B4-8EC4-2BD0AFA76CEA}" srcId="{554121D2-A65F-4B0E-BD43-B560FE876A75}" destId="{337E93DB-F7EB-446B-9FDF-1F048DE3D72C}" srcOrd="2" destOrd="0" parTransId="{F22DCA61-1775-422F-B0C9-193A79E739AF}" sibTransId="{A4EA3D4A-25AE-4779-A1FC-173B0AA256EE}"/>
    <dgm:cxn modelId="{FF7D0EF3-3B8F-439C-9B24-778556B81F16}" srcId="{554121D2-A65F-4B0E-BD43-B560FE876A75}" destId="{80F27413-523E-429B-926A-C115F03D5F00}" srcOrd="0" destOrd="0" parTransId="{801583E8-1603-4E02-A124-DE3F2AD4F312}" sibTransId="{3F290823-D769-448E-8E4C-429EBA11E3FA}"/>
    <dgm:cxn modelId="{EEC4F172-D2C4-4AC6-9AD5-C5E4C6E9A834}" type="presParOf" srcId="{ACF992B7-8EF9-42A7-8229-1F65FE44A70E}" destId="{3C507422-7978-493F-81DC-5208EE8D0652}" srcOrd="0" destOrd="0" presId="urn:microsoft.com/office/officeart/2005/8/layout/vList2"/>
    <dgm:cxn modelId="{70D2251F-6D57-4324-8435-A610668270B9}" type="presParOf" srcId="{ACF992B7-8EF9-42A7-8229-1F65FE44A70E}" destId="{418A8AE9-CBE8-4C34-858E-E8E9F21EAB25}" srcOrd="1" destOrd="0" presId="urn:microsoft.com/office/officeart/2005/8/layout/vList2"/>
    <dgm:cxn modelId="{E3A3B5C4-7F3D-48B4-8BBC-9B5FA0A8F0F9}" type="presParOf" srcId="{ACF992B7-8EF9-42A7-8229-1F65FE44A70E}" destId="{B2647C3D-59B5-439A-8FCB-E928B39DF6FA}" srcOrd="2" destOrd="0" presId="urn:microsoft.com/office/officeart/2005/8/layout/vList2"/>
    <dgm:cxn modelId="{D0F68695-2D9B-4EDA-8B97-248C96D3FB34}" type="presParOf" srcId="{ACF992B7-8EF9-42A7-8229-1F65FE44A70E}" destId="{D7B23636-331D-455B-8D53-0955DFA4F06A}" srcOrd="3" destOrd="0" presId="urn:microsoft.com/office/officeart/2005/8/layout/vList2"/>
    <dgm:cxn modelId="{F7787FC1-ADAE-45B5-8E2D-4F66E70193DB}" type="presParOf" srcId="{ACF992B7-8EF9-42A7-8229-1F65FE44A70E}" destId="{E8513A20-096D-40AB-810A-D251C61FD651}" srcOrd="4" destOrd="0" presId="urn:microsoft.com/office/officeart/2005/8/layout/vList2"/>
    <dgm:cxn modelId="{FB7C8367-0906-486A-8DB2-63D9041FDE76}" type="presParOf" srcId="{ACF992B7-8EF9-42A7-8229-1F65FE44A70E}" destId="{ABAA9B35-86DC-4014-BAF6-30BB8AACF065}" srcOrd="5" destOrd="0" presId="urn:microsoft.com/office/officeart/2005/8/layout/vList2"/>
    <dgm:cxn modelId="{768596AF-ADB5-4739-BB74-205FDDCCE748}" type="presParOf" srcId="{ACF992B7-8EF9-42A7-8229-1F65FE44A70E}" destId="{5D99731B-4AEB-4A3D-ABC1-23C30625230A}" srcOrd="6" destOrd="0" presId="urn:microsoft.com/office/officeart/2005/8/layout/vList2"/>
    <dgm:cxn modelId="{70004E8C-BBD9-441D-B117-732DFCFDA4D3}" type="presParOf" srcId="{ACF992B7-8EF9-42A7-8229-1F65FE44A70E}" destId="{4A1BF66E-C52E-4353-B815-93EC79312EA9}" srcOrd="7" destOrd="0" presId="urn:microsoft.com/office/officeart/2005/8/layout/vList2"/>
    <dgm:cxn modelId="{AE8CEF30-6600-4C10-8DF5-12ADFF4CC254}" type="presParOf" srcId="{ACF992B7-8EF9-42A7-8229-1F65FE44A70E}" destId="{1F2EFE1F-EAD4-40EB-B2D1-2ED1F1DFA41A}" srcOrd="8" destOrd="0" presId="urn:microsoft.com/office/officeart/2005/8/layout/vList2"/>
    <dgm:cxn modelId="{71F14408-607B-4F11-A982-13B07EB55D57}" type="presParOf" srcId="{ACF992B7-8EF9-42A7-8229-1F65FE44A70E}" destId="{C2DD1556-546B-42CF-9D52-FEAA9F92BD0A}" srcOrd="9" destOrd="0" presId="urn:microsoft.com/office/officeart/2005/8/layout/vList2"/>
    <dgm:cxn modelId="{5D0AB712-3F9D-471E-9FFD-ADDF64AC8C5C}" type="presParOf" srcId="{ACF992B7-8EF9-42A7-8229-1F65FE44A70E}" destId="{8C159854-E12F-49F5-A7FB-9959042B6DB6}" srcOrd="10" destOrd="0" presId="urn:microsoft.com/office/officeart/2005/8/layout/vList2"/>
    <dgm:cxn modelId="{34225838-6A76-4195-B26F-DF6D32E4DA78}" type="presParOf" srcId="{ACF992B7-8EF9-42A7-8229-1F65FE44A70E}" destId="{13332C35-420D-407C-B7B3-8B5E91C7C3E2}" srcOrd="11" destOrd="0" presId="urn:microsoft.com/office/officeart/2005/8/layout/vList2"/>
    <dgm:cxn modelId="{F511CDE3-F3CC-4B8C-AE7E-2AC7C79E5EFE}" type="presParOf" srcId="{ACF992B7-8EF9-42A7-8229-1F65FE44A70E}" destId="{E7F6A45E-8F71-4388-93A8-AB9B0512B3E1}" srcOrd="12" destOrd="0" presId="urn:microsoft.com/office/officeart/2005/8/layout/vList2"/>
    <dgm:cxn modelId="{BA52DBE7-CCF0-42DD-A101-01AE894CBF97}" type="presParOf" srcId="{ACF992B7-8EF9-42A7-8229-1F65FE44A70E}" destId="{6B2636C8-824A-4CB7-A452-6A22A72106DD}" srcOrd="13" destOrd="0" presId="urn:microsoft.com/office/officeart/2005/8/layout/vList2"/>
    <dgm:cxn modelId="{60FA6521-1B6F-4C18-B529-AFCAB34A65AB}" type="presParOf" srcId="{ACF992B7-8EF9-42A7-8229-1F65FE44A70E}" destId="{82CC1B2D-5906-4259-97A0-A4A77CEEE621}" srcOrd="14" destOrd="0" presId="urn:microsoft.com/office/officeart/2005/8/layout/vList2"/>
    <dgm:cxn modelId="{5FFCDB8F-EA75-42FC-9C33-10C89F014FDD}" type="presParOf" srcId="{ACF992B7-8EF9-42A7-8229-1F65FE44A70E}" destId="{BD0C9BE0-1D51-428A-A705-52E28468CE55}" srcOrd="15" destOrd="0" presId="urn:microsoft.com/office/officeart/2005/8/layout/vList2"/>
    <dgm:cxn modelId="{C960B6A1-35BA-4734-B20C-6E034680C5A2}" type="presParOf" srcId="{ACF992B7-8EF9-42A7-8229-1F65FE44A70E}" destId="{DCDB8052-F9AF-40C2-B814-E954293163D0}" srcOrd="16" destOrd="0" presId="urn:microsoft.com/office/officeart/2005/8/layout/vList2"/>
    <dgm:cxn modelId="{5E7CC26F-4489-431D-9CC8-35A3ABFA1C22}" type="presParOf" srcId="{ACF992B7-8EF9-42A7-8229-1F65FE44A70E}" destId="{679ECCBC-027C-4A3F-9D53-D346D703ADB0}" srcOrd="17" destOrd="0" presId="urn:microsoft.com/office/officeart/2005/8/layout/vList2"/>
    <dgm:cxn modelId="{726420FB-430C-47A0-88D2-ACF9DE4A0C64}" type="presParOf" srcId="{ACF992B7-8EF9-42A7-8229-1F65FE44A70E}" destId="{353D8E62-F83F-4E88-8A3A-E4AC104AF11C}" srcOrd="18" destOrd="0" presId="urn:microsoft.com/office/officeart/2005/8/layout/vList2"/>
    <dgm:cxn modelId="{C3CD5B74-C88E-4622-85A6-681098674E62}" type="presParOf" srcId="{ACF992B7-8EF9-42A7-8229-1F65FE44A70E}" destId="{21F49BD6-F284-4B6A-8B0F-637C72A36073}" srcOrd="19" destOrd="0" presId="urn:microsoft.com/office/officeart/2005/8/layout/vList2"/>
    <dgm:cxn modelId="{4E29FBBA-F175-4D95-8218-1A13F5B2744B}" type="presParOf" srcId="{ACF992B7-8EF9-42A7-8229-1F65FE44A70E}" destId="{C54AC41F-C63F-46C6-A97E-4CF5559055ED}" srcOrd="20" destOrd="0" presId="urn:microsoft.com/office/officeart/2005/8/layout/vList2"/>
    <dgm:cxn modelId="{0FD7A23B-8EE1-487D-8EDD-2B0DD01A1802}" type="presParOf" srcId="{ACF992B7-8EF9-42A7-8229-1F65FE44A70E}" destId="{7BE1BE35-D614-4C42-9D23-4891EABB4DC1}" srcOrd="21" destOrd="0" presId="urn:microsoft.com/office/officeart/2005/8/layout/vList2"/>
    <dgm:cxn modelId="{DE7CA0B0-8DD7-4A08-8F66-F4D100A67D42}" type="presParOf" srcId="{ACF992B7-8EF9-42A7-8229-1F65FE44A70E}" destId="{6FC40BC2-9ED6-46A5-A74F-8C2F3994901C}" srcOrd="22" destOrd="0" presId="urn:microsoft.com/office/officeart/2005/8/layout/vList2"/>
    <dgm:cxn modelId="{C8E27118-93AA-4DC2-BD1A-1AC9BB980124}" type="presParOf" srcId="{ACF992B7-8EF9-42A7-8229-1F65FE44A70E}" destId="{B6151D28-A292-437A-B05E-C85AADC150A9}" srcOrd="23" destOrd="0" presId="urn:microsoft.com/office/officeart/2005/8/layout/vList2"/>
    <dgm:cxn modelId="{1DC11C8D-B2AB-46A8-BDF6-4C0AEE21325B}" type="presParOf" srcId="{ACF992B7-8EF9-42A7-8229-1F65FE44A70E}" destId="{A99826BC-A827-47FC-9FB6-9B13E9356AAE}" srcOrd="2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1156A9-40F4-4BBD-BC28-ACAFA80CCD72}"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hr-HR"/>
        </a:p>
      </dgm:t>
    </dgm:pt>
    <dgm:pt modelId="{E085B6E0-9A8A-4872-AD50-82466488A169}">
      <dgm:prSet custT="1"/>
      <dgm:spPr/>
      <dgm:t>
        <a:bodyPr/>
        <a:lstStyle/>
        <a:p>
          <a:r>
            <a:rPr lang="en-GB" sz="2400"/>
            <a:t>Poziv objavljen 24.12.2024</a:t>
          </a:r>
          <a:r>
            <a:rPr lang="en-GB" sz="1300"/>
            <a:t>.</a:t>
          </a:r>
          <a:endParaRPr lang="hr-HR" sz="1300"/>
        </a:p>
      </dgm:t>
    </dgm:pt>
    <dgm:pt modelId="{955BA535-0C73-4B8B-8E4B-2357E9DF9109}" type="parTrans" cxnId="{7DB10295-D66C-4C75-8F83-161BF4EEB90C}">
      <dgm:prSet/>
      <dgm:spPr/>
      <dgm:t>
        <a:bodyPr/>
        <a:lstStyle/>
        <a:p>
          <a:endParaRPr lang="hr-HR"/>
        </a:p>
      </dgm:t>
    </dgm:pt>
    <dgm:pt modelId="{543E90AD-5A18-4F7B-95BE-1B43FE81782E}" type="sibTrans" cxnId="{7DB10295-D66C-4C75-8F83-161BF4EEB90C}">
      <dgm:prSet/>
      <dgm:spPr/>
      <dgm:t>
        <a:bodyPr/>
        <a:lstStyle/>
        <a:p>
          <a:endParaRPr lang="hr-HR"/>
        </a:p>
      </dgm:t>
    </dgm:pt>
    <dgm:pt modelId="{4D7C4EE2-582F-49F4-B075-270D1718CDCB}">
      <dgm:prSet custT="1"/>
      <dgm:spPr/>
      <dgm:t>
        <a:bodyPr/>
        <a:lstStyle/>
        <a:p>
          <a:r>
            <a:rPr lang="en-GB" sz="2400"/>
            <a:t>1. izmjena poziva objavljena 28.2.2025.</a:t>
          </a:r>
          <a:endParaRPr lang="hr-HR" sz="2400"/>
        </a:p>
      </dgm:t>
    </dgm:pt>
    <dgm:pt modelId="{322E7857-37CF-4BA1-9009-7251C2D5C1A9}" type="parTrans" cxnId="{891958CE-BAB9-40F9-8D81-F7DFB4350E43}">
      <dgm:prSet/>
      <dgm:spPr/>
      <dgm:t>
        <a:bodyPr/>
        <a:lstStyle/>
        <a:p>
          <a:endParaRPr lang="hr-HR"/>
        </a:p>
      </dgm:t>
    </dgm:pt>
    <dgm:pt modelId="{C420CDD5-1FEF-4F83-BFEE-229777567543}" type="sibTrans" cxnId="{891958CE-BAB9-40F9-8D81-F7DFB4350E43}">
      <dgm:prSet/>
      <dgm:spPr/>
      <dgm:t>
        <a:bodyPr/>
        <a:lstStyle/>
        <a:p>
          <a:endParaRPr lang="hr-HR"/>
        </a:p>
      </dgm:t>
    </dgm:pt>
    <dgm:pt modelId="{E69162A5-FF19-4B5A-B790-63A06758B3A2}" type="pres">
      <dgm:prSet presAssocID="{961156A9-40F4-4BBD-BC28-ACAFA80CCD72}" presName="linear" presStyleCnt="0">
        <dgm:presLayoutVars>
          <dgm:animLvl val="lvl"/>
          <dgm:resizeHandles val="exact"/>
        </dgm:presLayoutVars>
      </dgm:prSet>
      <dgm:spPr/>
    </dgm:pt>
    <dgm:pt modelId="{C4C08673-B49A-4F90-B54B-A8CCE953B58A}" type="pres">
      <dgm:prSet presAssocID="{E085B6E0-9A8A-4872-AD50-82466488A169}" presName="parentText" presStyleLbl="node1" presStyleIdx="0" presStyleCnt="2" custLinFactY="-50061" custLinFactNeighborX="-18070" custLinFactNeighborY="-100000">
        <dgm:presLayoutVars>
          <dgm:chMax val="0"/>
          <dgm:bulletEnabled val="1"/>
        </dgm:presLayoutVars>
      </dgm:prSet>
      <dgm:spPr/>
    </dgm:pt>
    <dgm:pt modelId="{57AEFC1C-23D1-46A3-A887-9E926A34A33E}" type="pres">
      <dgm:prSet presAssocID="{543E90AD-5A18-4F7B-95BE-1B43FE81782E}" presName="spacer" presStyleCnt="0"/>
      <dgm:spPr/>
    </dgm:pt>
    <dgm:pt modelId="{8DE12ECB-1FAB-4E96-ADFD-B8DD368F2C24}" type="pres">
      <dgm:prSet presAssocID="{4D7C4EE2-582F-49F4-B075-270D1718CDCB}" presName="parentText" presStyleLbl="node1" presStyleIdx="1" presStyleCnt="2">
        <dgm:presLayoutVars>
          <dgm:chMax val="0"/>
          <dgm:bulletEnabled val="1"/>
        </dgm:presLayoutVars>
      </dgm:prSet>
      <dgm:spPr/>
    </dgm:pt>
  </dgm:ptLst>
  <dgm:cxnLst>
    <dgm:cxn modelId="{DC262380-A4A8-4424-9242-A70B0765A178}" type="presOf" srcId="{4D7C4EE2-582F-49F4-B075-270D1718CDCB}" destId="{8DE12ECB-1FAB-4E96-ADFD-B8DD368F2C24}" srcOrd="0" destOrd="0" presId="urn:microsoft.com/office/officeart/2005/8/layout/vList2"/>
    <dgm:cxn modelId="{56847B8B-608A-43A3-8188-1ED333D9E5DF}" type="presOf" srcId="{961156A9-40F4-4BBD-BC28-ACAFA80CCD72}" destId="{E69162A5-FF19-4B5A-B790-63A06758B3A2}" srcOrd="0" destOrd="0" presId="urn:microsoft.com/office/officeart/2005/8/layout/vList2"/>
    <dgm:cxn modelId="{7DB10295-D66C-4C75-8F83-161BF4EEB90C}" srcId="{961156A9-40F4-4BBD-BC28-ACAFA80CCD72}" destId="{E085B6E0-9A8A-4872-AD50-82466488A169}" srcOrd="0" destOrd="0" parTransId="{955BA535-0C73-4B8B-8E4B-2357E9DF9109}" sibTransId="{543E90AD-5A18-4F7B-95BE-1B43FE81782E}"/>
    <dgm:cxn modelId="{E63BF5B5-6EF2-445E-AF30-ECCF1D008FF4}" type="presOf" srcId="{E085B6E0-9A8A-4872-AD50-82466488A169}" destId="{C4C08673-B49A-4F90-B54B-A8CCE953B58A}" srcOrd="0" destOrd="0" presId="urn:microsoft.com/office/officeart/2005/8/layout/vList2"/>
    <dgm:cxn modelId="{891958CE-BAB9-40F9-8D81-F7DFB4350E43}" srcId="{961156A9-40F4-4BBD-BC28-ACAFA80CCD72}" destId="{4D7C4EE2-582F-49F4-B075-270D1718CDCB}" srcOrd="1" destOrd="0" parTransId="{322E7857-37CF-4BA1-9009-7251C2D5C1A9}" sibTransId="{C420CDD5-1FEF-4F83-BFEE-229777567543}"/>
    <dgm:cxn modelId="{4226416D-8556-4D2E-9F7A-8DE1D51D294D}" type="presParOf" srcId="{E69162A5-FF19-4B5A-B790-63A06758B3A2}" destId="{C4C08673-B49A-4F90-B54B-A8CCE953B58A}" srcOrd="0" destOrd="0" presId="urn:microsoft.com/office/officeart/2005/8/layout/vList2"/>
    <dgm:cxn modelId="{3E837006-9B63-490F-8AAA-1130414A2C87}" type="presParOf" srcId="{E69162A5-FF19-4B5A-B790-63A06758B3A2}" destId="{57AEFC1C-23D1-46A3-A887-9E926A34A33E}" srcOrd="1" destOrd="0" presId="urn:microsoft.com/office/officeart/2005/8/layout/vList2"/>
    <dgm:cxn modelId="{C1025D67-078E-46DA-A198-5AFE3951C323}" type="presParOf" srcId="{E69162A5-FF19-4B5A-B790-63A06758B3A2}" destId="{8DE12ECB-1FAB-4E96-ADFD-B8DD368F2C2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2FD78-8922-41DF-955C-7BB83C86E94D}">
      <dsp:nvSpPr>
        <dsp:cNvPr id="0" name=""/>
        <dsp:cNvSpPr/>
      </dsp:nvSpPr>
      <dsp:spPr>
        <a:xfrm>
          <a:off x="3847" y="718646"/>
          <a:ext cx="4839229" cy="359464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E0DDC17-6B2A-49E6-B81D-AEF827EE9650}">
      <dsp:nvSpPr>
        <dsp:cNvPr id="0" name=""/>
        <dsp:cNvSpPr/>
      </dsp:nvSpPr>
      <dsp:spPr>
        <a:xfrm>
          <a:off x="495694" y="1185901"/>
          <a:ext cx="4839229" cy="359464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2">
                  <a:lumMod val="90000"/>
                  <a:lumOff val="10000"/>
                </a:schemeClr>
              </a:solidFill>
            </a:rPr>
            <a:t>PREDMET POZIVA: </a:t>
          </a:r>
          <a:r>
            <a:rPr lang="hr-HR" sz="1600" kern="1200">
              <a:solidFill>
                <a:schemeClr val="tx2">
                  <a:lumMod val="90000"/>
                  <a:lumOff val="10000"/>
                </a:schemeClr>
              </a:solidFill>
            </a:rPr>
            <a:t>Ovim Pozivom će se poticati projekti razvoja inovacija novoosnovanih poduzeća do 60 mjeseci starosti, koji su u sklopu identificiranih tematskih prioritetnih područja S3. Podržani projekti uključivat će pripremu za lansiranje i komercijalizaciju proizvoda koji su novi na tržištu, s naglaskom na znatno poboljšanje u komercijalizaciji proizvoda uključujući zaštitu intelektualnog vlasništva. Tehnološka zrelost predmeta projekta treba biti izvan faze</a:t>
          </a:r>
        </a:p>
        <a:p>
          <a:pPr marL="0" lvl="0" indent="0" defTabSz="711200">
            <a:lnSpc>
              <a:spcPct val="90000"/>
            </a:lnSpc>
            <a:spcBef>
              <a:spcPct val="0"/>
            </a:spcBef>
            <a:spcAft>
              <a:spcPct val="35000"/>
            </a:spcAft>
            <a:buNone/>
          </a:pPr>
          <a:r>
            <a:rPr lang="hr-HR" sz="1600" kern="1200">
              <a:solidFill>
                <a:schemeClr val="tx2">
                  <a:lumMod val="90000"/>
                  <a:lumOff val="10000"/>
                </a:schemeClr>
              </a:solidFill>
            </a:rPr>
            <a:t>dokazivanja koncepta, odnosno u trenutku predaje projektnog prijedloga treba biti u TRL 5-8.</a:t>
          </a:r>
          <a:endParaRPr lang="en-US" sz="1600" kern="1200">
            <a:solidFill>
              <a:schemeClr val="tx2">
                <a:lumMod val="90000"/>
                <a:lumOff val="10000"/>
              </a:schemeClr>
            </a:solidFill>
          </a:endParaRPr>
        </a:p>
      </dsp:txBody>
      <dsp:txXfrm>
        <a:off x="600977" y="1291184"/>
        <a:ext cx="4628663" cy="3384077"/>
      </dsp:txXfrm>
    </dsp:sp>
    <dsp:sp modelId="{E0A89435-F679-40EA-AED1-C67259255445}">
      <dsp:nvSpPr>
        <dsp:cNvPr id="0" name=""/>
        <dsp:cNvSpPr/>
      </dsp:nvSpPr>
      <dsp:spPr>
        <a:xfrm>
          <a:off x="5826771" y="718646"/>
          <a:ext cx="4783410" cy="361038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0DA3C91-EE35-45CA-8741-7EA81C7D5655}">
      <dsp:nvSpPr>
        <dsp:cNvPr id="0" name=""/>
        <dsp:cNvSpPr/>
      </dsp:nvSpPr>
      <dsp:spPr>
        <a:xfrm>
          <a:off x="6318618" y="1185901"/>
          <a:ext cx="4783410" cy="361038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2">
                  <a:lumMod val="90000"/>
                  <a:lumOff val="10000"/>
                </a:schemeClr>
              </a:solidFill>
            </a:rPr>
            <a:t>SVRHA (CILJ) POZIVA: </a:t>
          </a:r>
          <a:r>
            <a:rPr lang="hr-HR" sz="1700" kern="1200">
              <a:solidFill>
                <a:schemeClr val="tx2">
                  <a:lumMod val="90000"/>
                  <a:lumOff val="10000"/>
                </a:schemeClr>
              </a:solidFill>
            </a:rPr>
            <a:t>Potaknuti rast novoosnovanih poduzeća koja razvijaju inovativne proizvode u sklopu identificiranih tematskih prioritetnih područja S3, bazirane na znanju ili visokim tehnologijama, te budući razvoj i komercijalizaciju proizvoda i povećanje spremnosti poduzeća za investicije. </a:t>
          </a:r>
        </a:p>
        <a:p>
          <a:pPr marL="0" lvl="0" indent="0" algn="ctr" defTabSz="755650">
            <a:lnSpc>
              <a:spcPct val="90000"/>
            </a:lnSpc>
            <a:spcBef>
              <a:spcPct val="0"/>
            </a:spcBef>
            <a:spcAft>
              <a:spcPct val="35000"/>
            </a:spcAft>
            <a:buNone/>
          </a:pPr>
          <a:br>
            <a:rPr lang="en-US" sz="1700" kern="1200">
              <a:solidFill>
                <a:schemeClr val="tx2">
                  <a:lumMod val="90000"/>
                  <a:lumOff val="10000"/>
                </a:schemeClr>
              </a:solidFill>
            </a:rPr>
          </a:br>
          <a:br>
            <a:rPr lang="en-US" sz="1700" kern="1200">
              <a:solidFill>
                <a:schemeClr val="tx2">
                  <a:lumMod val="90000"/>
                  <a:lumOff val="10000"/>
                </a:schemeClr>
              </a:solidFill>
            </a:rPr>
          </a:br>
          <a:endParaRPr lang="en-US" sz="1700" b="1" kern="1200">
            <a:solidFill>
              <a:schemeClr val="tx2">
                <a:lumMod val="90000"/>
                <a:lumOff val="10000"/>
              </a:schemeClr>
            </a:solidFill>
          </a:endParaRPr>
        </a:p>
      </dsp:txBody>
      <dsp:txXfrm>
        <a:off x="6424363" y="1291646"/>
        <a:ext cx="4571920" cy="33988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997A4-71A8-44F8-B71D-5FA5E7FA3528}">
      <dsp:nvSpPr>
        <dsp:cNvPr id="0" name=""/>
        <dsp:cNvSpPr/>
      </dsp:nvSpPr>
      <dsp:spPr>
        <a:xfrm>
          <a:off x="1221978" y="2645"/>
          <a:ext cx="2706687" cy="1624012"/>
        </a:xfrm>
        <a:prstGeom prst="rect">
          <a:avLst/>
        </a:prstGeom>
        <a:solidFill>
          <a:schemeClr val="accent3">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hr-HR" sz="1300" kern="1200"/>
            <a:t>U slučaju izmijenjenih okolnosti relevantnih za postupak dodjele, Korisnik je dužan obavijestiti nadležna tijela, bez odgode.</a:t>
          </a:r>
        </a:p>
      </dsp:txBody>
      <dsp:txXfrm>
        <a:off x="1221978" y="2645"/>
        <a:ext cx="2706687" cy="1624012"/>
      </dsp:txXfrm>
    </dsp:sp>
    <dsp:sp modelId="{21BCF6E8-D238-4538-9FFA-73A13600C503}">
      <dsp:nvSpPr>
        <dsp:cNvPr id="0" name=""/>
        <dsp:cNvSpPr/>
      </dsp:nvSpPr>
      <dsp:spPr>
        <a:xfrm>
          <a:off x="4199334" y="2645"/>
          <a:ext cx="2706687" cy="1624012"/>
        </a:xfrm>
        <a:prstGeom prst="rect">
          <a:avLst/>
        </a:prstGeom>
        <a:solidFill>
          <a:schemeClr val="accent3">
            <a:shade val="50000"/>
            <a:hueOff val="235860"/>
            <a:satOff val="-24791"/>
            <a:lumOff val="2139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hr-HR" sz="1300" kern="1200"/>
            <a:t>Prije donošenja Odluke o financiranju nadležno tijelo provjerava postojanje rizika dvostrukog financiranja</a:t>
          </a:r>
          <a:r>
            <a:rPr lang="en-GB" sz="1300" kern="1200"/>
            <a:t>.</a:t>
          </a:r>
          <a:endParaRPr lang="hr-HR" sz="1300" kern="1200"/>
        </a:p>
      </dsp:txBody>
      <dsp:txXfrm>
        <a:off x="4199334" y="2645"/>
        <a:ext cx="2706687" cy="1624012"/>
      </dsp:txXfrm>
    </dsp:sp>
    <dsp:sp modelId="{B8FC3618-C376-4F44-9559-BCF6897F3EF5}">
      <dsp:nvSpPr>
        <dsp:cNvPr id="0" name=""/>
        <dsp:cNvSpPr/>
      </dsp:nvSpPr>
      <dsp:spPr>
        <a:xfrm>
          <a:off x="2987387" y="1883198"/>
          <a:ext cx="2706687" cy="1624012"/>
        </a:xfrm>
        <a:prstGeom prst="rect">
          <a:avLst/>
        </a:prstGeom>
        <a:solidFill>
          <a:schemeClr val="accent3">
            <a:shade val="50000"/>
            <a:hueOff val="471719"/>
            <a:satOff val="-49582"/>
            <a:lumOff val="4278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hr-HR" sz="1300" kern="1200"/>
            <a:t>Prije donošenja Odluke o financiranju prijavitelj je dužan dostaviti na zahtjev:</a:t>
          </a:r>
        </a:p>
      </dsp:txBody>
      <dsp:txXfrm>
        <a:off x="2987387" y="1883198"/>
        <a:ext cx="2706687" cy="1624012"/>
      </dsp:txXfrm>
    </dsp:sp>
    <dsp:sp modelId="{F7D797AB-A2AD-429A-B072-CD496E5AABEF}">
      <dsp:nvSpPr>
        <dsp:cNvPr id="0" name=""/>
        <dsp:cNvSpPr/>
      </dsp:nvSpPr>
      <dsp:spPr>
        <a:xfrm>
          <a:off x="4141438" y="3778615"/>
          <a:ext cx="2706687" cy="1624012"/>
        </a:xfrm>
        <a:prstGeom prst="rect">
          <a:avLst/>
        </a:prstGeom>
        <a:solidFill>
          <a:schemeClr val="accent3">
            <a:shade val="50000"/>
            <a:hueOff val="471719"/>
            <a:satOff val="-49582"/>
            <a:lumOff val="4278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hr-HR" sz="1300" kern="1200"/>
            <a:t>Potvrdu Porezne uprave da je prijavitelj ispunio obveze isplate plaća zaposlenicima, plaćanje doprinosa za financiranje obveznih osiguranja (osobito zdravstveno ili mirovinsko) i plaćanje poreza u skladu s propisima RH;</a:t>
          </a:r>
        </a:p>
      </dsp:txBody>
      <dsp:txXfrm>
        <a:off x="4141438" y="3778615"/>
        <a:ext cx="2706687" cy="1624012"/>
      </dsp:txXfrm>
    </dsp:sp>
    <dsp:sp modelId="{D916A258-62E9-4BBB-8EB3-0ACE407BA272}">
      <dsp:nvSpPr>
        <dsp:cNvPr id="0" name=""/>
        <dsp:cNvSpPr/>
      </dsp:nvSpPr>
      <dsp:spPr>
        <a:xfrm>
          <a:off x="1262091" y="3755793"/>
          <a:ext cx="2706687" cy="1624012"/>
        </a:xfrm>
        <a:prstGeom prst="rect">
          <a:avLst/>
        </a:prstGeom>
        <a:solidFill>
          <a:schemeClr val="accent3">
            <a:shade val="50000"/>
            <a:hueOff val="235860"/>
            <a:satOff val="-24791"/>
            <a:lumOff val="2139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hr-HR" sz="1300" kern="1200"/>
            <a:t>Ažuriranu Izjavu o korištenim potporama (Obrazac 4) (ovjerenu pečatom prijavitelja i potpisanu od osobe ovlaštene za zastupanje).</a:t>
          </a:r>
        </a:p>
      </dsp:txBody>
      <dsp:txXfrm>
        <a:off x="1262091" y="3755793"/>
        <a:ext cx="2706687" cy="16240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7A9D9-1F59-4105-8DC7-BF20F01DD3B2}">
      <dsp:nvSpPr>
        <dsp:cNvPr id="0" name=""/>
        <dsp:cNvSpPr/>
      </dsp:nvSpPr>
      <dsp:spPr>
        <a:xfrm>
          <a:off x="263425" y="875"/>
          <a:ext cx="4312535" cy="2587521"/>
        </a:xfrm>
        <a:prstGeom prst="roundRect">
          <a:avLst>
            <a:gd name="adj" fmla="val 10000"/>
          </a:avLst>
        </a:prstGeom>
        <a:solidFill>
          <a:schemeClr val="accent3"/>
        </a:solidFill>
        <a:ln w="2540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r-HR" sz="2000" kern="1200"/>
            <a:t>Provedba projekta ne smije započeti prije datuma predaje projektnog prijedloga i mora završiti najkasnije u roku od 24 mjeseca</a:t>
          </a:r>
          <a:endParaRPr lang="en-US" sz="2000" kern="1200"/>
        </a:p>
      </dsp:txBody>
      <dsp:txXfrm>
        <a:off x="339211" y="76661"/>
        <a:ext cx="4160963" cy="2435949"/>
      </dsp:txXfrm>
    </dsp:sp>
    <dsp:sp modelId="{031C72CF-8D2E-442B-ACE5-E2FF5DB6E295}">
      <dsp:nvSpPr>
        <dsp:cNvPr id="0" name=""/>
        <dsp:cNvSpPr/>
      </dsp:nvSpPr>
      <dsp:spPr>
        <a:xfrm>
          <a:off x="4955464" y="759881"/>
          <a:ext cx="914257" cy="106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endParaRPr lang="en-US" sz="4500" kern="1200"/>
        </a:p>
      </dsp:txBody>
      <dsp:txXfrm>
        <a:off x="4955464" y="973783"/>
        <a:ext cx="639980" cy="641704"/>
      </dsp:txXfrm>
    </dsp:sp>
    <dsp:sp modelId="{722BD62E-ED38-4EB1-ADD6-B2C26F7BDB1F}">
      <dsp:nvSpPr>
        <dsp:cNvPr id="0" name=""/>
        <dsp:cNvSpPr/>
      </dsp:nvSpPr>
      <dsp:spPr>
        <a:xfrm>
          <a:off x="6300975" y="875"/>
          <a:ext cx="4312535" cy="2587521"/>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r-HR" sz="2000" kern="1200"/>
            <a:t>Razdoblje prihvatljivosti troškova započinje danom početka razdoblja provedbe projekta, a ist</a:t>
          </a:r>
          <a:r>
            <a:rPr lang="en-GB" sz="2000" kern="1200"/>
            <a:t>i</a:t>
          </a:r>
          <a:r>
            <a:rPr lang="hr-HR" sz="2000" kern="1200"/>
            <a:t>če najkasnije 30 dana dana nakon završetka razdoblja provedbe projekta.</a:t>
          </a:r>
          <a:endParaRPr lang="en-US" sz="2000" kern="1200"/>
        </a:p>
      </dsp:txBody>
      <dsp:txXfrm>
        <a:off x="6376761" y="76661"/>
        <a:ext cx="4160963" cy="243594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57035-A322-42B2-9C22-864906ECC3EE}">
      <dsp:nvSpPr>
        <dsp:cNvPr id="0" name=""/>
        <dsp:cNvSpPr/>
      </dsp:nvSpPr>
      <dsp:spPr>
        <a:xfrm>
          <a:off x="0" y="0"/>
          <a:ext cx="8938260" cy="1305401"/>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dirty="0"/>
            <a:t>Korisnik ima pravo potraživati predujam u visini do 30 % odobrenih bespovratnih sredstava</a:t>
          </a:r>
          <a:endParaRPr lang="en-US" sz="1900" kern="1200" dirty="0"/>
        </a:p>
      </dsp:txBody>
      <dsp:txXfrm>
        <a:off x="38234" y="38234"/>
        <a:ext cx="7529629" cy="1228933"/>
      </dsp:txXfrm>
    </dsp:sp>
    <dsp:sp modelId="{031F3B38-EA65-4955-8FE3-287CC1669357}">
      <dsp:nvSpPr>
        <dsp:cNvPr id="0" name=""/>
        <dsp:cNvSpPr/>
      </dsp:nvSpPr>
      <dsp:spPr>
        <a:xfrm>
          <a:off x="788669" y="1522968"/>
          <a:ext cx="8938260" cy="1305401"/>
        </a:xfrm>
        <a:prstGeom prst="roundRect">
          <a:avLst>
            <a:gd name="adj" fmla="val 10000"/>
          </a:avLst>
        </a:prstGeom>
        <a:solidFill>
          <a:schemeClr val="tx2">
            <a:lumMod val="50000"/>
            <a:lumOff val="5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kern="1200" dirty="0"/>
            <a:t>Prije potpisivanja Ugovora, prijavitelji moraju PT-u 1 dostaviti ovjerenu (solemniziranu) bjanko zadužnicu/e vrijednosti najmanje u iznosu odobrenih bespovratnih sredstava, ista je ujedno i instrument osiguranja za isplatu predujma</a:t>
          </a:r>
        </a:p>
      </dsp:txBody>
      <dsp:txXfrm>
        <a:off x="826903" y="1561202"/>
        <a:ext cx="7224611" cy="1228933"/>
      </dsp:txXfrm>
    </dsp:sp>
    <dsp:sp modelId="{39AC1196-5E4B-45B8-B0EC-D950B1E2E736}">
      <dsp:nvSpPr>
        <dsp:cNvPr id="0" name=""/>
        <dsp:cNvSpPr/>
      </dsp:nvSpPr>
      <dsp:spPr>
        <a:xfrm>
          <a:off x="1577339" y="3045936"/>
          <a:ext cx="8938260" cy="1305401"/>
        </a:xfrm>
        <a:prstGeom prst="roundRect">
          <a:avLst>
            <a:gd name="adj" fmla="val 10000"/>
          </a:avLst>
        </a:prstGeom>
        <a:solidFill>
          <a:schemeClr val="accent4"/>
        </a:solidFill>
        <a:ln w="19050" cap="flat" cmpd="sng" algn="ctr">
          <a:solidFill>
            <a:schemeClr val="accent4">
              <a:shade val="15000"/>
            </a:schemeClr>
          </a:solidFill>
          <a:prstDash val="solid"/>
          <a:miter lim="800000"/>
        </a:ln>
        <a:effectLst/>
      </dsp:spPr>
      <dsp:style>
        <a:lnRef idx="2">
          <a:schemeClr val="accent4">
            <a:shade val="15000"/>
          </a:schemeClr>
        </a:lnRef>
        <a:fillRef idx="1">
          <a:schemeClr val="accent4"/>
        </a:fillRef>
        <a:effectRef idx="0">
          <a:schemeClr val="accent4"/>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kern="1200"/>
            <a:t>Opravdanost potraživanja predujma dokazuje korisnik, a procjenjuje PT 2 </a:t>
          </a:r>
          <a:endParaRPr lang="en-US" sz="1900" kern="1200"/>
        </a:p>
      </dsp:txBody>
      <dsp:txXfrm>
        <a:off x="1615573" y="3084170"/>
        <a:ext cx="7224611" cy="1228933"/>
      </dsp:txXfrm>
    </dsp:sp>
    <dsp:sp modelId="{64C0B37C-E12F-48B2-B16D-16E226590F5D}">
      <dsp:nvSpPr>
        <dsp:cNvPr id="0" name=""/>
        <dsp:cNvSpPr/>
      </dsp:nvSpPr>
      <dsp:spPr>
        <a:xfrm>
          <a:off x="8089749" y="989929"/>
          <a:ext cx="848510" cy="848510"/>
        </a:xfrm>
        <a:prstGeom prst="downArrow">
          <a:avLst>
            <a:gd name="adj1" fmla="val 55000"/>
            <a:gd name="adj2" fmla="val 45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0664" y="989929"/>
        <a:ext cx="466680" cy="638504"/>
      </dsp:txXfrm>
    </dsp:sp>
    <dsp:sp modelId="{85F76445-07A8-43E8-92EB-1B02268A71C7}">
      <dsp:nvSpPr>
        <dsp:cNvPr id="0" name=""/>
        <dsp:cNvSpPr/>
      </dsp:nvSpPr>
      <dsp:spPr>
        <a:xfrm>
          <a:off x="8878419" y="2504195"/>
          <a:ext cx="848510" cy="848510"/>
        </a:xfrm>
        <a:prstGeom prst="downArrow">
          <a:avLst>
            <a:gd name="adj1" fmla="val 55000"/>
            <a:gd name="adj2" fmla="val 45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hr-HR" sz="3600" kern="1200"/>
        </a:p>
      </dsp:txBody>
      <dsp:txXfrm>
        <a:off x="9069334" y="2504195"/>
        <a:ext cx="466680" cy="63850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2AD04-1DEB-403B-9974-F916AA3CE57D}">
      <dsp:nvSpPr>
        <dsp:cNvPr id="0" name=""/>
        <dsp:cNvSpPr/>
      </dsp:nvSpPr>
      <dsp:spPr>
        <a:xfrm>
          <a:off x="2254537" y="831547"/>
          <a:ext cx="487873" cy="91440"/>
        </a:xfrm>
        <a:custGeom>
          <a:avLst/>
          <a:gdLst/>
          <a:ahLst/>
          <a:cxnLst/>
          <a:rect l="0" t="0" r="0" b="0"/>
          <a:pathLst>
            <a:path>
              <a:moveTo>
                <a:pt x="0" y="45720"/>
              </a:moveTo>
              <a:lnTo>
                <a:pt x="487873"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2485512" y="874675"/>
        <a:ext cx="25923" cy="5184"/>
      </dsp:txXfrm>
    </dsp:sp>
    <dsp:sp modelId="{1F343587-7B70-45FC-BD46-2FF7EDA5A14A}">
      <dsp:nvSpPr>
        <dsp:cNvPr id="0" name=""/>
        <dsp:cNvSpPr/>
      </dsp:nvSpPr>
      <dsp:spPr>
        <a:xfrm>
          <a:off x="2104" y="200997"/>
          <a:ext cx="2254232" cy="135253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59" tIns="115946" rIns="110459" bIns="115946" numCol="1" spcCol="1270" anchor="ctr" anchorCtr="0">
          <a:noAutofit/>
        </a:bodyPr>
        <a:lstStyle/>
        <a:p>
          <a:pPr marL="0" lvl="0" indent="0" algn="ctr" defTabSz="711200">
            <a:lnSpc>
              <a:spcPct val="90000"/>
            </a:lnSpc>
            <a:spcBef>
              <a:spcPct val="0"/>
            </a:spcBef>
            <a:spcAft>
              <a:spcPct val="35000"/>
            </a:spcAft>
            <a:buNone/>
          </a:pPr>
          <a:r>
            <a:rPr lang="en-US" sz="1600" kern="1200" err="1">
              <a:solidFill>
                <a:srgbClr val="002060"/>
              </a:solidFill>
            </a:rPr>
            <a:t>Poduzeća</a:t>
          </a:r>
          <a:r>
            <a:rPr lang="en-US" sz="1600" kern="1200">
              <a:solidFill>
                <a:srgbClr val="002060"/>
              </a:solidFill>
            </a:rPr>
            <a:t> </a:t>
          </a:r>
          <a:r>
            <a:rPr lang="en-US" sz="1600" kern="1200" err="1">
              <a:solidFill>
                <a:srgbClr val="002060"/>
              </a:solidFill>
            </a:rPr>
            <a:t>koja</a:t>
          </a:r>
          <a:r>
            <a:rPr lang="en-US" sz="1600" kern="1200">
              <a:solidFill>
                <a:srgbClr val="002060"/>
              </a:solidFill>
            </a:rPr>
            <a:t> </a:t>
          </a:r>
          <a:r>
            <a:rPr lang="en-US" sz="1600" kern="1200" err="1">
              <a:solidFill>
                <a:srgbClr val="002060"/>
              </a:solidFill>
            </a:rPr>
            <a:t>su</a:t>
          </a:r>
          <a:r>
            <a:rPr lang="en-US" sz="1600" kern="1200">
              <a:solidFill>
                <a:srgbClr val="002060"/>
              </a:solidFill>
            </a:rPr>
            <a:t> </a:t>
          </a:r>
          <a:r>
            <a:rPr lang="en-US" sz="1600" kern="1200" err="1">
              <a:solidFill>
                <a:srgbClr val="002060"/>
              </a:solidFill>
            </a:rPr>
            <a:t>primila</a:t>
          </a:r>
          <a:r>
            <a:rPr lang="en-US" sz="1600" kern="1200">
              <a:solidFill>
                <a:srgbClr val="002060"/>
              </a:solidFill>
            </a:rPr>
            <a:t> </a:t>
          </a:r>
          <a:r>
            <a:rPr lang="en-US" sz="1600" kern="1200" err="1">
              <a:solidFill>
                <a:srgbClr val="002060"/>
              </a:solidFill>
            </a:rPr>
            <a:t>potporu</a:t>
          </a:r>
          <a:endParaRPr lang="en-US" sz="1600" kern="1200">
            <a:solidFill>
              <a:srgbClr val="002060"/>
            </a:solidFill>
          </a:endParaRPr>
        </a:p>
      </dsp:txBody>
      <dsp:txXfrm>
        <a:off x="2104" y="200997"/>
        <a:ext cx="2254232" cy="1352539"/>
      </dsp:txXfrm>
    </dsp:sp>
    <dsp:sp modelId="{9255F25A-A01A-45CB-BD54-9A2EC43BE3E4}">
      <dsp:nvSpPr>
        <dsp:cNvPr id="0" name=""/>
        <dsp:cNvSpPr/>
      </dsp:nvSpPr>
      <dsp:spPr>
        <a:xfrm>
          <a:off x="5027243" y="831547"/>
          <a:ext cx="487873" cy="91440"/>
        </a:xfrm>
        <a:custGeom>
          <a:avLst/>
          <a:gdLst/>
          <a:ahLst/>
          <a:cxnLst/>
          <a:rect l="0" t="0" r="0" b="0"/>
          <a:pathLst>
            <a:path>
              <a:moveTo>
                <a:pt x="0" y="45720"/>
              </a:moveTo>
              <a:lnTo>
                <a:pt x="487873"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5258218" y="874675"/>
        <a:ext cx="25923" cy="5184"/>
      </dsp:txXfrm>
    </dsp:sp>
    <dsp:sp modelId="{5EFC92ED-C4C9-4BB2-BAC3-307BD2BFEE64}">
      <dsp:nvSpPr>
        <dsp:cNvPr id="0" name=""/>
        <dsp:cNvSpPr/>
      </dsp:nvSpPr>
      <dsp:spPr>
        <a:xfrm>
          <a:off x="2774810" y="200997"/>
          <a:ext cx="2254232" cy="1352539"/>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59" tIns="115946" rIns="110459" bIns="115946"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002060"/>
              </a:solidFill>
            </a:rPr>
            <a:t>Poduzeća koja su primila potporu u obliku bespovratnih sredstava</a:t>
          </a:r>
        </a:p>
      </dsp:txBody>
      <dsp:txXfrm>
        <a:off x="2774810" y="200997"/>
        <a:ext cx="2254232" cy="1352539"/>
      </dsp:txXfrm>
    </dsp:sp>
    <dsp:sp modelId="{D508067A-231C-4253-85F2-8555F49F08FC}">
      <dsp:nvSpPr>
        <dsp:cNvPr id="0" name=""/>
        <dsp:cNvSpPr/>
      </dsp:nvSpPr>
      <dsp:spPr>
        <a:xfrm>
          <a:off x="7799949" y="831547"/>
          <a:ext cx="487873" cy="91440"/>
        </a:xfrm>
        <a:custGeom>
          <a:avLst/>
          <a:gdLst/>
          <a:ahLst/>
          <a:cxnLst/>
          <a:rect l="0" t="0" r="0" b="0"/>
          <a:pathLst>
            <a:path>
              <a:moveTo>
                <a:pt x="0" y="45720"/>
              </a:moveTo>
              <a:lnTo>
                <a:pt x="487873"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8030924" y="874675"/>
        <a:ext cx="25923" cy="5184"/>
      </dsp:txXfrm>
    </dsp:sp>
    <dsp:sp modelId="{02365F2E-F525-4061-8CDF-B17AE74ED1E9}">
      <dsp:nvSpPr>
        <dsp:cNvPr id="0" name=""/>
        <dsp:cNvSpPr/>
      </dsp:nvSpPr>
      <dsp:spPr>
        <a:xfrm>
          <a:off x="5547516" y="200997"/>
          <a:ext cx="2254232" cy="135253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59" tIns="115946" rIns="110459" bIns="115946" numCol="1" spcCol="1270" anchor="ctr" anchorCtr="0">
          <a:noAutofit/>
        </a:bodyPr>
        <a:lstStyle/>
        <a:p>
          <a:pPr marL="0" lvl="0" indent="0" algn="ctr" defTabSz="711200">
            <a:lnSpc>
              <a:spcPct val="90000"/>
            </a:lnSpc>
            <a:spcBef>
              <a:spcPct val="0"/>
            </a:spcBef>
            <a:spcAft>
              <a:spcPct val="35000"/>
            </a:spcAft>
            <a:buNone/>
          </a:pPr>
          <a:r>
            <a:rPr lang="it-IT" sz="1600" kern="1200">
              <a:solidFill>
                <a:srgbClr val="002060"/>
              </a:solidFill>
            </a:rPr>
            <a:t>Novoosnovana poduzeća koja su primila potporu</a:t>
          </a:r>
          <a:endParaRPr lang="en-US" sz="1600" kern="1200">
            <a:solidFill>
              <a:srgbClr val="002060"/>
            </a:solidFill>
          </a:endParaRPr>
        </a:p>
      </dsp:txBody>
      <dsp:txXfrm>
        <a:off x="5547516" y="200997"/>
        <a:ext cx="2254232" cy="1352539"/>
      </dsp:txXfrm>
    </dsp:sp>
    <dsp:sp modelId="{A4BA5189-77C3-4001-8E13-47C975657C69}">
      <dsp:nvSpPr>
        <dsp:cNvPr id="0" name=""/>
        <dsp:cNvSpPr/>
      </dsp:nvSpPr>
      <dsp:spPr>
        <a:xfrm>
          <a:off x="1129220" y="1551737"/>
          <a:ext cx="8318118" cy="487873"/>
        </a:xfrm>
        <a:custGeom>
          <a:avLst/>
          <a:gdLst/>
          <a:ahLst/>
          <a:cxnLst/>
          <a:rect l="0" t="0" r="0" b="0"/>
          <a:pathLst>
            <a:path>
              <a:moveTo>
                <a:pt x="8318118" y="0"/>
              </a:moveTo>
              <a:lnTo>
                <a:pt x="8318118" y="261036"/>
              </a:lnTo>
              <a:lnTo>
                <a:pt x="0" y="261036"/>
              </a:lnTo>
              <a:lnTo>
                <a:pt x="0" y="487873"/>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5079923" y="1793081"/>
        <a:ext cx="416713" cy="5184"/>
      </dsp:txXfrm>
    </dsp:sp>
    <dsp:sp modelId="{5EE8DADA-3CEF-401C-AED3-A06C64798B2B}">
      <dsp:nvSpPr>
        <dsp:cNvPr id="0" name=""/>
        <dsp:cNvSpPr/>
      </dsp:nvSpPr>
      <dsp:spPr>
        <a:xfrm>
          <a:off x="8320222" y="200997"/>
          <a:ext cx="2254232" cy="1352539"/>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59" tIns="115946" rIns="110459" bIns="115946" numCol="1" spcCol="1270" anchor="ctr" anchorCtr="0">
          <a:noAutofit/>
        </a:bodyPr>
        <a:lstStyle/>
        <a:p>
          <a:pPr marL="0" lvl="0" indent="0" algn="ctr" defTabSz="711200">
            <a:lnSpc>
              <a:spcPct val="90000"/>
            </a:lnSpc>
            <a:spcBef>
              <a:spcPct val="0"/>
            </a:spcBef>
            <a:spcAft>
              <a:spcPct val="35000"/>
            </a:spcAft>
            <a:buNone/>
          </a:pPr>
          <a:r>
            <a:rPr lang="pl-PL" sz="1600" kern="1200">
              <a:solidFill>
                <a:srgbClr val="002060"/>
              </a:solidFill>
            </a:rPr>
            <a:t>Privatna ulaganja u iznosu jednakom javnoj potpori </a:t>
          </a:r>
          <a:endParaRPr lang="en-US" sz="1600" kern="1200">
            <a:solidFill>
              <a:srgbClr val="002060"/>
            </a:solidFill>
          </a:endParaRPr>
        </a:p>
      </dsp:txBody>
      <dsp:txXfrm>
        <a:off x="8320222" y="200997"/>
        <a:ext cx="2254232" cy="1352539"/>
      </dsp:txXfrm>
    </dsp:sp>
    <dsp:sp modelId="{6061475C-EFAD-40B9-8181-FAF9ABE33300}">
      <dsp:nvSpPr>
        <dsp:cNvPr id="0" name=""/>
        <dsp:cNvSpPr/>
      </dsp:nvSpPr>
      <dsp:spPr>
        <a:xfrm>
          <a:off x="2254537" y="2702560"/>
          <a:ext cx="487873" cy="91440"/>
        </a:xfrm>
        <a:custGeom>
          <a:avLst/>
          <a:gdLst/>
          <a:ahLst/>
          <a:cxnLst/>
          <a:rect l="0" t="0" r="0" b="0"/>
          <a:pathLst>
            <a:path>
              <a:moveTo>
                <a:pt x="0" y="45720"/>
              </a:moveTo>
              <a:lnTo>
                <a:pt x="487873"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2485512" y="2745688"/>
        <a:ext cx="25923" cy="5184"/>
      </dsp:txXfrm>
    </dsp:sp>
    <dsp:sp modelId="{A381EA03-210C-4CA4-A001-5B7DEC804660}">
      <dsp:nvSpPr>
        <dsp:cNvPr id="0" name=""/>
        <dsp:cNvSpPr/>
      </dsp:nvSpPr>
      <dsp:spPr>
        <a:xfrm>
          <a:off x="2104" y="2072010"/>
          <a:ext cx="2254232" cy="1352539"/>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59" tIns="115946" rIns="110459" bIns="115946"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002060"/>
              </a:solidFill>
            </a:rPr>
            <a:t>Mala i srednja poduzeća (MSP-ovi) koji uvode inovacije u proizvode ili procese</a:t>
          </a:r>
        </a:p>
      </dsp:txBody>
      <dsp:txXfrm>
        <a:off x="2104" y="2072010"/>
        <a:ext cx="2254232" cy="1352539"/>
      </dsp:txXfrm>
    </dsp:sp>
    <dsp:sp modelId="{9C1E7148-9C4B-4F06-9632-6FD1752A689D}">
      <dsp:nvSpPr>
        <dsp:cNvPr id="0" name=""/>
        <dsp:cNvSpPr/>
      </dsp:nvSpPr>
      <dsp:spPr>
        <a:xfrm>
          <a:off x="5027243" y="2702560"/>
          <a:ext cx="487873" cy="91440"/>
        </a:xfrm>
        <a:custGeom>
          <a:avLst/>
          <a:gdLst/>
          <a:ahLst/>
          <a:cxnLst/>
          <a:rect l="0" t="0" r="0" b="0"/>
          <a:pathLst>
            <a:path>
              <a:moveTo>
                <a:pt x="0" y="45720"/>
              </a:moveTo>
              <a:lnTo>
                <a:pt x="487873"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5258218" y="2745688"/>
        <a:ext cx="25923" cy="5184"/>
      </dsp:txXfrm>
    </dsp:sp>
    <dsp:sp modelId="{0A81EE34-11FB-4BE3-BA8D-FE5B9B45003D}">
      <dsp:nvSpPr>
        <dsp:cNvPr id="0" name=""/>
        <dsp:cNvSpPr/>
      </dsp:nvSpPr>
      <dsp:spPr>
        <a:xfrm>
          <a:off x="2774810" y="2072010"/>
          <a:ext cx="2254232" cy="1352539"/>
        </a:xfrm>
        <a:prstGeom prst="rect">
          <a:avLst/>
        </a:prstGeom>
        <a:solidFill>
          <a:schemeClr val="bg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59" tIns="115946" rIns="110459" bIns="115946"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002060"/>
              </a:solidFill>
            </a:rPr>
            <a:t>MSP-</a:t>
          </a:r>
          <a:r>
            <a:rPr lang="en-US" sz="1600" kern="1200" err="1">
              <a:solidFill>
                <a:srgbClr val="002060"/>
              </a:solidFill>
            </a:rPr>
            <a:t>ovi</a:t>
          </a:r>
          <a:r>
            <a:rPr lang="en-US" sz="1600" kern="1200">
              <a:solidFill>
                <a:srgbClr val="002060"/>
              </a:solidFill>
            </a:rPr>
            <a:t> koji </a:t>
          </a:r>
          <a:r>
            <a:rPr lang="en-US" sz="1600" kern="1200" err="1">
              <a:solidFill>
                <a:srgbClr val="002060"/>
              </a:solidFill>
            </a:rPr>
            <a:t>uvode</a:t>
          </a:r>
          <a:r>
            <a:rPr lang="en-US" sz="1600" kern="1200">
              <a:solidFill>
                <a:srgbClr val="002060"/>
              </a:solidFill>
            </a:rPr>
            <a:t> </a:t>
          </a:r>
          <a:r>
            <a:rPr lang="en-US" sz="1600" kern="1200" err="1">
              <a:solidFill>
                <a:srgbClr val="002060"/>
              </a:solidFill>
            </a:rPr>
            <a:t>marketinške</a:t>
          </a:r>
          <a:r>
            <a:rPr lang="en-US" sz="1600" kern="1200">
              <a:solidFill>
                <a:srgbClr val="002060"/>
              </a:solidFill>
            </a:rPr>
            <a:t> </a:t>
          </a:r>
          <a:r>
            <a:rPr lang="en-US" sz="1600" kern="1200" err="1">
              <a:solidFill>
                <a:srgbClr val="002060"/>
              </a:solidFill>
            </a:rPr>
            <a:t>ili</a:t>
          </a:r>
          <a:r>
            <a:rPr lang="en-US" sz="1600" kern="1200">
              <a:solidFill>
                <a:srgbClr val="002060"/>
              </a:solidFill>
            </a:rPr>
            <a:t> </a:t>
          </a:r>
          <a:r>
            <a:rPr lang="en-US" sz="1600" kern="1200" err="1">
              <a:solidFill>
                <a:srgbClr val="002060"/>
              </a:solidFill>
            </a:rPr>
            <a:t>organizacijske</a:t>
          </a:r>
          <a:r>
            <a:rPr lang="en-US" sz="1600" kern="1200">
              <a:solidFill>
                <a:srgbClr val="002060"/>
              </a:solidFill>
            </a:rPr>
            <a:t> </a:t>
          </a:r>
          <a:r>
            <a:rPr lang="en-US" sz="1600" kern="1200" err="1">
              <a:solidFill>
                <a:srgbClr val="002060"/>
              </a:solidFill>
            </a:rPr>
            <a:t>inovacije</a:t>
          </a:r>
          <a:endParaRPr lang="en-US" sz="1600" kern="1200">
            <a:solidFill>
              <a:srgbClr val="002060"/>
            </a:solidFill>
          </a:endParaRPr>
        </a:p>
      </dsp:txBody>
      <dsp:txXfrm>
        <a:off x="2774810" y="2072010"/>
        <a:ext cx="2254232" cy="1352539"/>
      </dsp:txXfrm>
    </dsp:sp>
    <dsp:sp modelId="{1483756F-C64C-48BF-831A-A1F89F48654D}">
      <dsp:nvSpPr>
        <dsp:cNvPr id="0" name=""/>
        <dsp:cNvSpPr/>
      </dsp:nvSpPr>
      <dsp:spPr>
        <a:xfrm>
          <a:off x="7799949" y="2702560"/>
          <a:ext cx="487873" cy="91440"/>
        </a:xfrm>
        <a:custGeom>
          <a:avLst/>
          <a:gdLst/>
          <a:ahLst/>
          <a:cxnLst/>
          <a:rect l="0" t="0" r="0" b="0"/>
          <a:pathLst>
            <a:path>
              <a:moveTo>
                <a:pt x="0" y="45720"/>
              </a:moveTo>
              <a:lnTo>
                <a:pt x="487873"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8030924" y="2745688"/>
        <a:ext cx="25923" cy="5184"/>
      </dsp:txXfrm>
    </dsp:sp>
    <dsp:sp modelId="{93814F06-DE7F-49FE-8909-99CCA1E3FDC0}">
      <dsp:nvSpPr>
        <dsp:cNvPr id="0" name=""/>
        <dsp:cNvSpPr/>
      </dsp:nvSpPr>
      <dsp:spPr>
        <a:xfrm>
          <a:off x="5547516" y="2072010"/>
          <a:ext cx="2254232" cy="135253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57150">
          <a:solidFill>
            <a:schemeClr val="bg1"/>
          </a:solidFill>
        </a:ln>
        <a:effectLst/>
      </dsp:spPr>
      <dsp:style>
        <a:lnRef idx="0">
          <a:scrgbClr r="0" g="0" b="0"/>
        </a:lnRef>
        <a:fillRef idx="0">
          <a:scrgbClr r="0" g="0" b="0"/>
        </a:fillRef>
        <a:effectRef idx="0">
          <a:scrgbClr r="0" g="0" b="0"/>
        </a:effectRef>
        <a:fontRef idx="minor">
          <a:schemeClr val="lt1"/>
        </a:fontRef>
      </dsp:style>
      <dsp:txBody>
        <a:bodyPr spcFirstLastPara="0" vert="horz" wrap="square" lIns="110459" tIns="115946" rIns="110459" bIns="115946" numCol="1" spcCol="1270" anchor="ctr" anchorCtr="0">
          <a:noAutofit/>
        </a:bodyPr>
        <a:lstStyle/>
        <a:p>
          <a:pPr marL="0" lvl="0" indent="0" algn="ctr" defTabSz="711200">
            <a:lnSpc>
              <a:spcPct val="90000"/>
            </a:lnSpc>
            <a:spcBef>
              <a:spcPct val="0"/>
            </a:spcBef>
            <a:spcAft>
              <a:spcPct val="35000"/>
            </a:spcAft>
            <a:buNone/>
          </a:pPr>
          <a:r>
            <a:rPr lang="hr-HR" sz="1600" kern="1200">
              <a:solidFill>
                <a:srgbClr val="002060"/>
              </a:solidFill>
            </a:rPr>
            <a:t>Stvorena radna mjesta u subjektima s primljenom potporom</a:t>
          </a:r>
          <a:endParaRPr lang="en-US" sz="1600" kern="1200">
            <a:solidFill>
              <a:srgbClr val="002060"/>
            </a:solidFill>
          </a:endParaRPr>
        </a:p>
      </dsp:txBody>
      <dsp:txXfrm>
        <a:off x="5547516" y="2072010"/>
        <a:ext cx="2254232" cy="1352539"/>
      </dsp:txXfrm>
    </dsp:sp>
    <dsp:sp modelId="{428BC064-1038-498B-BE88-8A7CF5D92361}">
      <dsp:nvSpPr>
        <dsp:cNvPr id="0" name=""/>
        <dsp:cNvSpPr/>
      </dsp:nvSpPr>
      <dsp:spPr>
        <a:xfrm>
          <a:off x="1129220" y="3422750"/>
          <a:ext cx="8318118" cy="487873"/>
        </a:xfrm>
        <a:custGeom>
          <a:avLst/>
          <a:gdLst/>
          <a:ahLst/>
          <a:cxnLst/>
          <a:rect l="0" t="0" r="0" b="0"/>
          <a:pathLst>
            <a:path>
              <a:moveTo>
                <a:pt x="8318118" y="0"/>
              </a:moveTo>
              <a:lnTo>
                <a:pt x="8318118" y="261036"/>
              </a:lnTo>
              <a:lnTo>
                <a:pt x="0" y="261036"/>
              </a:lnTo>
              <a:lnTo>
                <a:pt x="0" y="487873"/>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5079923" y="3664094"/>
        <a:ext cx="416713" cy="5184"/>
      </dsp:txXfrm>
    </dsp:sp>
    <dsp:sp modelId="{0A2855D0-E436-469D-B416-B8E406A02220}">
      <dsp:nvSpPr>
        <dsp:cNvPr id="0" name=""/>
        <dsp:cNvSpPr/>
      </dsp:nvSpPr>
      <dsp:spPr>
        <a:xfrm>
          <a:off x="8320222" y="2072010"/>
          <a:ext cx="2254232" cy="135253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59" tIns="115946" rIns="110459" bIns="115946" numCol="1" spcCol="1270" anchor="ctr" anchorCtr="0">
          <a:noAutofit/>
        </a:bodyPr>
        <a:lstStyle/>
        <a:p>
          <a:pPr marL="0" lvl="0" indent="0" algn="ctr" defTabSz="711200">
            <a:lnSpc>
              <a:spcPct val="90000"/>
            </a:lnSpc>
            <a:spcBef>
              <a:spcPct val="0"/>
            </a:spcBef>
            <a:spcAft>
              <a:spcPct val="35000"/>
            </a:spcAft>
            <a:buNone/>
          </a:pPr>
          <a:r>
            <a:rPr lang="hr-HR" sz="1600" kern="1200">
              <a:solidFill>
                <a:srgbClr val="002060"/>
              </a:solidFill>
            </a:rPr>
            <a:t>Broj inovativnih proizvoda</a:t>
          </a:r>
          <a:endParaRPr lang="en-US" sz="1600" kern="1200">
            <a:solidFill>
              <a:srgbClr val="002060"/>
            </a:solidFill>
          </a:endParaRPr>
        </a:p>
      </dsp:txBody>
      <dsp:txXfrm>
        <a:off x="8320222" y="2072010"/>
        <a:ext cx="2254232" cy="1352539"/>
      </dsp:txXfrm>
    </dsp:sp>
    <dsp:sp modelId="{A3B002E4-A527-4C54-BA4D-C360B8F2D400}">
      <dsp:nvSpPr>
        <dsp:cNvPr id="0" name=""/>
        <dsp:cNvSpPr/>
      </dsp:nvSpPr>
      <dsp:spPr>
        <a:xfrm>
          <a:off x="2254537" y="4573573"/>
          <a:ext cx="487873" cy="91440"/>
        </a:xfrm>
        <a:custGeom>
          <a:avLst/>
          <a:gdLst/>
          <a:ahLst/>
          <a:cxnLst/>
          <a:rect l="0" t="0" r="0" b="0"/>
          <a:pathLst>
            <a:path>
              <a:moveTo>
                <a:pt x="0" y="45720"/>
              </a:moveTo>
              <a:lnTo>
                <a:pt x="487873"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2485512" y="4616701"/>
        <a:ext cx="25923" cy="5184"/>
      </dsp:txXfrm>
    </dsp:sp>
    <dsp:sp modelId="{F9082505-31AD-42B4-8487-1C3F1F36CA1B}">
      <dsp:nvSpPr>
        <dsp:cNvPr id="0" name=""/>
        <dsp:cNvSpPr/>
      </dsp:nvSpPr>
      <dsp:spPr>
        <a:xfrm>
          <a:off x="2104" y="3943023"/>
          <a:ext cx="2254232" cy="135253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59" tIns="115946" rIns="110459" bIns="115946" numCol="1" spcCol="1270" anchor="ctr" anchorCtr="0">
          <a:noAutofit/>
        </a:bodyPr>
        <a:lstStyle/>
        <a:p>
          <a:pPr marL="0" lvl="0" indent="0" algn="ctr" defTabSz="711200">
            <a:lnSpc>
              <a:spcPct val="90000"/>
            </a:lnSpc>
            <a:spcBef>
              <a:spcPct val="0"/>
            </a:spcBef>
            <a:spcAft>
              <a:spcPct val="35000"/>
            </a:spcAft>
            <a:buNone/>
          </a:pPr>
          <a:r>
            <a:rPr lang="hr-HR" sz="1600" kern="1200">
              <a:solidFill>
                <a:schemeClr val="bg1"/>
              </a:solidFill>
            </a:rPr>
            <a:t>Povećani prihod od prodaje</a:t>
          </a:r>
          <a:endParaRPr lang="en-US" sz="1600" kern="1200">
            <a:solidFill>
              <a:schemeClr val="bg1"/>
            </a:solidFill>
          </a:endParaRPr>
        </a:p>
      </dsp:txBody>
      <dsp:txXfrm>
        <a:off x="2104" y="3943023"/>
        <a:ext cx="2254232" cy="1352539"/>
      </dsp:txXfrm>
    </dsp:sp>
    <dsp:sp modelId="{43F707C9-239C-4F5F-BCFF-5DB669C5E579}">
      <dsp:nvSpPr>
        <dsp:cNvPr id="0" name=""/>
        <dsp:cNvSpPr/>
      </dsp:nvSpPr>
      <dsp:spPr>
        <a:xfrm>
          <a:off x="5027243" y="4573573"/>
          <a:ext cx="487873" cy="91440"/>
        </a:xfrm>
        <a:custGeom>
          <a:avLst/>
          <a:gdLst/>
          <a:ahLst/>
          <a:cxnLst/>
          <a:rect l="0" t="0" r="0" b="0"/>
          <a:pathLst>
            <a:path>
              <a:moveTo>
                <a:pt x="0" y="45720"/>
              </a:moveTo>
              <a:lnTo>
                <a:pt x="487873"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hr-HR" sz="500" kern="1200"/>
        </a:p>
      </dsp:txBody>
      <dsp:txXfrm>
        <a:off x="5258218" y="4616701"/>
        <a:ext cx="25923" cy="5184"/>
      </dsp:txXfrm>
    </dsp:sp>
    <dsp:sp modelId="{1F3ECD1B-B861-4D21-85DB-71E8F612AABD}">
      <dsp:nvSpPr>
        <dsp:cNvPr id="0" name=""/>
        <dsp:cNvSpPr/>
      </dsp:nvSpPr>
      <dsp:spPr>
        <a:xfrm>
          <a:off x="2774810" y="3943023"/>
          <a:ext cx="2254232" cy="135253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57150">
          <a:solidFill>
            <a:schemeClr val="bg1"/>
          </a:solidFill>
        </a:ln>
        <a:effectLst/>
      </dsp:spPr>
      <dsp:style>
        <a:lnRef idx="0">
          <a:scrgbClr r="0" g="0" b="0"/>
        </a:lnRef>
        <a:fillRef idx="0">
          <a:scrgbClr r="0" g="0" b="0"/>
        </a:fillRef>
        <a:effectRef idx="0">
          <a:scrgbClr r="0" g="0" b="0"/>
        </a:effectRef>
        <a:fontRef idx="minor">
          <a:schemeClr val="lt1"/>
        </a:fontRef>
      </dsp:style>
      <dsp:txBody>
        <a:bodyPr spcFirstLastPara="0" vert="horz" wrap="square" lIns="110459" tIns="115946" rIns="110459" bIns="115946" numCol="1" spcCol="1270" anchor="ctr" anchorCtr="0">
          <a:noAutofit/>
        </a:bodyPr>
        <a:lstStyle/>
        <a:p>
          <a:pPr marL="0" lvl="0" indent="0" algn="ctr" defTabSz="711200">
            <a:lnSpc>
              <a:spcPct val="90000"/>
            </a:lnSpc>
            <a:spcBef>
              <a:spcPct val="0"/>
            </a:spcBef>
            <a:spcAft>
              <a:spcPct val="35000"/>
            </a:spcAft>
            <a:buNone/>
          </a:pPr>
          <a:r>
            <a:rPr lang="hr-HR" sz="1600" kern="1200">
              <a:solidFill>
                <a:srgbClr val="002060"/>
              </a:solidFill>
            </a:rPr>
            <a:t>Vrijednost dodatnih sredstava koje je poduzeće prikupilo nakon završetka projekta</a:t>
          </a:r>
          <a:endParaRPr lang="en-US" sz="1600" kern="1200">
            <a:solidFill>
              <a:srgbClr val="002060"/>
            </a:solidFill>
          </a:endParaRPr>
        </a:p>
      </dsp:txBody>
      <dsp:txXfrm>
        <a:off x="2774810" y="3943023"/>
        <a:ext cx="2254232" cy="1352539"/>
      </dsp:txXfrm>
    </dsp:sp>
    <dsp:sp modelId="{00DE75AA-1F11-4718-A335-C64D027EE82E}">
      <dsp:nvSpPr>
        <dsp:cNvPr id="0" name=""/>
        <dsp:cNvSpPr/>
      </dsp:nvSpPr>
      <dsp:spPr>
        <a:xfrm>
          <a:off x="5547516" y="3943023"/>
          <a:ext cx="2254232" cy="135253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57150">
          <a:solidFill>
            <a:schemeClr val="bg1"/>
          </a:solidFill>
        </a:ln>
        <a:effectLst/>
      </dsp:spPr>
      <dsp:style>
        <a:lnRef idx="0">
          <a:scrgbClr r="0" g="0" b="0"/>
        </a:lnRef>
        <a:fillRef idx="0">
          <a:scrgbClr r="0" g="0" b="0"/>
        </a:fillRef>
        <a:effectRef idx="0">
          <a:scrgbClr r="0" g="0" b="0"/>
        </a:effectRef>
        <a:fontRef idx="minor">
          <a:schemeClr val="lt1"/>
        </a:fontRef>
      </dsp:style>
      <dsp:txBody>
        <a:bodyPr spcFirstLastPara="0" vert="horz" wrap="square" lIns="110459" tIns="115946" rIns="110459" bIns="115946" numCol="1" spcCol="1270" anchor="ctr" anchorCtr="0">
          <a:noAutofit/>
        </a:bodyPr>
        <a:lstStyle/>
        <a:p>
          <a:pPr marL="0" lvl="0" indent="0" algn="ctr" defTabSz="711200">
            <a:lnSpc>
              <a:spcPct val="90000"/>
            </a:lnSpc>
            <a:spcBef>
              <a:spcPct val="0"/>
            </a:spcBef>
            <a:spcAft>
              <a:spcPct val="35000"/>
            </a:spcAft>
            <a:buNone/>
          </a:pPr>
          <a:r>
            <a:rPr lang="hr-HR" sz="1600" kern="1200">
              <a:solidFill>
                <a:srgbClr val="002060"/>
              </a:solidFill>
            </a:rPr>
            <a:t>Postotak poduzeća koja nastavljaju poslovanje nakon završetka projekta</a:t>
          </a:r>
          <a:endParaRPr lang="en-US" sz="1600" kern="1200">
            <a:solidFill>
              <a:srgbClr val="002060"/>
            </a:solidFill>
          </a:endParaRPr>
        </a:p>
      </dsp:txBody>
      <dsp:txXfrm>
        <a:off x="5547516" y="3943023"/>
        <a:ext cx="2254232" cy="13525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5FDD1-F0DA-49DD-B55B-300ADBC82AA9}">
      <dsp:nvSpPr>
        <dsp:cNvPr id="0" name=""/>
        <dsp:cNvSpPr/>
      </dsp:nvSpPr>
      <dsp:spPr>
        <a:xfrm>
          <a:off x="728603" y="0"/>
          <a:ext cx="8257502" cy="436181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165388-4F33-46F8-A96E-1335667DFC34}">
      <dsp:nvSpPr>
        <dsp:cNvPr id="0" name=""/>
        <dsp:cNvSpPr/>
      </dsp:nvSpPr>
      <dsp:spPr>
        <a:xfrm>
          <a:off x="4862" y="1308544"/>
          <a:ext cx="2338550" cy="174472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ima </a:t>
          </a:r>
          <a:r>
            <a:rPr lang="hr-HR" sz="1500" kern="1200"/>
            <a:t>vlastite</a:t>
          </a:r>
          <a:r>
            <a:rPr lang="en-GB" sz="1500" kern="1200"/>
            <a:t> </a:t>
          </a:r>
          <a:r>
            <a:rPr lang="hr-HR" sz="1500" kern="1200"/>
            <a:t>ljudske, financijske, tehničke i/ili tehnološke kapacitete za provedbu, kao i za provedbu post-projektnih aktivnosti</a:t>
          </a:r>
        </a:p>
      </dsp:txBody>
      <dsp:txXfrm>
        <a:off x="90033" y="1393715"/>
        <a:ext cx="2168208" cy="1574384"/>
      </dsp:txXfrm>
    </dsp:sp>
    <dsp:sp modelId="{D3B0692F-30EC-4B8B-8F9D-ECF98FD0D893}">
      <dsp:nvSpPr>
        <dsp:cNvPr id="0" name=""/>
        <dsp:cNvSpPr/>
      </dsp:nvSpPr>
      <dsp:spPr>
        <a:xfrm>
          <a:off x="2460340" y="1308544"/>
          <a:ext cx="2338550" cy="1744726"/>
        </a:xfrm>
        <a:prstGeom prst="roundRect">
          <a:avLst/>
        </a:prstGeom>
        <a:solidFill>
          <a:schemeClr val="accent2">
            <a:hueOff val="1891709"/>
            <a:satOff val="5125"/>
            <a:lumOff val="-405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registriran je u RH </a:t>
          </a:r>
          <a:endParaRPr lang="hr-HR" sz="1500" kern="1200"/>
        </a:p>
      </dsp:txBody>
      <dsp:txXfrm>
        <a:off x="2545511" y="1393715"/>
        <a:ext cx="2168208" cy="1574384"/>
      </dsp:txXfrm>
    </dsp:sp>
    <dsp:sp modelId="{DC52AFB9-516A-4081-B6A4-69AE672B0CF2}">
      <dsp:nvSpPr>
        <dsp:cNvPr id="0" name=""/>
        <dsp:cNvSpPr/>
      </dsp:nvSpPr>
      <dsp:spPr>
        <a:xfrm>
          <a:off x="4915818" y="1308544"/>
          <a:ext cx="2338550" cy="1744726"/>
        </a:xfrm>
        <a:prstGeom prst="roundRect">
          <a:avLst/>
        </a:prstGeom>
        <a:solidFill>
          <a:schemeClr val="accent2">
            <a:hueOff val="3783419"/>
            <a:satOff val="10250"/>
            <a:lumOff val="-81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nije prešao ili s traženom potporom ne prelazi pragove definirane Uredbom de minimis </a:t>
          </a:r>
          <a:endParaRPr lang="hr-HR" sz="1500" kern="1200"/>
        </a:p>
      </dsp:txBody>
      <dsp:txXfrm>
        <a:off x="5000989" y="1393715"/>
        <a:ext cx="2168208" cy="1574384"/>
      </dsp:txXfrm>
    </dsp:sp>
    <dsp:sp modelId="{9DF19E8C-D4A8-48FE-AE64-C03FDC3F1EB5}">
      <dsp:nvSpPr>
        <dsp:cNvPr id="0" name=""/>
        <dsp:cNvSpPr/>
      </dsp:nvSpPr>
      <dsp:spPr>
        <a:xfrm>
          <a:off x="7371296" y="1308544"/>
          <a:ext cx="2338550" cy="1744726"/>
        </a:xfrm>
        <a:prstGeom prst="roundRect">
          <a:avLst/>
        </a:prstGeom>
        <a:solidFill>
          <a:schemeClr val="accent2">
            <a:hueOff val="5675128"/>
            <a:satOff val="15375"/>
            <a:lumOff val="-1215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dokazao je  da </a:t>
          </a:r>
          <a:r>
            <a:rPr lang="hr-HR" sz="1500" kern="1200"/>
            <a:t>u trenutku prijave nije niti u jednoj situaciji isključenja</a:t>
          </a:r>
          <a:r>
            <a:rPr lang="en-GB" sz="1500" kern="1200"/>
            <a:t> (točka 2.3.UZP)</a:t>
          </a:r>
          <a:endParaRPr lang="hr-HR" sz="1500" kern="1200"/>
        </a:p>
      </dsp:txBody>
      <dsp:txXfrm>
        <a:off x="7456467" y="1393715"/>
        <a:ext cx="2168208" cy="1574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465F5-33DB-4CE3-BC84-A02FB34462E4}">
      <dsp:nvSpPr>
        <dsp:cNvPr id="0" name=""/>
        <dsp:cNvSpPr/>
      </dsp:nvSpPr>
      <dsp:spPr>
        <a:xfrm>
          <a:off x="1991393" y="1223341"/>
          <a:ext cx="426089" cy="91440"/>
        </a:xfrm>
        <a:custGeom>
          <a:avLst/>
          <a:gdLst/>
          <a:ahLst/>
          <a:cxnLst/>
          <a:rect l="0" t="0" r="0" b="0"/>
          <a:pathLst>
            <a:path>
              <a:moveTo>
                <a:pt x="0" y="45720"/>
              </a:moveTo>
              <a:lnTo>
                <a:pt x="426089"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2193021" y="1266778"/>
        <a:ext cx="22834" cy="4566"/>
      </dsp:txXfrm>
    </dsp:sp>
    <dsp:sp modelId="{14B845F4-D5E0-48F3-A697-0A2A31924A70}">
      <dsp:nvSpPr>
        <dsp:cNvPr id="0" name=""/>
        <dsp:cNvSpPr/>
      </dsp:nvSpPr>
      <dsp:spPr>
        <a:xfrm>
          <a:off x="7586" y="673379"/>
          <a:ext cx="1985607" cy="119136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96" tIns="102130" rIns="97296" bIns="102130" numCol="1" spcCol="1270" anchor="ctr" anchorCtr="0">
          <a:noAutofit/>
        </a:bodyPr>
        <a:lstStyle/>
        <a:p>
          <a:pPr marL="0" lvl="0" indent="0" algn="ctr" defTabSz="711200">
            <a:lnSpc>
              <a:spcPct val="90000"/>
            </a:lnSpc>
            <a:spcBef>
              <a:spcPct val="0"/>
            </a:spcBef>
            <a:spcAft>
              <a:spcPct val="35000"/>
            </a:spcAft>
            <a:buNone/>
          </a:pPr>
          <a:r>
            <a:rPr lang="en-US" sz="1600" kern="1200" err="1">
              <a:latin typeface="+mn-lt"/>
            </a:rPr>
            <a:t>Predstečajni</a:t>
          </a:r>
          <a:r>
            <a:rPr lang="en-US" sz="1600" kern="1200">
              <a:latin typeface="+mn-lt"/>
            </a:rPr>
            <a:t> </a:t>
          </a:r>
          <a:r>
            <a:rPr lang="en-US" sz="1600" kern="1200" err="1">
              <a:latin typeface="+mn-lt"/>
            </a:rPr>
            <a:t>postupak</a:t>
          </a:r>
          <a:r>
            <a:rPr lang="en-US" sz="1600" kern="1200">
              <a:latin typeface="+mn-lt"/>
            </a:rPr>
            <a:t>, </a:t>
          </a:r>
          <a:r>
            <a:rPr lang="en-US" sz="1600" kern="1200" err="1">
              <a:latin typeface="+mn-lt"/>
            </a:rPr>
            <a:t>stečajni</a:t>
          </a:r>
          <a:r>
            <a:rPr lang="en-US" sz="1600" kern="1200">
              <a:latin typeface="+mn-lt"/>
            </a:rPr>
            <a:t> </a:t>
          </a:r>
          <a:r>
            <a:rPr lang="en-US" sz="1600" kern="1200" err="1">
              <a:latin typeface="+mn-lt"/>
            </a:rPr>
            <a:t>postupak</a:t>
          </a:r>
          <a:endParaRPr lang="en-US" sz="1600" kern="1200">
            <a:latin typeface="+mn-lt"/>
          </a:endParaRPr>
        </a:p>
      </dsp:txBody>
      <dsp:txXfrm>
        <a:off x="7586" y="673379"/>
        <a:ext cx="1985607" cy="1191364"/>
      </dsp:txXfrm>
    </dsp:sp>
    <dsp:sp modelId="{2EBF685B-79DB-47E7-ACB5-25908764C908}">
      <dsp:nvSpPr>
        <dsp:cNvPr id="0" name=""/>
        <dsp:cNvSpPr/>
      </dsp:nvSpPr>
      <dsp:spPr>
        <a:xfrm>
          <a:off x="4433690" y="1223341"/>
          <a:ext cx="426089" cy="91440"/>
        </a:xfrm>
        <a:custGeom>
          <a:avLst/>
          <a:gdLst/>
          <a:ahLst/>
          <a:cxnLst/>
          <a:rect l="0" t="0" r="0" b="0"/>
          <a:pathLst>
            <a:path>
              <a:moveTo>
                <a:pt x="0" y="45720"/>
              </a:moveTo>
              <a:lnTo>
                <a:pt x="426089" y="45720"/>
              </a:lnTo>
            </a:path>
          </a:pathLst>
        </a:custGeom>
        <a:noFill/>
        <a:ln w="12700" cap="flat" cmpd="sng" algn="ctr">
          <a:solidFill>
            <a:schemeClr val="accent2">
              <a:hueOff val="472927"/>
              <a:satOff val="1281"/>
              <a:lumOff val="-101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4635318" y="1266778"/>
        <a:ext cx="22834" cy="4566"/>
      </dsp:txXfrm>
    </dsp:sp>
    <dsp:sp modelId="{345148A7-BCC5-46E1-8641-89647901C5ED}">
      <dsp:nvSpPr>
        <dsp:cNvPr id="0" name=""/>
        <dsp:cNvSpPr/>
      </dsp:nvSpPr>
      <dsp:spPr>
        <a:xfrm>
          <a:off x="2449883" y="673379"/>
          <a:ext cx="1985607" cy="1191364"/>
        </a:xfrm>
        <a:prstGeom prst="rect">
          <a:avLst/>
        </a:prstGeom>
        <a:solidFill>
          <a:schemeClr val="accent2">
            <a:hueOff val="436548"/>
            <a:satOff val="1183"/>
            <a:lumOff val="-93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96" tIns="102130" rIns="97296" bIns="10213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rPr>
            <a:t>Pravomoćna osuđujuća presuda za određena KD</a:t>
          </a:r>
        </a:p>
      </dsp:txBody>
      <dsp:txXfrm>
        <a:off x="2449883" y="673379"/>
        <a:ext cx="1985607" cy="1191364"/>
      </dsp:txXfrm>
    </dsp:sp>
    <dsp:sp modelId="{94EC575B-716F-486F-9FF5-2301A48CF3DF}">
      <dsp:nvSpPr>
        <dsp:cNvPr id="0" name=""/>
        <dsp:cNvSpPr/>
      </dsp:nvSpPr>
      <dsp:spPr>
        <a:xfrm>
          <a:off x="6875988" y="1223341"/>
          <a:ext cx="426089" cy="91440"/>
        </a:xfrm>
        <a:custGeom>
          <a:avLst/>
          <a:gdLst/>
          <a:ahLst/>
          <a:cxnLst/>
          <a:rect l="0" t="0" r="0" b="0"/>
          <a:pathLst>
            <a:path>
              <a:moveTo>
                <a:pt x="0" y="45720"/>
              </a:moveTo>
              <a:lnTo>
                <a:pt x="426089" y="45720"/>
              </a:lnTo>
            </a:path>
          </a:pathLst>
        </a:custGeom>
        <a:noFill/>
        <a:ln w="12700" cap="flat" cmpd="sng" algn="ctr">
          <a:solidFill>
            <a:schemeClr val="accent2">
              <a:hueOff val="945855"/>
              <a:satOff val="2563"/>
              <a:lumOff val="-202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7077615" y="1266778"/>
        <a:ext cx="22834" cy="4566"/>
      </dsp:txXfrm>
    </dsp:sp>
    <dsp:sp modelId="{56D86A4A-D860-4D20-8315-7BD7A645F5D7}">
      <dsp:nvSpPr>
        <dsp:cNvPr id="0" name=""/>
        <dsp:cNvSpPr/>
      </dsp:nvSpPr>
      <dsp:spPr>
        <a:xfrm>
          <a:off x="4892180" y="673379"/>
          <a:ext cx="1985607" cy="1191364"/>
        </a:xfrm>
        <a:prstGeom prst="rect">
          <a:avLst/>
        </a:prstGeom>
        <a:solidFill>
          <a:schemeClr val="accent2">
            <a:hueOff val="873097"/>
            <a:satOff val="2365"/>
            <a:lumOff val="-1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96" tIns="102130" rIns="97296" bIns="10213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Kršenje etičkih standarda profesije</a:t>
          </a:r>
          <a:endParaRPr lang="en-US" sz="1600" kern="1200">
            <a:latin typeface="+mn-lt"/>
          </a:endParaRPr>
        </a:p>
      </dsp:txBody>
      <dsp:txXfrm>
        <a:off x="4892180" y="673379"/>
        <a:ext cx="1985607" cy="1191364"/>
      </dsp:txXfrm>
    </dsp:sp>
    <dsp:sp modelId="{EF160811-5D00-4E5B-9A6E-D3552EB61CAD}">
      <dsp:nvSpPr>
        <dsp:cNvPr id="0" name=""/>
        <dsp:cNvSpPr/>
      </dsp:nvSpPr>
      <dsp:spPr>
        <a:xfrm>
          <a:off x="9318285" y="1223341"/>
          <a:ext cx="426089" cy="91440"/>
        </a:xfrm>
        <a:custGeom>
          <a:avLst/>
          <a:gdLst/>
          <a:ahLst/>
          <a:cxnLst/>
          <a:rect l="0" t="0" r="0" b="0"/>
          <a:pathLst>
            <a:path>
              <a:moveTo>
                <a:pt x="0" y="45720"/>
              </a:moveTo>
              <a:lnTo>
                <a:pt x="426089" y="45720"/>
              </a:lnTo>
            </a:path>
          </a:pathLst>
        </a:custGeom>
        <a:noFill/>
        <a:ln w="12700" cap="flat" cmpd="sng" algn="ctr">
          <a:solidFill>
            <a:schemeClr val="accent2">
              <a:hueOff val="1418782"/>
              <a:satOff val="3844"/>
              <a:lumOff val="-303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9519913" y="1266778"/>
        <a:ext cx="22834" cy="4566"/>
      </dsp:txXfrm>
    </dsp:sp>
    <dsp:sp modelId="{681A5737-0AD5-4F3E-9CD6-3B0789048B3E}">
      <dsp:nvSpPr>
        <dsp:cNvPr id="0" name=""/>
        <dsp:cNvSpPr/>
      </dsp:nvSpPr>
      <dsp:spPr>
        <a:xfrm>
          <a:off x="7334478" y="673379"/>
          <a:ext cx="1985607" cy="1191364"/>
        </a:xfrm>
        <a:prstGeom prst="rect">
          <a:avLst/>
        </a:prstGeom>
        <a:solidFill>
          <a:schemeClr val="accent2">
            <a:hueOff val="1309645"/>
            <a:satOff val="3548"/>
            <a:lumOff val="-2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96" tIns="102130" rIns="97296" bIns="10213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Pravomoćna presuda za povredu načela Ugovora o EU I Povelje EU </a:t>
          </a:r>
          <a:endParaRPr lang="en-US" sz="1600" kern="1200">
            <a:latin typeface="+mn-lt"/>
          </a:endParaRPr>
        </a:p>
      </dsp:txBody>
      <dsp:txXfrm>
        <a:off x="7334478" y="673379"/>
        <a:ext cx="1985607" cy="1191364"/>
      </dsp:txXfrm>
    </dsp:sp>
    <dsp:sp modelId="{C9999512-77C4-4D31-B76A-98787D3C2315}">
      <dsp:nvSpPr>
        <dsp:cNvPr id="0" name=""/>
        <dsp:cNvSpPr/>
      </dsp:nvSpPr>
      <dsp:spPr>
        <a:xfrm>
          <a:off x="1000389" y="1862943"/>
          <a:ext cx="9769189" cy="426089"/>
        </a:xfrm>
        <a:custGeom>
          <a:avLst/>
          <a:gdLst/>
          <a:ahLst/>
          <a:cxnLst/>
          <a:rect l="0" t="0" r="0" b="0"/>
          <a:pathLst>
            <a:path>
              <a:moveTo>
                <a:pt x="9769189" y="0"/>
              </a:moveTo>
              <a:lnTo>
                <a:pt x="9769189" y="230144"/>
              </a:lnTo>
              <a:lnTo>
                <a:pt x="0" y="230144"/>
              </a:lnTo>
              <a:lnTo>
                <a:pt x="0" y="426089"/>
              </a:lnTo>
            </a:path>
          </a:pathLst>
        </a:custGeom>
        <a:noFill/>
        <a:ln w="12700" cap="flat" cmpd="sng" algn="ctr">
          <a:solidFill>
            <a:schemeClr val="accent2">
              <a:hueOff val="1891709"/>
              <a:satOff val="5125"/>
              <a:lumOff val="-40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5640488" y="2073705"/>
        <a:ext cx="488992" cy="4566"/>
      </dsp:txXfrm>
    </dsp:sp>
    <dsp:sp modelId="{A1D065C0-8D59-4977-91BE-4D62B7C09DE3}">
      <dsp:nvSpPr>
        <dsp:cNvPr id="0" name=""/>
        <dsp:cNvSpPr/>
      </dsp:nvSpPr>
      <dsp:spPr>
        <a:xfrm>
          <a:off x="9776775" y="673379"/>
          <a:ext cx="1985607" cy="1191364"/>
        </a:xfrm>
        <a:prstGeom prst="rect">
          <a:avLst/>
        </a:prstGeom>
        <a:solidFill>
          <a:schemeClr val="accent2">
            <a:hueOff val="1746193"/>
            <a:satOff val="4731"/>
            <a:lumOff val="-374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96" tIns="102130" rIns="97296" bIns="10213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Neispunjenje isplate plaće zaposlenicima, doprinosa</a:t>
          </a:r>
          <a:r>
            <a:rPr lang="en-US" sz="1600" kern="1200">
              <a:latin typeface="+mn-lt"/>
            </a:rPr>
            <a:t>, </a:t>
          </a:r>
          <a:r>
            <a:rPr lang="en-US" sz="1600" kern="1200" err="1">
              <a:latin typeface="+mn-lt"/>
            </a:rPr>
            <a:t>poreza</a:t>
          </a:r>
          <a:endParaRPr lang="en-US" sz="1600" kern="1200">
            <a:latin typeface="+mn-lt"/>
          </a:endParaRPr>
        </a:p>
      </dsp:txBody>
      <dsp:txXfrm>
        <a:off x="9776775" y="673379"/>
        <a:ext cx="1985607" cy="1191364"/>
      </dsp:txXfrm>
    </dsp:sp>
    <dsp:sp modelId="{607EDCE4-3604-4B63-BE3A-E504AF0EEC47}">
      <dsp:nvSpPr>
        <dsp:cNvPr id="0" name=""/>
        <dsp:cNvSpPr/>
      </dsp:nvSpPr>
      <dsp:spPr>
        <a:xfrm>
          <a:off x="1991393" y="2871396"/>
          <a:ext cx="426089" cy="91440"/>
        </a:xfrm>
        <a:custGeom>
          <a:avLst/>
          <a:gdLst/>
          <a:ahLst/>
          <a:cxnLst/>
          <a:rect l="0" t="0" r="0" b="0"/>
          <a:pathLst>
            <a:path>
              <a:moveTo>
                <a:pt x="0" y="45720"/>
              </a:moveTo>
              <a:lnTo>
                <a:pt x="426089" y="45720"/>
              </a:lnTo>
            </a:path>
          </a:pathLst>
        </a:custGeom>
        <a:noFill/>
        <a:ln w="12700" cap="flat" cmpd="sng" algn="ctr">
          <a:solidFill>
            <a:schemeClr val="accent2">
              <a:hueOff val="2364637"/>
              <a:satOff val="6406"/>
              <a:lumOff val="-50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2193021" y="2914832"/>
        <a:ext cx="22834" cy="4566"/>
      </dsp:txXfrm>
    </dsp:sp>
    <dsp:sp modelId="{B5B41842-C039-421B-A3D3-2FA7659A7197}">
      <dsp:nvSpPr>
        <dsp:cNvPr id="0" name=""/>
        <dsp:cNvSpPr/>
      </dsp:nvSpPr>
      <dsp:spPr>
        <a:xfrm>
          <a:off x="7586" y="2321433"/>
          <a:ext cx="1985607" cy="1191364"/>
        </a:xfrm>
        <a:prstGeom prst="rect">
          <a:avLst/>
        </a:prstGeom>
        <a:solidFill>
          <a:schemeClr val="accent2">
            <a:hueOff val="2182741"/>
            <a:satOff val="5913"/>
            <a:lumOff val="-467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96" tIns="102130" rIns="97296" bIns="102130" numCol="1" spcCol="1270" anchor="ctr" anchorCtr="0">
          <a:noAutofit/>
        </a:bodyPr>
        <a:lstStyle/>
        <a:p>
          <a:pPr marL="0" lvl="0" indent="0" algn="ctr" defTabSz="666750">
            <a:lnSpc>
              <a:spcPct val="90000"/>
            </a:lnSpc>
            <a:spcBef>
              <a:spcPct val="0"/>
            </a:spcBef>
            <a:spcAft>
              <a:spcPct val="35000"/>
            </a:spcAft>
            <a:buNone/>
          </a:pPr>
          <a:r>
            <a:rPr lang="hr-HR" sz="1500" kern="1200">
              <a:latin typeface="+mn-lt"/>
            </a:rPr>
            <a:t>Osnivanje fiktivnog gospodarskog subjekta radi izbjegavanja obaveza</a:t>
          </a:r>
          <a:endParaRPr lang="en-US" sz="1500" kern="1200">
            <a:latin typeface="+mn-lt"/>
          </a:endParaRPr>
        </a:p>
      </dsp:txBody>
      <dsp:txXfrm>
        <a:off x="7586" y="2321433"/>
        <a:ext cx="1985607" cy="1191364"/>
      </dsp:txXfrm>
    </dsp:sp>
    <dsp:sp modelId="{53463361-19C1-4B6F-8131-BC894B97E55F}">
      <dsp:nvSpPr>
        <dsp:cNvPr id="0" name=""/>
        <dsp:cNvSpPr/>
      </dsp:nvSpPr>
      <dsp:spPr>
        <a:xfrm>
          <a:off x="4433690" y="2871396"/>
          <a:ext cx="426089" cy="91440"/>
        </a:xfrm>
        <a:custGeom>
          <a:avLst/>
          <a:gdLst/>
          <a:ahLst/>
          <a:cxnLst/>
          <a:rect l="0" t="0" r="0" b="0"/>
          <a:pathLst>
            <a:path>
              <a:moveTo>
                <a:pt x="0" y="45720"/>
              </a:moveTo>
              <a:lnTo>
                <a:pt x="426089" y="45720"/>
              </a:lnTo>
            </a:path>
          </a:pathLst>
        </a:custGeom>
        <a:noFill/>
        <a:ln w="12700" cap="flat" cmpd="sng" algn="ctr">
          <a:solidFill>
            <a:schemeClr val="accent2">
              <a:hueOff val="2837564"/>
              <a:satOff val="7688"/>
              <a:lumOff val="-607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4635318" y="2914832"/>
        <a:ext cx="22834" cy="4566"/>
      </dsp:txXfrm>
    </dsp:sp>
    <dsp:sp modelId="{C0336FAA-6036-4A14-A80C-E70F127A396A}">
      <dsp:nvSpPr>
        <dsp:cNvPr id="0" name=""/>
        <dsp:cNvSpPr/>
      </dsp:nvSpPr>
      <dsp:spPr>
        <a:xfrm>
          <a:off x="2449883" y="2321433"/>
          <a:ext cx="1985607" cy="1191364"/>
        </a:xfrm>
        <a:prstGeom prst="rect">
          <a:avLst/>
        </a:prstGeom>
        <a:solidFill>
          <a:schemeClr val="accent2">
            <a:hueOff val="2619290"/>
            <a:satOff val="7096"/>
            <a:lumOff val="-561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96" tIns="102130" rIns="97296" bIns="102130" numCol="1" spcCol="1270" anchor="ctr" anchorCtr="0">
          <a:noAutofit/>
        </a:bodyPr>
        <a:lstStyle/>
        <a:p>
          <a:pPr marL="0" lvl="0" indent="0" algn="ctr" defTabSz="711200">
            <a:lnSpc>
              <a:spcPct val="90000"/>
            </a:lnSpc>
            <a:spcBef>
              <a:spcPct val="0"/>
            </a:spcBef>
            <a:spcAft>
              <a:spcPct val="35000"/>
            </a:spcAft>
            <a:buNone/>
          </a:pPr>
          <a:r>
            <a:rPr lang="en-US" sz="1600" kern="1200" err="1">
              <a:latin typeface="+mn-lt"/>
            </a:rPr>
            <a:t>Sukob</a:t>
          </a:r>
          <a:r>
            <a:rPr lang="en-US" sz="1600" kern="1200">
              <a:latin typeface="+mn-lt"/>
            </a:rPr>
            <a:t> </a:t>
          </a:r>
          <a:r>
            <a:rPr lang="en-US" sz="1600" kern="1200" err="1">
              <a:latin typeface="+mn-lt"/>
            </a:rPr>
            <a:t>interesa</a:t>
          </a:r>
          <a:endParaRPr lang="en-US" sz="1600" kern="1200">
            <a:latin typeface="+mn-lt"/>
          </a:endParaRPr>
        </a:p>
      </dsp:txBody>
      <dsp:txXfrm>
        <a:off x="2449883" y="2321433"/>
        <a:ext cx="1985607" cy="1191364"/>
      </dsp:txXfrm>
    </dsp:sp>
    <dsp:sp modelId="{17E55D43-9EEF-4C70-BC50-7D8442188679}">
      <dsp:nvSpPr>
        <dsp:cNvPr id="0" name=""/>
        <dsp:cNvSpPr/>
      </dsp:nvSpPr>
      <dsp:spPr>
        <a:xfrm>
          <a:off x="6875988" y="2871396"/>
          <a:ext cx="426089" cy="91440"/>
        </a:xfrm>
        <a:custGeom>
          <a:avLst/>
          <a:gdLst/>
          <a:ahLst/>
          <a:cxnLst/>
          <a:rect l="0" t="0" r="0" b="0"/>
          <a:pathLst>
            <a:path>
              <a:moveTo>
                <a:pt x="0" y="45720"/>
              </a:moveTo>
              <a:lnTo>
                <a:pt x="426089" y="45720"/>
              </a:lnTo>
            </a:path>
          </a:pathLst>
        </a:custGeom>
        <a:noFill/>
        <a:ln w="12700" cap="flat" cmpd="sng" algn="ctr">
          <a:solidFill>
            <a:schemeClr val="accent2">
              <a:hueOff val="3310491"/>
              <a:satOff val="8969"/>
              <a:lumOff val="-709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7077615" y="2914832"/>
        <a:ext cx="22834" cy="4566"/>
      </dsp:txXfrm>
    </dsp:sp>
    <dsp:sp modelId="{B09263E8-34EF-4147-91C4-BE0D44542567}">
      <dsp:nvSpPr>
        <dsp:cNvPr id="0" name=""/>
        <dsp:cNvSpPr/>
      </dsp:nvSpPr>
      <dsp:spPr>
        <a:xfrm>
          <a:off x="4892180" y="2321433"/>
          <a:ext cx="1985607" cy="1191364"/>
        </a:xfrm>
        <a:prstGeom prst="rect">
          <a:avLst/>
        </a:prstGeom>
        <a:solidFill>
          <a:schemeClr val="accent2">
            <a:hueOff val="3055838"/>
            <a:satOff val="8279"/>
            <a:lumOff val="-654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96" tIns="102130" rIns="97296" bIns="10213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rPr>
            <a:t>Neispunjavanje obveza u skladu s naloženim povratom</a:t>
          </a:r>
        </a:p>
      </dsp:txBody>
      <dsp:txXfrm>
        <a:off x="4892180" y="2321433"/>
        <a:ext cx="1985607" cy="1191364"/>
      </dsp:txXfrm>
    </dsp:sp>
    <dsp:sp modelId="{7E55AD16-020F-4589-91D7-73255DC1DE63}">
      <dsp:nvSpPr>
        <dsp:cNvPr id="0" name=""/>
        <dsp:cNvSpPr/>
      </dsp:nvSpPr>
      <dsp:spPr>
        <a:xfrm>
          <a:off x="9318285" y="2871396"/>
          <a:ext cx="426089" cy="91440"/>
        </a:xfrm>
        <a:custGeom>
          <a:avLst/>
          <a:gdLst/>
          <a:ahLst/>
          <a:cxnLst/>
          <a:rect l="0" t="0" r="0" b="0"/>
          <a:pathLst>
            <a:path>
              <a:moveTo>
                <a:pt x="0" y="45720"/>
              </a:moveTo>
              <a:lnTo>
                <a:pt x="426089" y="45720"/>
              </a:lnTo>
            </a:path>
          </a:pathLst>
        </a:custGeom>
        <a:noFill/>
        <a:ln w="12700" cap="flat" cmpd="sng" algn="ctr">
          <a:solidFill>
            <a:schemeClr val="accent2">
              <a:hueOff val="3783419"/>
              <a:satOff val="10250"/>
              <a:lumOff val="-810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9519913" y="2914832"/>
        <a:ext cx="22834" cy="4566"/>
      </dsp:txXfrm>
    </dsp:sp>
    <dsp:sp modelId="{6C4CE6E8-6417-4EE3-A494-D8F1271A927B}">
      <dsp:nvSpPr>
        <dsp:cNvPr id="0" name=""/>
        <dsp:cNvSpPr/>
      </dsp:nvSpPr>
      <dsp:spPr>
        <a:xfrm>
          <a:off x="7334478" y="2321433"/>
          <a:ext cx="1985607" cy="1191364"/>
        </a:xfrm>
        <a:prstGeom prst="rect">
          <a:avLst/>
        </a:prstGeom>
        <a:solidFill>
          <a:schemeClr val="accent2">
            <a:hueOff val="3492386"/>
            <a:satOff val="9462"/>
            <a:lumOff val="-74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96" tIns="102130" rIns="97296" bIns="102130" numCol="1" spcCol="1270" anchor="ctr" anchorCtr="0">
          <a:noAutofit/>
        </a:bodyPr>
        <a:lstStyle/>
        <a:p>
          <a:pPr marL="0" lvl="0" indent="0" algn="ctr" defTabSz="711200">
            <a:lnSpc>
              <a:spcPct val="90000"/>
            </a:lnSpc>
            <a:spcBef>
              <a:spcPct val="0"/>
            </a:spcBef>
            <a:spcAft>
              <a:spcPct val="35000"/>
            </a:spcAft>
            <a:buNone/>
          </a:pPr>
          <a:r>
            <a:rPr lang="en-US" sz="1600" kern="1200" err="1">
              <a:latin typeface="+mn-lt"/>
            </a:rPr>
            <a:t>Nije</a:t>
          </a:r>
          <a:r>
            <a:rPr lang="en-US" sz="1600" kern="1200">
              <a:latin typeface="+mn-lt"/>
            </a:rPr>
            <a:t> </a:t>
          </a:r>
          <a:r>
            <a:rPr lang="en-US" sz="1600" kern="1200" err="1">
              <a:latin typeface="+mn-lt"/>
            </a:rPr>
            <a:t>registriran</a:t>
          </a:r>
          <a:r>
            <a:rPr lang="en-US" sz="1600" kern="1200">
              <a:latin typeface="+mn-lt"/>
            </a:rPr>
            <a:t> za </a:t>
          </a:r>
          <a:r>
            <a:rPr lang="en-US" sz="1600" kern="1200" err="1">
              <a:latin typeface="+mn-lt"/>
            </a:rPr>
            <a:t>prihvatljive</a:t>
          </a:r>
          <a:r>
            <a:rPr lang="en-US" sz="1600" kern="1200">
              <a:latin typeface="+mn-lt"/>
            </a:rPr>
            <a:t> </a:t>
          </a:r>
          <a:r>
            <a:rPr lang="en-US" sz="1600" kern="1200" err="1">
              <a:latin typeface="+mn-lt"/>
            </a:rPr>
            <a:t>djelatnosti</a:t>
          </a:r>
          <a:r>
            <a:rPr lang="en-US" sz="1600" kern="1200">
              <a:latin typeface="+mn-lt"/>
            </a:rPr>
            <a:t> u </a:t>
          </a:r>
          <a:r>
            <a:rPr lang="en-US" sz="1600" kern="1200" err="1">
              <a:latin typeface="+mn-lt"/>
            </a:rPr>
            <a:t>kojima</a:t>
          </a:r>
          <a:r>
            <a:rPr lang="en-US" sz="1600" kern="1200">
              <a:latin typeface="+mn-lt"/>
            </a:rPr>
            <a:t> </a:t>
          </a:r>
          <a:r>
            <a:rPr lang="en-US" sz="1600" kern="1200" err="1">
              <a:latin typeface="+mn-lt"/>
            </a:rPr>
            <a:t>provodi</a:t>
          </a:r>
          <a:r>
            <a:rPr lang="en-US" sz="1600" kern="1200">
              <a:latin typeface="+mn-lt"/>
            </a:rPr>
            <a:t> </a:t>
          </a:r>
          <a:r>
            <a:rPr lang="en-US" sz="1600" kern="1200" err="1">
              <a:latin typeface="+mn-lt"/>
            </a:rPr>
            <a:t>projekt</a:t>
          </a:r>
          <a:endParaRPr lang="en-US" sz="1600" kern="1200">
            <a:latin typeface="+mn-lt"/>
          </a:endParaRPr>
        </a:p>
      </dsp:txBody>
      <dsp:txXfrm>
        <a:off x="7334478" y="2321433"/>
        <a:ext cx="1985607" cy="1191364"/>
      </dsp:txXfrm>
    </dsp:sp>
    <dsp:sp modelId="{5ADACA37-EF0B-4F3F-B839-25BBCB9B860D}">
      <dsp:nvSpPr>
        <dsp:cNvPr id="0" name=""/>
        <dsp:cNvSpPr/>
      </dsp:nvSpPr>
      <dsp:spPr>
        <a:xfrm>
          <a:off x="1000389" y="3510998"/>
          <a:ext cx="9769189" cy="426089"/>
        </a:xfrm>
        <a:custGeom>
          <a:avLst/>
          <a:gdLst/>
          <a:ahLst/>
          <a:cxnLst/>
          <a:rect l="0" t="0" r="0" b="0"/>
          <a:pathLst>
            <a:path>
              <a:moveTo>
                <a:pt x="9769189" y="0"/>
              </a:moveTo>
              <a:lnTo>
                <a:pt x="9769189" y="230144"/>
              </a:lnTo>
              <a:lnTo>
                <a:pt x="0" y="230144"/>
              </a:lnTo>
              <a:lnTo>
                <a:pt x="0" y="426089"/>
              </a:lnTo>
            </a:path>
          </a:pathLst>
        </a:custGeom>
        <a:noFill/>
        <a:ln w="12700" cap="flat" cmpd="sng" algn="ctr">
          <a:solidFill>
            <a:schemeClr val="accent2">
              <a:hueOff val="4256346"/>
              <a:satOff val="11531"/>
              <a:lumOff val="-911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5640488" y="3721759"/>
        <a:ext cx="488992" cy="4566"/>
      </dsp:txXfrm>
    </dsp:sp>
    <dsp:sp modelId="{C839BFB0-8853-47F6-B3FE-CF0699E47D19}">
      <dsp:nvSpPr>
        <dsp:cNvPr id="0" name=""/>
        <dsp:cNvSpPr/>
      </dsp:nvSpPr>
      <dsp:spPr>
        <a:xfrm>
          <a:off x="9776775" y="2321433"/>
          <a:ext cx="1985607" cy="1191364"/>
        </a:xfrm>
        <a:prstGeom prst="rect">
          <a:avLst/>
        </a:prstGeom>
        <a:solidFill>
          <a:schemeClr val="accent2">
            <a:hueOff val="3928935"/>
            <a:satOff val="10644"/>
            <a:lumOff val="-841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96" tIns="102130" rIns="97296" bIns="102130" numCol="1" spcCol="1270" anchor="ctr" anchorCtr="0">
          <a:noAutofit/>
        </a:bodyPr>
        <a:lstStyle/>
        <a:p>
          <a:pPr marL="0" lvl="0" indent="0" algn="ctr" defTabSz="711200">
            <a:lnSpc>
              <a:spcPct val="90000"/>
            </a:lnSpc>
            <a:spcBef>
              <a:spcPct val="0"/>
            </a:spcBef>
            <a:spcAft>
              <a:spcPct val="35000"/>
            </a:spcAft>
            <a:buNone/>
          </a:pPr>
          <a:r>
            <a:rPr lang="en-GB" sz="1600" kern="1200">
              <a:latin typeface="+mn-lt"/>
            </a:rPr>
            <a:t>Dostavljene lažne informacije</a:t>
          </a:r>
          <a:endParaRPr lang="en-US" sz="1600" kern="1200">
            <a:latin typeface="+mn-lt"/>
          </a:endParaRPr>
        </a:p>
      </dsp:txBody>
      <dsp:txXfrm>
        <a:off x="9776775" y="2321433"/>
        <a:ext cx="1985607" cy="1191364"/>
      </dsp:txXfrm>
    </dsp:sp>
    <dsp:sp modelId="{57A3CBB3-A952-4969-A46D-13F4E04A1F66}">
      <dsp:nvSpPr>
        <dsp:cNvPr id="0" name=""/>
        <dsp:cNvSpPr/>
      </dsp:nvSpPr>
      <dsp:spPr>
        <a:xfrm>
          <a:off x="1991393" y="4519450"/>
          <a:ext cx="426089" cy="91440"/>
        </a:xfrm>
        <a:custGeom>
          <a:avLst/>
          <a:gdLst/>
          <a:ahLst/>
          <a:cxnLst/>
          <a:rect l="0" t="0" r="0" b="0"/>
          <a:pathLst>
            <a:path>
              <a:moveTo>
                <a:pt x="0" y="45720"/>
              </a:moveTo>
              <a:lnTo>
                <a:pt x="426089" y="45720"/>
              </a:lnTo>
            </a:path>
          </a:pathLst>
        </a:custGeom>
        <a:noFill/>
        <a:ln w="12700" cap="flat" cmpd="sng" algn="ctr">
          <a:solidFill>
            <a:schemeClr val="accent2">
              <a:hueOff val="4729273"/>
              <a:satOff val="12812"/>
              <a:lumOff val="-1013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2193021" y="4562886"/>
        <a:ext cx="22834" cy="4566"/>
      </dsp:txXfrm>
    </dsp:sp>
    <dsp:sp modelId="{F445E028-5181-4BAC-846A-1E3CF9A02389}">
      <dsp:nvSpPr>
        <dsp:cNvPr id="0" name=""/>
        <dsp:cNvSpPr/>
      </dsp:nvSpPr>
      <dsp:spPr>
        <a:xfrm>
          <a:off x="7586" y="3969488"/>
          <a:ext cx="1985607" cy="1191364"/>
        </a:xfrm>
        <a:prstGeom prst="rect">
          <a:avLst/>
        </a:prstGeom>
        <a:solidFill>
          <a:schemeClr val="accent2">
            <a:hueOff val="4365483"/>
            <a:satOff val="11827"/>
            <a:lumOff val="-935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96" tIns="102130" rIns="97296" bIns="102130" numCol="1" spcCol="1270" anchor="ctr" anchorCtr="0">
          <a:noAutofit/>
        </a:bodyPr>
        <a:lstStyle/>
        <a:p>
          <a:pPr marL="0" lvl="0" indent="0" algn="ctr" defTabSz="711200">
            <a:lnSpc>
              <a:spcPct val="90000"/>
            </a:lnSpc>
            <a:spcBef>
              <a:spcPct val="0"/>
            </a:spcBef>
            <a:spcAft>
              <a:spcPct val="35000"/>
            </a:spcAft>
            <a:buNone/>
          </a:pPr>
          <a:r>
            <a:rPr lang="en-GB" sz="1600" kern="1200">
              <a:latin typeface="+mn-lt"/>
            </a:rPr>
            <a:t>Nema stabilne i dostatne izvore financiranja</a:t>
          </a:r>
          <a:endParaRPr lang="en-US" sz="1600" kern="1200">
            <a:latin typeface="+mn-lt"/>
          </a:endParaRPr>
        </a:p>
      </dsp:txBody>
      <dsp:txXfrm>
        <a:off x="7586" y="3969488"/>
        <a:ext cx="1985607" cy="1191364"/>
      </dsp:txXfrm>
    </dsp:sp>
    <dsp:sp modelId="{AE8E4D9E-117A-4A80-9168-20A000E5155E}">
      <dsp:nvSpPr>
        <dsp:cNvPr id="0" name=""/>
        <dsp:cNvSpPr/>
      </dsp:nvSpPr>
      <dsp:spPr>
        <a:xfrm>
          <a:off x="4433690" y="4519450"/>
          <a:ext cx="426089" cy="91440"/>
        </a:xfrm>
        <a:custGeom>
          <a:avLst/>
          <a:gdLst/>
          <a:ahLst/>
          <a:cxnLst/>
          <a:rect l="0" t="0" r="0" b="0"/>
          <a:pathLst>
            <a:path>
              <a:moveTo>
                <a:pt x="0" y="45720"/>
              </a:moveTo>
              <a:lnTo>
                <a:pt x="426089" y="45720"/>
              </a:lnTo>
            </a:path>
          </a:pathLst>
        </a:custGeom>
        <a:noFill/>
        <a:ln w="12700" cap="flat" cmpd="sng" algn="ctr">
          <a:solidFill>
            <a:schemeClr val="accent2">
              <a:hueOff val="5202201"/>
              <a:satOff val="14094"/>
              <a:lumOff val="-1114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4635318" y="4562886"/>
        <a:ext cx="22834" cy="4566"/>
      </dsp:txXfrm>
    </dsp:sp>
    <dsp:sp modelId="{2DF89ED5-1144-4858-9341-21631DFCBC06}">
      <dsp:nvSpPr>
        <dsp:cNvPr id="0" name=""/>
        <dsp:cNvSpPr/>
      </dsp:nvSpPr>
      <dsp:spPr>
        <a:xfrm>
          <a:off x="2449883" y="3969488"/>
          <a:ext cx="1985607" cy="1191364"/>
        </a:xfrm>
        <a:prstGeom prst="rect">
          <a:avLst/>
        </a:prstGeom>
        <a:solidFill>
          <a:schemeClr val="accent2">
            <a:hueOff val="4802031"/>
            <a:satOff val="13010"/>
            <a:lumOff val="-1028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96" tIns="102130" rIns="97296" bIns="102130" numCol="1" spcCol="1270" anchor="ctr" anchorCtr="0">
          <a:noAutofit/>
        </a:bodyPr>
        <a:lstStyle/>
        <a:p>
          <a:pPr marL="0" lvl="0" indent="0" algn="ctr" defTabSz="711200">
            <a:lnSpc>
              <a:spcPct val="90000"/>
            </a:lnSpc>
            <a:spcBef>
              <a:spcPct val="0"/>
            </a:spcBef>
            <a:spcAft>
              <a:spcPct val="35000"/>
            </a:spcAft>
            <a:buNone/>
          </a:pPr>
          <a:r>
            <a:rPr lang="en-GB" sz="1600" kern="1200" err="1">
              <a:latin typeface="+mn-lt"/>
            </a:rPr>
            <a:t>Nema</a:t>
          </a:r>
          <a:r>
            <a:rPr lang="en-GB" sz="1600" kern="1200">
              <a:latin typeface="+mn-lt"/>
            </a:rPr>
            <a:t> </a:t>
          </a:r>
          <a:r>
            <a:rPr lang="en-GB" sz="1600" kern="1200" err="1">
              <a:latin typeface="+mn-lt"/>
            </a:rPr>
            <a:t>registriranu</a:t>
          </a:r>
          <a:r>
            <a:rPr lang="en-GB" sz="1600" kern="1200">
              <a:latin typeface="+mn-lt"/>
            </a:rPr>
            <a:t> </a:t>
          </a:r>
          <a:r>
            <a:rPr lang="en-GB" sz="1600" kern="1200" err="1">
              <a:latin typeface="+mn-lt"/>
            </a:rPr>
            <a:t>poslovnu</a:t>
          </a:r>
          <a:r>
            <a:rPr lang="en-GB" sz="1600" kern="1200">
              <a:latin typeface="+mn-lt"/>
            </a:rPr>
            <a:t> </a:t>
          </a:r>
          <a:r>
            <a:rPr lang="en-GB" sz="1600" kern="1200" err="1">
              <a:latin typeface="+mn-lt"/>
            </a:rPr>
            <a:t>jedinicu</a:t>
          </a:r>
          <a:r>
            <a:rPr lang="en-GB" sz="1600" kern="1200">
              <a:latin typeface="+mn-lt"/>
            </a:rPr>
            <a:t> u RH</a:t>
          </a:r>
          <a:endParaRPr lang="en-US" sz="1600" kern="1200">
            <a:latin typeface="+mn-lt"/>
          </a:endParaRPr>
        </a:p>
      </dsp:txBody>
      <dsp:txXfrm>
        <a:off x="2449883" y="3969488"/>
        <a:ext cx="1985607" cy="1191364"/>
      </dsp:txXfrm>
    </dsp:sp>
    <dsp:sp modelId="{9F3BD86A-17EA-45F6-BDFA-E46360D4EFCF}">
      <dsp:nvSpPr>
        <dsp:cNvPr id="0" name=""/>
        <dsp:cNvSpPr/>
      </dsp:nvSpPr>
      <dsp:spPr>
        <a:xfrm>
          <a:off x="6875988" y="4519450"/>
          <a:ext cx="426089" cy="91440"/>
        </a:xfrm>
        <a:custGeom>
          <a:avLst/>
          <a:gdLst/>
          <a:ahLst/>
          <a:cxnLst/>
          <a:rect l="0" t="0" r="0" b="0"/>
          <a:pathLst>
            <a:path>
              <a:moveTo>
                <a:pt x="0" y="45720"/>
              </a:moveTo>
              <a:lnTo>
                <a:pt x="426089" y="45720"/>
              </a:lnTo>
            </a:path>
          </a:pathLst>
        </a:custGeom>
        <a:noFill/>
        <a:ln w="12700" cap="flat" cmpd="sng" algn="ctr">
          <a:solidFill>
            <a:schemeClr val="accent2">
              <a:hueOff val="5675128"/>
              <a:satOff val="15375"/>
              <a:lumOff val="-1215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entury Gothic" panose="020B0502020202020204" pitchFamily="34" charset="0"/>
          </a:endParaRPr>
        </a:p>
      </dsp:txBody>
      <dsp:txXfrm>
        <a:off x="7077615" y="4562886"/>
        <a:ext cx="22834" cy="4566"/>
      </dsp:txXfrm>
    </dsp:sp>
    <dsp:sp modelId="{23A0B93D-8900-43F8-B79A-F9D6A7DF2571}">
      <dsp:nvSpPr>
        <dsp:cNvPr id="0" name=""/>
        <dsp:cNvSpPr/>
      </dsp:nvSpPr>
      <dsp:spPr>
        <a:xfrm>
          <a:off x="4892180" y="3969488"/>
          <a:ext cx="1985607" cy="1191364"/>
        </a:xfrm>
        <a:prstGeom prst="rect">
          <a:avLst/>
        </a:prstGeom>
        <a:solidFill>
          <a:schemeClr val="accent2">
            <a:hueOff val="5238580"/>
            <a:satOff val="14192"/>
            <a:lumOff val="-1122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96" tIns="102130" rIns="97296" bIns="10213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rPr>
            <a:t>Dvostruko financiranje</a:t>
          </a:r>
        </a:p>
      </dsp:txBody>
      <dsp:txXfrm>
        <a:off x="4892180" y="3969488"/>
        <a:ext cx="1985607" cy="1191364"/>
      </dsp:txXfrm>
    </dsp:sp>
    <dsp:sp modelId="{68BCBC1B-F5A2-4FB0-AB3F-1447B4F3B521}">
      <dsp:nvSpPr>
        <dsp:cNvPr id="0" name=""/>
        <dsp:cNvSpPr/>
      </dsp:nvSpPr>
      <dsp:spPr>
        <a:xfrm>
          <a:off x="7334478" y="3969488"/>
          <a:ext cx="1985607" cy="1191364"/>
        </a:xfrm>
        <a:prstGeom prst="rect">
          <a:avLst/>
        </a:prstGeom>
        <a:solidFill>
          <a:schemeClr val="accent2">
            <a:hueOff val="5675128"/>
            <a:satOff val="15375"/>
            <a:lumOff val="-1215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96" tIns="102130" rIns="97296" bIns="102130" numCol="1" spcCol="1270" anchor="ctr" anchorCtr="0">
          <a:noAutofit/>
        </a:bodyPr>
        <a:lstStyle/>
        <a:p>
          <a:pPr marL="0" lvl="0" indent="0" algn="ctr" defTabSz="711200">
            <a:lnSpc>
              <a:spcPct val="90000"/>
            </a:lnSpc>
            <a:spcBef>
              <a:spcPct val="0"/>
            </a:spcBef>
            <a:spcAft>
              <a:spcPct val="35000"/>
            </a:spcAft>
            <a:buNone/>
          </a:pPr>
          <a:r>
            <a:rPr lang="en-GB" sz="1600" u="none" kern="1200">
              <a:latin typeface="Aptos" panose="02110004020202020204"/>
              <a:ea typeface="+mn-ea"/>
              <a:cs typeface="+mn-cs"/>
            </a:rPr>
            <a:t>Poduzetnici u teškoćama</a:t>
          </a:r>
          <a:endParaRPr lang="hr-HR" sz="1600" u="none" kern="1200">
            <a:latin typeface="Aptos" panose="02110004020202020204"/>
            <a:ea typeface="+mn-ea"/>
            <a:cs typeface="+mn-cs"/>
          </a:endParaRPr>
        </a:p>
      </dsp:txBody>
      <dsp:txXfrm>
        <a:off x="7334478" y="3969488"/>
        <a:ext cx="1985607" cy="11913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25161-F051-4A3B-9B7F-72F79EB2FFFF}">
      <dsp:nvSpPr>
        <dsp:cNvPr id="0" name=""/>
        <dsp:cNvSpPr/>
      </dsp:nvSpPr>
      <dsp:spPr>
        <a:xfrm>
          <a:off x="237266" y="195"/>
          <a:ext cx="2615940" cy="1569564"/>
        </a:xfrm>
        <a:prstGeom prst="rect">
          <a:avLst/>
        </a:prstGeom>
        <a:solidFill>
          <a:schemeClr val="accent3">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Poslovan</a:t>
          </a:r>
          <a:r>
            <a:rPr lang="en-GB" sz="1600" kern="1200">
              <a:latin typeface="+mn-lt"/>
            </a:rPr>
            <a:t>je </a:t>
          </a:r>
          <a:r>
            <a:rPr lang="hr-HR" sz="1600" kern="1200">
              <a:latin typeface="+mn-lt"/>
            </a:rPr>
            <a:t>nekretninama </a:t>
          </a:r>
          <a:endParaRPr lang="en-US" sz="1600" kern="1200">
            <a:latin typeface="+mn-lt"/>
          </a:endParaRPr>
        </a:p>
      </dsp:txBody>
      <dsp:txXfrm>
        <a:off x="237266" y="195"/>
        <a:ext cx="2615940" cy="1569564"/>
      </dsp:txXfrm>
    </dsp:sp>
    <dsp:sp modelId="{B3EFE37B-FA78-45C3-8EF8-841401E9604E}">
      <dsp:nvSpPr>
        <dsp:cNvPr id="0" name=""/>
        <dsp:cNvSpPr/>
      </dsp:nvSpPr>
      <dsp:spPr>
        <a:xfrm>
          <a:off x="3114800" y="195"/>
          <a:ext cx="2615940" cy="1569564"/>
        </a:xfrm>
        <a:prstGeom prst="rect">
          <a:avLst/>
        </a:prstGeom>
        <a:solidFill>
          <a:schemeClr val="accent3">
            <a:shade val="50000"/>
            <a:hueOff val="107209"/>
            <a:satOff val="-11269"/>
            <a:lumOff val="972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Djelatnosti kockanja i klađenja </a:t>
          </a:r>
          <a:endParaRPr lang="en-US" sz="1600" kern="1200">
            <a:latin typeface="+mn-lt"/>
          </a:endParaRPr>
        </a:p>
      </dsp:txBody>
      <dsp:txXfrm>
        <a:off x="3114800" y="195"/>
        <a:ext cx="2615940" cy="1569564"/>
      </dsp:txXfrm>
    </dsp:sp>
    <dsp:sp modelId="{CC0EAA81-1AEF-4934-B719-B444376768AA}">
      <dsp:nvSpPr>
        <dsp:cNvPr id="0" name=""/>
        <dsp:cNvSpPr/>
      </dsp:nvSpPr>
      <dsp:spPr>
        <a:xfrm>
          <a:off x="5992335" y="195"/>
          <a:ext cx="2615940" cy="1569564"/>
        </a:xfrm>
        <a:prstGeom prst="rect">
          <a:avLst/>
        </a:prstGeom>
        <a:solidFill>
          <a:schemeClr val="accent3">
            <a:shade val="50000"/>
            <a:hueOff val="214418"/>
            <a:satOff val="-22537"/>
            <a:lumOff val="1944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Financijske djelatnosti i djelatnosti osiguranja </a:t>
          </a:r>
          <a:endParaRPr lang="en-US" sz="1600" kern="1200">
            <a:latin typeface="+mn-lt"/>
          </a:endParaRPr>
        </a:p>
      </dsp:txBody>
      <dsp:txXfrm>
        <a:off x="5992335" y="195"/>
        <a:ext cx="2615940" cy="1569564"/>
      </dsp:txXfrm>
    </dsp:sp>
    <dsp:sp modelId="{C4173F8B-A70A-478F-A523-285559CC870D}">
      <dsp:nvSpPr>
        <dsp:cNvPr id="0" name=""/>
        <dsp:cNvSpPr/>
      </dsp:nvSpPr>
      <dsp:spPr>
        <a:xfrm>
          <a:off x="8869870" y="195"/>
          <a:ext cx="2615940" cy="1569564"/>
        </a:xfrm>
        <a:prstGeom prst="rect">
          <a:avLst/>
        </a:prstGeom>
        <a:solidFill>
          <a:schemeClr val="accent3">
            <a:shade val="50000"/>
            <a:hueOff val="321627"/>
            <a:satOff val="-33806"/>
            <a:lumOff val="2917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Pravne i računovodstvene djelatnosti</a:t>
          </a:r>
          <a:endParaRPr lang="en-US" sz="1600" kern="1200">
            <a:latin typeface="+mn-lt"/>
          </a:endParaRPr>
        </a:p>
      </dsp:txBody>
      <dsp:txXfrm>
        <a:off x="8869870" y="195"/>
        <a:ext cx="2615940" cy="1569564"/>
      </dsp:txXfrm>
    </dsp:sp>
    <dsp:sp modelId="{4413737B-E45A-478F-8A18-2D6E63D047F5}">
      <dsp:nvSpPr>
        <dsp:cNvPr id="0" name=""/>
        <dsp:cNvSpPr/>
      </dsp:nvSpPr>
      <dsp:spPr>
        <a:xfrm>
          <a:off x="237266" y="1831353"/>
          <a:ext cx="2615940" cy="1569564"/>
        </a:xfrm>
        <a:prstGeom prst="rect">
          <a:avLst/>
        </a:prstGeom>
        <a:solidFill>
          <a:schemeClr val="accent3">
            <a:shade val="50000"/>
            <a:hueOff val="428836"/>
            <a:satOff val="-45075"/>
            <a:lumOff val="3889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Trgovanja  ili proizvodnje robe vojne namjene, obrambenih proizvoda i nevojnih ubojitih sredstava</a:t>
          </a:r>
          <a:endParaRPr lang="en-US" sz="1600" kern="1200">
            <a:latin typeface="+mn-lt"/>
          </a:endParaRPr>
        </a:p>
      </dsp:txBody>
      <dsp:txXfrm>
        <a:off x="237266" y="1831353"/>
        <a:ext cx="2615940" cy="1569564"/>
      </dsp:txXfrm>
    </dsp:sp>
    <dsp:sp modelId="{2303F680-8C83-49C9-A61B-89708FE87EA9}">
      <dsp:nvSpPr>
        <dsp:cNvPr id="0" name=""/>
        <dsp:cNvSpPr/>
      </dsp:nvSpPr>
      <dsp:spPr>
        <a:xfrm>
          <a:off x="3114800" y="1831353"/>
          <a:ext cx="2615940" cy="1569564"/>
        </a:xfrm>
        <a:prstGeom prst="rect">
          <a:avLst/>
        </a:prstGeom>
        <a:solidFill>
          <a:schemeClr val="accent3">
            <a:shade val="50000"/>
            <a:hueOff val="536045"/>
            <a:satOff val="-56344"/>
            <a:lumOff val="4862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Ulaganja radi postizanja smanjenja emisija stakleničkih plinova iz aktivnosti koje su navedene u Prilogu I. Direktive 2003/87/EZ;</a:t>
          </a:r>
          <a:endParaRPr lang="en-US" sz="1600" kern="1200">
            <a:latin typeface="+mn-lt"/>
          </a:endParaRPr>
        </a:p>
      </dsp:txBody>
      <dsp:txXfrm>
        <a:off x="3114800" y="1831353"/>
        <a:ext cx="2615940" cy="1569564"/>
      </dsp:txXfrm>
    </dsp:sp>
    <dsp:sp modelId="{7632706A-F8C4-4E3D-B9DC-51F38B96C81B}">
      <dsp:nvSpPr>
        <dsp:cNvPr id="0" name=""/>
        <dsp:cNvSpPr/>
      </dsp:nvSpPr>
      <dsp:spPr>
        <a:xfrm>
          <a:off x="5992335" y="1831353"/>
          <a:ext cx="2615940" cy="1569564"/>
        </a:xfrm>
        <a:prstGeom prst="rect">
          <a:avLst/>
        </a:prstGeom>
        <a:solidFill>
          <a:schemeClr val="accent3">
            <a:shade val="50000"/>
            <a:hueOff val="536045"/>
            <a:satOff val="-56344"/>
            <a:lumOff val="4862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Proizvodnja, prerada i stavljanje na tržište duhana i duhanskih proizvoda</a:t>
          </a:r>
          <a:endParaRPr lang="en-US" sz="1600" kern="1200">
            <a:latin typeface="+mn-lt"/>
          </a:endParaRPr>
        </a:p>
      </dsp:txBody>
      <dsp:txXfrm>
        <a:off x="5992335" y="1831353"/>
        <a:ext cx="2615940" cy="1569564"/>
      </dsp:txXfrm>
    </dsp:sp>
    <dsp:sp modelId="{24533A51-4246-4111-BD04-8B284B09228F}">
      <dsp:nvSpPr>
        <dsp:cNvPr id="0" name=""/>
        <dsp:cNvSpPr/>
      </dsp:nvSpPr>
      <dsp:spPr>
        <a:xfrm>
          <a:off x="8869870" y="1831353"/>
          <a:ext cx="2615940" cy="1569564"/>
        </a:xfrm>
        <a:prstGeom prst="rect">
          <a:avLst/>
        </a:prstGeom>
        <a:solidFill>
          <a:schemeClr val="accent3">
            <a:shade val="50000"/>
            <a:hueOff val="428836"/>
            <a:satOff val="-45075"/>
            <a:lumOff val="3889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mn-lt"/>
            </a:rPr>
            <a:t>P</a:t>
          </a:r>
          <a:r>
            <a:rPr lang="hr-HR" sz="1600" kern="1200">
              <a:latin typeface="+mn-lt"/>
            </a:rPr>
            <a:t>rimarn</a:t>
          </a:r>
          <a:r>
            <a:rPr lang="en-GB" sz="1600" kern="1200">
              <a:latin typeface="+mn-lt"/>
            </a:rPr>
            <a:t>a</a:t>
          </a:r>
          <a:r>
            <a:rPr lang="hr-HR" sz="1600" kern="1200">
              <a:latin typeface="+mn-lt"/>
            </a:rPr>
            <a:t> poljoprivredn</a:t>
          </a:r>
          <a:r>
            <a:rPr lang="en-GB" sz="1600" kern="1200">
              <a:latin typeface="+mn-lt"/>
            </a:rPr>
            <a:t>a</a:t>
          </a:r>
          <a:r>
            <a:rPr lang="hr-HR" sz="1600" kern="1200">
              <a:latin typeface="+mn-lt"/>
            </a:rPr>
            <a:t> proizvodnj</a:t>
          </a:r>
          <a:r>
            <a:rPr lang="en-GB" sz="1600" kern="1200">
              <a:latin typeface="+mn-lt"/>
            </a:rPr>
            <a:t>a</a:t>
          </a:r>
          <a:r>
            <a:rPr lang="hr-HR" sz="1600" kern="1200">
              <a:latin typeface="+mn-lt"/>
            </a:rPr>
            <a:t> </a:t>
          </a:r>
        </a:p>
      </dsp:txBody>
      <dsp:txXfrm>
        <a:off x="8869870" y="1831353"/>
        <a:ext cx="2615940" cy="1569564"/>
      </dsp:txXfrm>
    </dsp:sp>
    <dsp:sp modelId="{C24FD8AE-5DFD-4400-A4C1-095D760B7E12}">
      <dsp:nvSpPr>
        <dsp:cNvPr id="0" name=""/>
        <dsp:cNvSpPr/>
      </dsp:nvSpPr>
      <dsp:spPr>
        <a:xfrm>
          <a:off x="1676033" y="3662512"/>
          <a:ext cx="2615940" cy="1569564"/>
        </a:xfrm>
        <a:prstGeom prst="rect">
          <a:avLst/>
        </a:prstGeom>
        <a:solidFill>
          <a:schemeClr val="accent3">
            <a:shade val="50000"/>
            <a:hueOff val="321627"/>
            <a:satOff val="-33806"/>
            <a:lumOff val="2917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mn-lt"/>
            </a:rPr>
            <a:t>Ribarstvo i akvakultura</a:t>
          </a:r>
          <a:endParaRPr lang="hr-HR" sz="1600" kern="1200">
            <a:latin typeface="+mn-lt"/>
          </a:endParaRPr>
        </a:p>
      </dsp:txBody>
      <dsp:txXfrm>
        <a:off x="1676033" y="3662512"/>
        <a:ext cx="2615940" cy="1569564"/>
      </dsp:txXfrm>
    </dsp:sp>
    <dsp:sp modelId="{21B5189E-ECA1-47EC-A0AA-A6BF9B8D45ED}">
      <dsp:nvSpPr>
        <dsp:cNvPr id="0" name=""/>
        <dsp:cNvSpPr/>
      </dsp:nvSpPr>
      <dsp:spPr>
        <a:xfrm>
          <a:off x="4553568" y="3662512"/>
          <a:ext cx="2615940" cy="1569564"/>
        </a:xfrm>
        <a:prstGeom prst="rect">
          <a:avLst/>
        </a:prstGeom>
        <a:solidFill>
          <a:schemeClr val="accent3">
            <a:shade val="50000"/>
            <a:hueOff val="214418"/>
            <a:satOff val="-22537"/>
            <a:lumOff val="1944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Ako se prednost daje uporabi domaće robe u odnosu na uvezenu robu</a:t>
          </a:r>
          <a:endParaRPr lang="en-US" sz="1600" kern="1200">
            <a:latin typeface="+mn-lt"/>
          </a:endParaRPr>
        </a:p>
      </dsp:txBody>
      <dsp:txXfrm>
        <a:off x="4553568" y="3662512"/>
        <a:ext cx="2615940" cy="1569564"/>
      </dsp:txXfrm>
    </dsp:sp>
    <dsp:sp modelId="{60566DF8-635F-4647-9CBE-8DD41410BB14}">
      <dsp:nvSpPr>
        <dsp:cNvPr id="0" name=""/>
        <dsp:cNvSpPr/>
      </dsp:nvSpPr>
      <dsp:spPr>
        <a:xfrm>
          <a:off x="7431102" y="3662512"/>
          <a:ext cx="2615940" cy="1569564"/>
        </a:xfrm>
        <a:prstGeom prst="rect">
          <a:avLst/>
        </a:prstGeom>
        <a:solidFill>
          <a:schemeClr val="accent3">
            <a:shade val="50000"/>
            <a:hueOff val="107209"/>
            <a:satOff val="-11269"/>
            <a:lumOff val="972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Prerad</a:t>
          </a:r>
          <a:r>
            <a:rPr lang="en-GB" sz="1600" kern="1200">
              <a:latin typeface="+mn-lt"/>
            </a:rPr>
            <a:t>a</a:t>
          </a:r>
          <a:r>
            <a:rPr lang="hr-HR" sz="1600" kern="1200">
              <a:latin typeface="+mn-lt"/>
            </a:rPr>
            <a:t> i stavljanj</a:t>
          </a:r>
          <a:r>
            <a:rPr lang="en-GB" sz="1600" kern="1200">
              <a:latin typeface="+mn-lt"/>
            </a:rPr>
            <a:t>e</a:t>
          </a:r>
          <a:r>
            <a:rPr lang="hr-HR" sz="1600" kern="1200">
              <a:latin typeface="+mn-lt"/>
            </a:rPr>
            <a:t> na tržište poljoprivrednih proizvoda</a:t>
          </a:r>
          <a:endParaRPr lang="en-US" sz="1600" kern="1200">
            <a:latin typeface="+mn-lt"/>
          </a:endParaRPr>
        </a:p>
      </dsp:txBody>
      <dsp:txXfrm>
        <a:off x="7431102" y="3662512"/>
        <a:ext cx="2615940" cy="15695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3E191-6D5B-45BD-96E5-FA94C46E9965}">
      <dsp:nvSpPr>
        <dsp:cNvPr id="0" name=""/>
        <dsp:cNvSpPr/>
      </dsp:nvSpPr>
      <dsp:spPr>
        <a:xfrm>
          <a:off x="6460" y="1396590"/>
          <a:ext cx="2148026" cy="252120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1</a:t>
          </a:r>
          <a:r>
            <a:rPr lang="hr-HR" sz="1600" kern="1200"/>
            <a:t>.</a:t>
          </a:r>
          <a:r>
            <a:rPr lang="en-GB" sz="1600" kern="1200"/>
            <a:t>Razvoj inovativnog proizvoda</a:t>
          </a:r>
          <a:endParaRPr lang="hr-HR" sz="1600" kern="1200"/>
        </a:p>
      </dsp:txBody>
      <dsp:txXfrm>
        <a:off x="69374" y="1459504"/>
        <a:ext cx="2022198" cy="2395374"/>
      </dsp:txXfrm>
    </dsp:sp>
    <dsp:sp modelId="{64720D44-5C7F-4353-9B59-EC631560CB27}">
      <dsp:nvSpPr>
        <dsp:cNvPr id="0" name=""/>
        <dsp:cNvSpPr/>
      </dsp:nvSpPr>
      <dsp:spPr>
        <a:xfrm>
          <a:off x="3318427" y="2045892"/>
          <a:ext cx="1232003" cy="122259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hr-HR" sz="1300" kern="1200"/>
        </a:p>
      </dsp:txBody>
      <dsp:txXfrm>
        <a:off x="3318427" y="2290412"/>
        <a:ext cx="865224" cy="733558"/>
      </dsp:txXfrm>
    </dsp:sp>
    <dsp:sp modelId="{2CB9B344-8805-4A9D-8B71-1F3346BD785A}">
      <dsp:nvSpPr>
        <dsp:cNvPr id="0" name=""/>
        <dsp:cNvSpPr/>
      </dsp:nvSpPr>
      <dsp:spPr>
        <a:xfrm>
          <a:off x="5610685" y="-56463"/>
          <a:ext cx="5636367" cy="5427310"/>
        </a:xfrm>
        <a:prstGeom prst="roundRect">
          <a:avLst>
            <a:gd name="adj" fmla="val 10000"/>
          </a:avLst>
        </a:prstGeom>
        <a:solidFill>
          <a:schemeClr val="accent3">
            <a:hueOff val="-122915"/>
            <a:satOff val="14653"/>
            <a:lumOff val="1509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solidFill>
                <a:srgbClr val="002060"/>
              </a:solidFill>
              <a:ea typeface="Yu Mincho" panose="02020400000000000000" pitchFamily="18" charset="-128"/>
              <a:cs typeface="Arial" panose="020B0604020202020204" pitchFamily="34" charset="0"/>
            </a:rPr>
            <a:t>Prihvatljive aktivnosti mogu obuhvaćati sljedeće: </a:t>
          </a:r>
        </a:p>
        <a:p>
          <a:pPr marL="0" lvl="0" indent="0" algn="ctr" defTabSz="711200">
            <a:lnSpc>
              <a:spcPct val="90000"/>
            </a:lnSpc>
            <a:spcBef>
              <a:spcPct val="0"/>
            </a:spcBef>
            <a:spcAft>
              <a:spcPct val="35000"/>
            </a:spcAft>
            <a:buNone/>
          </a:pPr>
          <a:endParaRPr lang="hr-HR" sz="1600" kern="1200">
            <a:solidFill>
              <a:srgbClr val="002060"/>
            </a:solidFill>
            <a:ea typeface="Yu Mincho" panose="02020400000000000000" pitchFamily="18" charset="-128"/>
            <a:cs typeface="Arial" panose="020B0604020202020204" pitchFamily="34" charset="0"/>
          </a:endParaRPr>
        </a:p>
        <a:p>
          <a:pPr marL="0" lvl="0" indent="0" algn="ctr" defTabSz="711200">
            <a:lnSpc>
              <a:spcPct val="90000"/>
            </a:lnSpc>
            <a:spcBef>
              <a:spcPct val="0"/>
            </a:spcBef>
            <a:spcAft>
              <a:spcPct val="35000"/>
            </a:spcAft>
            <a:buFont typeface="+mj-lt"/>
            <a:buNone/>
          </a:pPr>
          <a:r>
            <a:rPr lang="en-GB" sz="1600" kern="1200">
              <a:solidFill>
                <a:srgbClr val="002060"/>
              </a:solidFill>
              <a:ea typeface="Yu Mincho" panose="02020400000000000000" pitchFamily="18" charset="-128"/>
              <a:cs typeface="Arial" panose="020B0604020202020204" pitchFamily="34" charset="0"/>
            </a:rPr>
            <a:t>a.</a:t>
          </a:r>
          <a:r>
            <a:rPr lang="hr-HR" sz="1600" kern="1200">
              <a:solidFill>
                <a:srgbClr val="002060"/>
              </a:solidFill>
              <a:ea typeface="Yu Mincho" panose="02020400000000000000" pitchFamily="18" charset="-128"/>
              <a:cs typeface="Arial" panose="020B0604020202020204" pitchFamily="34" charset="0"/>
            </a:rPr>
            <a:t>Daljnji razvoj tehnološke razine spremnosti proizvoda, uključujući testiranje, demonstraciju i ugradnju testnih rezultata u završni proizvod te optimizaciju, </a:t>
          </a:r>
        </a:p>
        <a:p>
          <a:pPr marL="0" lvl="0" indent="0" algn="ctr" defTabSz="711200">
            <a:lnSpc>
              <a:spcPct val="90000"/>
            </a:lnSpc>
            <a:spcBef>
              <a:spcPct val="0"/>
            </a:spcBef>
            <a:spcAft>
              <a:spcPct val="35000"/>
            </a:spcAft>
            <a:buFont typeface="+mj-lt"/>
            <a:buNone/>
          </a:pPr>
          <a:r>
            <a:rPr lang="en-GB" sz="1600" kern="1200">
              <a:solidFill>
                <a:srgbClr val="002060"/>
              </a:solidFill>
              <a:ea typeface="Yu Mincho" panose="02020400000000000000" pitchFamily="18" charset="-128"/>
              <a:cs typeface="Arial" panose="020B0604020202020204" pitchFamily="34" charset="0"/>
            </a:rPr>
            <a:t>b. </a:t>
          </a:r>
          <a:r>
            <a:rPr lang="hr-HR" sz="1600" kern="1200">
              <a:solidFill>
                <a:srgbClr val="002060"/>
              </a:solidFill>
              <a:ea typeface="Yu Mincho" panose="02020400000000000000" pitchFamily="18" charset="-128"/>
              <a:cs typeface="Arial" panose="020B0604020202020204" pitchFamily="34" charset="0"/>
            </a:rPr>
            <a:t>Prijenos tržišno primjenjivih tehnoloških rješenja, znanja i iskustava (transfer znanja i tehnologije) uključujući povezane savjetodavne usluge i osposobljavanje djelatnika, </a:t>
          </a:r>
        </a:p>
        <a:p>
          <a:pPr marL="0" lvl="0" indent="0" algn="ctr" defTabSz="711200">
            <a:lnSpc>
              <a:spcPct val="90000"/>
            </a:lnSpc>
            <a:spcBef>
              <a:spcPct val="0"/>
            </a:spcBef>
            <a:spcAft>
              <a:spcPct val="35000"/>
            </a:spcAft>
            <a:buFont typeface="+mj-lt"/>
            <a:buNone/>
          </a:pPr>
          <a:r>
            <a:rPr lang="en-GB" sz="1600" kern="1200">
              <a:solidFill>
                <a:srgbClr val="002060"/>
              </a:solidFill>
              <a:ea typeface="Yu Mincho" panose="02020400000000000000" pitchFamily="18" charset="-128"/>
              <a:cs typeface="Arial" panose="020B0604020202020204" pitchFamily="34" charset="0"/>
            </a:rPr>
            <a:t>c. </a:t>
          </a:r>
          <a:r>
            <a:rPr lang="hr-HR" sz="1600" kern="1200">
              <a:solidFill>
                <a:srgbClr val="002060"/>
              </a:solidFill>
              <a:ea typeface="Yu Mincho" panose="02020400000000000000" pitchFamily="18" charset="-128"/>
              <a:cs typeface="Arial" panose="020B0604020202020204" pitchFamily="34" charset="0"/>
            </a:rPr>
            <a:t>Revizija studije izvedivosti, </a:t>
          </a:r>
        </a:p>
        <a:p>
          <a:pPr marL="0" lvl="0" indent="0" algn="ctr" defTabSz="711200">
            <a:lnSpc>
              <a:spcPct val="90000"/>
            </a:lnSpc>
            <a:spcBef>
              <a:spcPct val="0"/>
            </a:spcBef>
            <a:spcAft>
              <a:spcPct val="35000"/>
            </a:spcAft>
            <a:buFont typeface="+mj-lt"/>
            <a:buNone/>
          </a:pPr>
          <a:r>
            <a:rPr lang="en-GB" sz="1600" kern="1200">
              <a:solidFill>
                <a:srgbClr val="002060"/>
              </a:solidFill>
              <a:ea typeface="Yu Mincho" panose="02020400000000000000" pitchFamily="18" charset="-128"/>
              <a:cs typeface="Arial" panose="020B0604020202020204" pitchFamily="34" charset="0"/>
            </a:rPr>
            <a:t>d.</a:t>
          </a:r>
          <a:r>
            <a:rPr lang="hr-HR" sz="1600" kern="1200">
              <a:solidFill>
                <a:srgbClr val="002060"/>
              </a:solidFill>
              <a:ea typeface="Yu Mincho" panose="02020400000000000000" pitchFamily="18" charset="-128"/>
              <a:cs typeface="Arial" panose="020B0604020202020204" pitchFamily="34" charset="0"/>
            </a:rPr>
            <a:t>Dizajn proizvoda s ciljem prilagodbe proizvoda zahtjevima tržišta, </a:t>
          </a:r>
        </a:p>
        <a:p>
          <a:pPr marL="0" lvl="0" indent="0" algn="ctr" defTabSz="711200">
            <a:lnSpc>
              <a:spcPct val="90000"/>
            </a:lnSpc>
            <a:spcBef>
              <a:spcPct val="0"/>
            </a:spcBef>
            <a:spcAft>
              <a:spcPct val="35000"/>
            </a:spcAft>
            <a:buFont typeface="+mj-lt"/>
            <a:buNone/>
          </a:pPr>
          <a:r>
            <a:rPr lang="en-GB" sz="1600" kern="1200">
              <a:solidFill>
                <a:srgbClr val="002060"/>
              </a:solidFill>
              <a:ea typeface="Yu Mincho" panose="02020400000000000000" pitchFamily="18" charset="-128"/>
              <a:cs typeface="Arial" panose="020B0604020202020204" pitchFamily="34" charset="0"/>
            </a:rPr>
            <a:t>e. </a:t>
          </a:r>
          <a:r>
            <a:rPr lang="hr-HR" sz="1600" kern="1200">
              <a:solidFill>
                <a:srgbClr val="002060"/>
              </a:solidFill>
              <a:ea typeface="Yu Mincho" panose="02020400000000000000" pitchFamily="18" charset="-128"/>
              <a:cs typeface="Arial" panose="020B0604020202020204" pitchFamily="34" charset="0"/>
            </a:rPr>
            <a:t>Zaštita i upravljanje predmetnim intelektualnim vlasništvom, uključujući prijave za priznanje prava i provođenje postupka za priznanje prava intelektualnog vlasništva i izradu strateškog plana zaštite i upravljanja intelektualnim vlasništvom. </a:t>
          </a:r>
        </a:p>
        <a:p>
          <a:pPr marL="0" lvl="0" indent="0" algn="ctr" defTabSz="711200">
            <a:lnSpc>
              <a:spcPct val="90000"/>
            </a:lnSpc>
            <a:spcBef>
              <a:spcPct val="0"/>
            </a:spcBef>
            <a:spcAft>
              <a:spcPct val="35000"/>
            </a:spcAft>
            <a:buNone/>
          </a:pPr>
          <a:r>
            <a:rPr lang="en-GB" sz="1600" kern="1200">
              <a:solidFill>
                <a:srgbClr val="002060"/>
              </a:solidFill>
              <a:ea typeface="Yu Mincho" panose="02020400000000000000" pitchFamily="18" charset="-128"/>
              <a:cs typeface="Arial" panose="020B0604020202020204" pitchFamily="34" charset="0"/>
            </a:rPr>
            <a:t>f.    </a:t>
          </a:r>
          <a:r>
            <a:rPr lang="hr-HR" sz="1600" kern="1200">
              <a:solidFill>
                <a:srgbClr val="002060"/>
              </a:solidFill>
              <a:ea typeface="Yu Mincho" panose="02020400000000000000" pitchFamily="18" charset="-128"/>
              <a:cs typeface="Arial" panose="020B0604020202020204" pitchFamily="34" charset="0"/>
            </a:rPr>
            <a:t>Priprema proizvodnje i ulaganje u probnu proizvodnju, nulta serija</a:t>
          </a:r>
          <a:endParaRPr lang="hr-HR" sz="1600" kern="1200"/>
        </a:p>
      </dsp:txBody>
      <dsp:txXfrm>
        <a:off x="5769645" y="102497"/>
        <a:ext cx="5318447" cy="51093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3E191-6D5B-45BD-96E5-FA94C46E9965}">
      <dsp:nvSpPr>
        <dsp:cNvPr id="0" name=""/>
        <dsp:cNvSpPr/>
      </dsp:nvSpPr>
      <dsp:spPr>
        <a:xfrm>
          <a:off x="9843" y="1914072"/>
          <a:ext cx="1258140" cy="148623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hr-HR" sz="900" kern="1200"/>
            <a:t>2.Priprema lansiranja proizvoda </a:t>
          </a:r>
        </a:p>
      </dsp:txBody>
      <dsp:txXfrm>
        <a:off x="46693" y="1950922"/>
        <a:ext cx="1184440" cy="1412537"/>
      </dsp:txXfrm>
    </dsp:sp>
    <dsp:sp modelId="{64720D44-5C7F-4353-9B59-EC631560CB27}">
      <dsp:nvSpPr>
        <dsp:cNvPr id="0" name=""/>
        <dsp:cNvSpPr/>
      </dsp:nvSpPr>
      <dsp:spPr>
        <a:xfrm>
          <a:off x="1500464" y="2368915"/>
          <a:ext cx="492859" cy="57655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hr-HR" sz="700" kern="1200"/>
        </a:p>
      </dsp:txBody>
      <dsp:txXfrm>
        <a:off x="1500464" y="2484225"/>
        <a:ext cx="345001" cy="345932"/>
      </dsp:txXfrm>
    </dsp:sp>
    <dsp:sp modelId="{2CB9B344-8805-4A9D-8B71-1F3346BD785A}">
      <dsp:nvSpPr>
        <dsp:cNvPr id="0" name=""/>
        <dsp:cNvSpPr/>
      </dsp:nvSpPr>
      <dsp:spPr>
        <a:xfrm>
          <a:off x="2197907" y="1914072"/>
          <a:ext cx="1196579" cy="1486237"/>
        </a:xfrm>
        <a:prstGeom prst="roundRect">
          <a:avLst>
            <a:gd name="adj" fmla="val 10000"/>
          </a:avLst>
        </a:prstGeom>
        <a:solidFill>
          <a:schemeClr val="accent3">
            <a:hueOff val="-40972"/>
            <a:satOff val="4884"/>
            <a:lumOff val="503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hr-HR" sz="900" kern="1200"/>
            <a:t>Aktivnost se ne može provoditi samostalno, nego samo zajedno s aktivnosti Razvoj inovativnog proizvoda.</a:t>
          </a:r>
        </a:p>
      </dsp:txBody>
      <dsp:txXfrm>
        <a:off x="2232954" y="1949119"/>
        <a:ext cx="1126485" cy="1416143"/>
      </dsp:txXfrm>
    </dsp:sp>
    <dsp:sp modelId="{DEE08EE7-1D77-4F5A-AE10-5452F38A09AF}">
      <dsp:nvSpPr>
        <dsp:cNvPr id="0" name=""/>
        <dsp:cNvSpPr/>
      </dsp:nvSpPr>
      <dsp:spPr>
        <a:xfrm rot="21599999">
          <a:off x="3576926" y="2368914"/>
          <a:ext cx="386771" cy="576552"/>
        </a:xfrm>
        <a:prstGeom prst="rightArrow">
          <a:avLst>
            <a:gd name="adj1" fmla="val 60000"/>
            <a:gd name="adj2" fmla="val 50000"/>
          </a:avLst>
        </a:prstGeom>
        <a:solidFill>
          <a:schemeClr val="accent3">
            <a:hueOff val="-61458"/>
            <a:satOff val="7326"/>
            <a:lumOff val="755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hr-HR" sz="700" kern="1200"/>
        </a:p>
      </dsp:txBody>
      <dsp:txXfrm>
        <a:off x="3576926" y="2484224"/>
        <a:ext cx="270740" cy="345932"/>
      </dsp:txXfrm>
    </dsp:sp>
    <dsp:sp modelId="{366397B7-5740-4DB9-9484-1482D38B7CE1}">
      <dsp:nvSpPr>
        <dsp:cNvPr id="0" name=""/>
        <dsp:cNvSpPr/>
      </dsp:nvSpPr>
      <dsp:spPr>
        <a:xfrm>
          <a:off x="4124244" y="0"/>
          <a:ext cx="3664526" cy="5314381"/>
        </a:xfrm>
        <a:prstGeom prst="roundRect">
          <a:avLst>
            <a:gd name="adj" fmla="val 10000"/>
          </a:avLst>
        </a:prstGeom>
        <a:solidFill>
          <a:schemeClr val="accent3">
            <a:hueOff val="-81943"/>
            <a:satOff val="9769"/>
            <a:lumOff val="1006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533400">
            <a:lnSpc>
              <a:spcPct val="90000"/>
            </a:lnSpc>
            <a:spcBef>
              <a:spcPct val="0"/>
            </a:spcBef>
            <a:spcAft>
              <a:spcPct val="35000"/>
            </a:spcAft>
            <a:buNone/>
          </a:pPr>
          <a:r>
            <a:rPr lang="hr-HR" sz="1200" kern="1200"/>
            <a:t>Prihvatljive aktivnosti mogu obuhvaćati sljedeće: </a:t>
          </a:r>
          <a:endParaRPr lang="en-GB" sz="1200" kern="1200"/>
        </a:p>
        <a:p>
          <a:pPr marL="0" lvl="0" indent="0" algn="l" defTabSz="533400">
            <a:lnSpc>
              <a:spcPct val="90000"/>
            </a:lnSpc>
            <a:spcBef>
              <a:spcPct val="0"/>
            </a:spcBef>
            <a:spcAft>
              <a:spcPct val="35000"/>
            </a:spcAft>
            <a:buNone/>
          </a:pPr>
          <a:endParaRPr lang="hr-HR" sz="1200" kern="1200"/>
        </a:p>
        <a:p>
          <a:pPr marL="114300" lvl="1" indent="-114300" algn="l" defTabSz="622300">
            <a:lnSpc>
              <a:spcPct val="90000"/>
            </a:lnSpc>
            <a:spcBef>
              <a:spcPct val="0"/>
            </a:spcBef>
            <a:spcAft>
              <a:spcPct val="15000"/>
            </a:spcAft>
            <a:buChar char="•"/>
          </a:pPr>
          <a:r>
            <a:rPr lang="hr-HR" sz="1400" kern="1200"/>
            <a:t>a.</a:t>
          </a:r>
          <a:r>
            <a:rPr lang="en-GB" sz="1400" kern="1200"/>
            <a:t> </a:t>
          </a:r>
          <a:r>
            <a:rPr lang="hr-HR" sz="1400" kern="1200"/>
            <a:t>Izradu marketinškog plana i reviziju poslovnog i marketinškog plana,</a:t>
          </a:r>
        </a:p>
        <a:p>
          <a:pPr marL="114300" lvl="1" indent="-114300" algn="l" defTabSz="622300">
            <a:lnSpc>
              <a:spcPct val="90000"/>
            </a:lnSpc>
            <a:spcBef>
              <a:spcPct val="0"/>
            </a:spcBef>
            <a:spcAft>
              <a:spcPct val="15000"/>
            </a:spcAft>
            <a:buChar char="•"/>
          </a:pPr>
          <a:r>
            <a:rPr lang="hr-HR" sz="1400" kern="1200"/>
            <a:t>b.</a:t>
          </a:r>
          <a:r>
            <a:rPr lang="en-GB" sz="1400" kern="1200"/>
            <a:t> </a:t>
          </a:r>
          <a:r>
            <a:rPr lang="hr-HR" sz="1400" kern="1200"/>
            <a:t>Istraživanje i testiranje tržišta za inovaciju,</a:t>
          </a:r>
        </a:p>
        <a:p>
          <a:pPr marL="114300" lvl="1" indent="-114300" algn="l" defTabSz="622300">
            <a:lnSpc>
              <a:spcPct val="90000"/>
            </a:lnSpc>
            <a:spcBef>
              <a:spcPct val="0"/>
            </a:spcBef>
            <a:spcAft>
              <a:spcPct val="15000"/>
            </a:spcAft>
            <a:buChar char="•"/>
          </a:pPr>
          <a:r>
            <a:rPr lang="hr-HR" sz="1400" kern="1200"/>
            <a:t>c.</a:t>
          </a:r>
          <a:r>
            <a:rPr lang="en-GB" sz="1400" kern="1200"/>
            <a:t> </a:t>
          </a:r>
          <a:r>
            <a:rPr lang="hr-HR" sz="1400" kern="1200"/>
            <a:t>Verifikaciju analize tržišta i/ili tržišne potrebe,</a:t>
          </a:r>
        </a:p>
        <a:p>
          <a:pPr marL="114300" lvl="1" indent="-114300" algn="l" defTabSz="622300">
            <a:lnSpc>
              <a:spcPct val="90000"/>
            </a:lnSpc>
            <a:spcBef>
              <a:spcPct val="0"/>
            </a:spcBef>
            <a:spcAft>
              <a:spcPct val="15000"/>
            </a:spcAft>
            <a:buChar char="•"/>
          </a:pPr>
          <a:r>
            <a:rPr lang="hr-HR" sz="1400" kern="1200"/>
            <a:t>d.</a:t>
          </a:r>
          <a:r>
            <a:rPr lang="en-GB" sz="1400" kern="1200"/>
            <a:t> </a:t>
          </a:r>
          <a:r>
            <a:rPr lang="hr-HR" sz="1400" kern="1200"/>
            <a:t>Prilagodbu korisničkim potrebama (može uključivati i certifikaciju, standardizaciju ili skaliranje sustava povezanima sa svrhom projekta)</a:t>
          </a:r>
        </a:p>
        <a:p>
          <a:pPr marL="114300" lvl="1" indent="-114300" algn="l" defTabSz="622300">
            <a:lnSpc>
              <a:spcPct val="90000"/>
            </a:lnSpc>
            <a:spcBef>
              <a:spcPct val="0"/>
            </a:spcBef>
            <a:spcAft>
              <a:spcPct val="15000"/>
            </a:spcAft>
            <a:buChar char="•"/>
          </a:pPr>
          <a:r>
            <a:rPr lang="hr-HR" sz="1400" kern="1200"/>
            <a:t>e.</a:t>
          </a:r>
          <a:r>
            <a:rPr lang="en-GB" sz="1400" kern="1200"/>
            <a:t> </a:t>
          </a:r>
          <a:r>
            <a:rPr lang="hr-HR" sz="1400" kern="1200"/>
            <a:t>Operativne marketinške aktivnosti izravno vezane uz komercijalizaciju rezultata istraživanja i lansiranje proizvoda na tržište (može uključivati izradu internetskih stranica i oglašavanje),</a:t>
          </a:r>
        </a:p>
        <a:p>
          <a:pPr marL="114300" lvl="1" indent="-114300" algn="l" defTabSz="622300">
            <a:lnSpc>
              <a:spcPct val="90000"/>
            </a:lnSpc>
            <a:spcBef>
              <a:spcPct val="0"/>
            </a:spcBef>
            <a:spcAft>
              <a:spcPct val="15000"/>
            </a:spcAft>
            <a:buChar char="•"/>
          </a:pPr>
          <a:r>
            <a:rPr lang="hr-HR" sz="1400" kern="1200"/>
            <a:t>f.</a:t>
          </a:r>
          <a:r>
            <a:rPr lang="en-GB" sz="1400" kern="1200"/>
            <a:t> </a:t>
          </a:r>
          <a:r>
            <a:rPr lang="hr-HR" sz="1400" kern="1200"/>
            <a:t>Pripreme za sljedeći ciklus investiranja i privlačenje dodatnih sredstava financiranja (može uključivati i sudjelovanje na relevantnim sajmovima i B2B sastancima povezanima sa svrhom projekta).</a:t>
          </a:r>
        </a:p>
      </dsp:txBody>
      <dsp:txXfrm>
        <a:off x="4231574" y="107330"/>
        <a:ext cx="3449866" cy="5099721"/>
      </dsp:txXfrm>
    </dsp:sp>
    <dsp:sp modelId="{F8832C7C-59F9-4590-9E46-F790A59D9CEC}">
      <dsp:nvSpPr>
        <dsp:cNvPr id="0" name=""/>
        <dsp:cNvSpPr/>
      </dsp:nvSpPr>
      <dsp:spPr>
        <a:xfrm rot="1">
          <a:off x="8071293" y="2368914"/>
          <a:ext cx="598947" cy="576552"/>
        </a:xfrm>
        <a:prstGeom prst="rightArrow">
          <a:avLst>
            <a:gd name="adj1" fmla="val 60000"/>
            <a:gd name="adj2" fmla="val 50000"/>
          </a:avLst>
        </a:prstGeom>
        <a:solidFill>
          <a:schemeClr val="accent3">
            <a:hueOff val="-122915"/>
            <a:satOff val="14653"/>
            <a:lumOff val="1509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hr-HR" sz="700" kern="1200"/>
        </a:p>
      </dsp:txBody>
      <dsp:txXfrm>
        <a:off x="8071293" y="2484224"/>
        <a:ext cx="425981" cy="345932"/>
      </dsp:txXfrm>
    </dsp:sp>
    <dsp:sp modelId="{A9C681EF-5B0C-4EE7-A5A7-A6301928DCF7}">
      <dsp:nvSpPr>
        <dsp:cNvPr id="0" name=""/>
        <dsp:cNvSpPr/>
      </dsp:nvSpPr>
      <dsp:spPr>
        <a:xfrm>
          <a:off x="8918860" y="2175472"/>
          <a:ext cx="2324808" cy="963437"/>
        </a:xfrm>
        <a:prstGeom prst="roundRect">
          <a:avLst>
            <a:gd name="adj" fmla="val 10000"/>
          </a:avLst>
        </a:prstGeom>
        <a:solidFill>
          <a:schemeClr val="accent3">
            <a:hueOff val="-122915"/>
            <a:satOff val="14653"/>
            <a:lumOff val="1509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hr-HR" sz="900" kern="1200"/>
            <a:t>Prihvatljivi troškovi vezani uz skupinu aktivnosti Priprema lansiranja proizvoda mogu iznositi najviše 30 % ukupn</a:t>
          </a:r>
          <a:r>
            <a:rPr lang="en-GB" sz="900" kern="1200"/>
            <a:t>e</a:t>
          </a:r>
          <a:r>
            <a:rPr lang="hr-HR" sz="900" kern="1200"/>
            <a:t> </a:t>
          </a:r>
          <a:r>
            <a:rPr lang="en-GB" sz="900" kern="1200"/>
            <a:t>vrijednosti </a:t>
          </a:r>
          <a:r>
            <a:rPr lang="hr-HR" sz="900" kern="1200"/>
            <a:t>projekta.</a:t>
          </a:r>
        </a:p>
      </dsp:txBody>
      <dsp:txXfrm>
        <a:off x="8947078" y="2203690"/>
        <a:ext cx="2268372" cy="9070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07422-7978-493F-81DC-5208EE8D0652}">
      <dsp:nvSpPr>
        <dsp:cNvPr id="0" name=""/>
        <dsp:cNvSpPr/>
      </dsp:nvSpPr>
      <dsp:spPr>
        <a:xfrm>
          <a:off x="0" y="0"/>
          <a:ext cx="11515898" cy="439188"/>
        </a:xfrm>
        <a:prstGeom prst="roundRect">
          <a:avLst/>
        </a:prstGeom>
        <a:solidFill>
          <a:schemeClr val="accent3">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hr-HR" sz="1100" kern="1200"/>
            <a:t>•	Troškovi nabave instrumenata i opreme neophodne za provedbu projekta;</a:t>
          </a:r>
        </a:p>
      </dsp:txBody>
      <dsp:txXfrm>
        <a:off x="21439" y="21439"/>
        <a:ext cx="11473020" cy="396310"/>
      </dsp:txXfrm>
    </dsp:sp>
    <dsp:sp modelId="{B2647C3D-59B5-439A-8FCB-E928B39DF6FA}">
      <dsp:nvSpPr>
        <dsp:cNvPr id="0" name=""/>
        <dsp:cNvSpPr/>
      </dsp:nvSpPr>
      <dsp:spPr>
        <a:xfrm>
          <a:off x="0" y="406340"/>
          <a:ext cx="11515898" cy="439188"/>
        </a:xfrm>
        <a:prstGeom prst="roundRect">
          <a:avLst/>
        </a:prstGeom>
        <a:solidFill>
          <a:schemeClr val="accent3">
            <a:shade val="50000"/>
            <a:hueOff val="90715"/>
            <a:satOff val="-9535"/>
            <a:lumOff val="822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hr-HR" sz="1100" kern="1200"/>
            <a:t>•	Troškovi plaća osoblja zaposlenog kod prijavitelja koje će raditi na provedbi projekta; </a:t>
          </a:r>
        </a:p>
      </dsp:txBody>
      <dsp:txXfrm>
        <a:off x="21439" y="427779"/>
        <a:ext cx="11473020" cy="396310"/>
      </dsp:txXfrm>
    </dsp:sp>
    <dsp:sp modelId="{E8513A20-096D-40AB-810A-D251C61FD651}">
      <dsp:nvSpPr>
        <dsp:cNvPr id="0" name=""/>
        <dsp:cNvSpPr/>
      </dsp:nvSpPr>
      <dsp:spPr>
        <a:xfrm>
          <a:off x="0" y="877213"/>
          <a:ext cx="11515898" cy="439188"/>
        </a:xfrm>
        <a:prstGeom prst="roundRect">
          <a:avLst/>
        </a:prstGeom>
        <a:solidFill>
          <a:schemeClr val="accent3">
            <a:shade val="50000"/>
            <a:hueOff val="181430"/>
            <a:satOff val="-19070"/>
            <a:lumOff val="1645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hr-HR" sz="1100" kern="1200"/>
            <a:t>•	Troškovi instrumenata, opreme i zgrada, u opsegu i u razdoblju u kojem se upotrebljavaju za projekt a koje nisu nabavljene u sklopu provedbe projekta;</a:t>
          </a:r>
        </a:p>
      </dsp:txBody>
      <dsp:txXfrm>
        <a:off x="21439" y="898652"/>
        <a:ext cx="11473020" cy="396310"/>
      </dsp:txXfrm>
    </dsp:sp>
    <dsp:sp modelId="{5D99731B-4AEB-4A3D-ABC1-23C30625230A}">
      <dsp:nvSpPr>
        <dsp:cNvPr id="0" name=""/>
        <dsp:cNvSpPr/>
      </dsp:nvSpPr>
      <dsp:spPr>
        <a:xfrm>
          <a:off x="0" y="1302810"/>
          <a:ext cx="11515898" cy="439188"/>
        </a:xfrm>
        <a:prstGeom prst="roundRect">
          <a:avLst/>
        </a:prstGeom>
        <a:solidFill>
          <a:schemeClr val="accent3">
            <a:shade val="50000"/>
            <a:hueOff val="272146"/>
            <a:satOff val="-28605"/>
            <a:lumOff val="2468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hr-HR" sz="1100" kern="1200"/>
            <a:t>•	Troškovi pristupa digitalnim platformama koje pružaju softver kao servisno rješenje (SaaS), pristup platformama za razvoj softvera, softverske licence i drugi slični troškovi koji su neophodni za provedbu projekta te za vrijeme trajanje projekta;</a:t>
          </a:r>
        </a:p>
      </dsp:txBody>
      <dsp:txXfrm>
        <a:off x="21439" y="1324249"/>
        <a:ext cx="11473020" cy="396310"/>
      </dsp:txXfrm>
    </dsp:sp>
    <dsp:sp modelId="{1F2EFE1F-EAD4-40EB-B2D1-2ED1F1DFA41A}">
      <dsp:nvSpPr>
        <dsp:cNvPr id="0" name=""/>
        <dsp:cNvSpPr/>
      </dsp:nvSpPr>
      <dsp:spPr>
        <a:xfrm>
          <a:off x="0" y="1746519"/>
          <a:ext cx="11515898" cy="439188"/>
        </a:xfrm>
        <a:prstGeom prst="roundRect">
          <a:avLst/>
        </a:prstGeom>
        <a:solidFill>
          <a:schemeClr val="accent3">
            <a:shade val="50000"/>
            <a:hueOff val="362861"/>
            <a:satOff val="-38140"/>
            <a:lumOff val="3291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hr-HR" sz="1100" kern="1200"/>
            <a:t>•	Troškovi vanjskih usluga: </a:t>
          </a:r>
        </a:p>
      </dsp:txBody>
      <dsp:txXfrm>
        <a:off x="21439" y="1767958"/>
        <a:ext cx="11473020" cy="396310"/>
      </dsp:txXfrm>
    </dsp:sp>
    <dsp:sp modelId="{8C159854-E12F-49F5-A7FB-9959042B6DB6}">
      <dsp:nvSpPr>
        <dsp:cNvPr id="0" name=""/>
        <dsp:cNvSpPr/>
      </dsp:nvSpPr>
      <dsp:spPr>
        <a:xfrm>
          <a:off x="0" y="2199280"/>
          <a:ext cx="11515898" cy="439188"/>
        </a:xfrm>
        <a:prstGeom prst="roundRect">
          <a:avLst/>
        </a:prstGeom>
        <a:solidFill>
          <a:schemeClr val="accent3">
            <a:shade val="50000"/>
            <a:hueOff val="453576"/>
            <a:satOff val="-47675"/>
            <a:lumOff val="4114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hr-HR" sz="1100" kern="1200"/>
            <a:t>o	Troškovi savjetodavnih usluga za inovacije (savjetodavne usluge i pomoć u području prijenosa znanja, stjecanja, zaštite i iskorištavanja nematerijalne imovine, primjene normi i propisa koji ih obuhvaćaju),</a:t>
          </a:r>
        </a:p>
      </dsp:txBody>
      <dsp:txXfrm>
        <a:off x="21439" y="2220719"/>
        <a:ext cx="11473020" cy="396310"/>
      </dsp:txXfrm>
    </dsp:sp>
    <dsp:sp modelId="{E7F6A45E-8F71-4388-93A8-AB9B0512B3E1}">
      <dsp:nvSpPr>
        <dsp:cNvPr id="0" name=""/>
        <dsp:cNvSpPr/>
      </dsp:nvSpPr>
      <dsp:spPr>
        <a:xfrm>
          <a:off x="0" y="2633933"/>
          <a:ext cx="11515898" cy="439188"/>
        </a:xfrm>
        <a:prstGeom prst="roundRect">
          <a:avLst/>
        </a:prstGeom>
        <a:solidFill>
          <a:schemeClr val="accent3">
            <a:shade val="50000"/>
            <a:hueOff val="544291"/>
            <a:satOff val="-57210"/>
            <a:lumOff val="4936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hr-HR" sz="1100" kern="1200"/>
            <a:t>o	Troškovi usluga podrške inovacijama (odnose se na osiguravanje banaka podataka, knjižnica, istraživanja tržišta, laboratorija, označavanje kvalitete, ispitivanje i certificiranje za potrebe razvoja učinkovitijih proizvoda.),</a:t>
          </a:r>
        </a:p>
      </dsp:txBody>
      <dsp:txXfrm>
        <a:off x="21439" y="2655372"/>
        <a:ext cx="11473020" cy="396310"/>
      </dsp:txXfrm>
    </dsp:sp>
    <dsp:sp modelId="{82CC1B2D-5906-4259-97A0-A4A77CEEE621}">
      <dsp:nvSpPr>
        <dsp:cNvPr id="0" name=""/>
        <dsp:cNvSpPr/>
      </dsp:nvSpPr>
      <dsp:spPr>
        <a:xfrm>
          <a:off x="0" y="2996160"/>
          <a:ext cx="11515898" cy="439188"/>
        </a:xfrm>
        <a:prstGeom prst="roundRect">
          <a:avLst/>
        </a:prstGeom>
        <a:solidFill>
          <a:schemeClr val="accent3">
            <a:shade val="50000"/>
            <a:hueOff val="544291"/>
            <a:satOff val="-57210"/>
            <a:lumOff val="4936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hr-HR" sz="1100" kern="1200"/>
            <a:t>o	Troškovi dobivanja, potvrđivanja i zaštite patenata i ostale nematerijalne imovine (intelektualnog vlasništva),</a:t>
          </a:r>
        </a:p>
      </dsp:txBody>
      <dsp:txXfrm>
        <a:off x="21439" y="3017599"/>
        <a:ext cx="11473020" cy="396310"/>
      </dsp:txXfrm>
    </dsp:sp>
    <dsp:sp modelId="{DCDB8052-F9AF-40C2-B814-E954293163D0}">
      <dsp:nvSpPr>
        <dsp:cNvPr id="0" name=""/>
        <dsp:cNvSpPr/>
      </dsp:nvSpPr>
      <dsp:spPr>
        <a:xfrm>
          <a:off x="0" y="3421762"/>
          <a:ext cx="11515898" cy="439188"/>
        </a:xfrm>
        <a:prstGeom prst="roundRect">
          <a:avLst/>
        </a:prstGeom>
        <a:solidFill>
          <a:schemeClr val="accent3">
            <a:shade val="50000"/>
            <a:hueOff val="453576"/>
            <a:satOff val="-47675"/>
            <a:lumOff val="4114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hr-HR" sz="1100" kern="1200"/>
            <a:t>o	Troškovi ugovornih istraživanja, znanja i patenata kupljenih ili licenciranih od vanjskih izvora po tržišnim uvjetima,</a:t>
          </a:r>
        </a:p>
      </dsp:txBody>
      <dsp:txXfrm>
        <a:off x="21439" y="3443201"/>
        <a:ext cx="11473020" cy="396310"/>
      </dsp:txXfrm>
    </dsp:sp>
    <dsp:sp modelId="{353D8E62-F83F-4E88-8A3A-E4AC104AF11C}">
      <dsp:nvSpPr>
        <dsp:cNvPr id="0" name=""/>
        <dsp:cNvSpPr/>
      </dsp:nvSpPr>
      <dsp:spPr>
        <a:xfrm>
          <a:off x="0" y="3820204"/>
          <a:ext cx="11515898" cy="439188"/>
        </a:xfrm>
        <a:prstGeom prst="roundRect">
          <a:avLst/>
        </a:prstGeom>
        <a:solidFill>
          <a:schemeClr val="accent3">
            <a:shade val="50000"/>
            <a:hueOff val="362861"/>
            <a:satOff val="-38140"/>
            <a:lumOff val="3291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hr-HR" sz="1100" kern="1200"/>
            <a:t>•	Troškovi usluga potrebnih za provedbu projektnih aktivnosti poput istraživanja i analize tržišta, testiranja proizvoda, izrade marketinškog plana, dizajna proizvoda, itd. </a:t>
          </a:r>
        </a:p>
      </dsp:txBody>
      <dsp:txXfrm>
        <a:off x="21439" y="3841643"/>
        <a:ext cx="11473020" cy="396310"/>
      </dsp:txXfrm>
    </dsp:sp>
    <dsp:sp modelId="{C54AC41F-C63F-46C6-A97E-4CF5559055ED}">
      <dsp:nvSpPr>
        <dsp:cNvPr id="0" name=""/>
        <dsp:cNvSpPr/>
      </dsp:nvSpPr>
      <dsp:spPr>
        <a:xfrm>
          <a:off x="0" y="4263912"/>
          <a:ext cx="11515898" cy="439188"/>
        </a:xfrm>
        <a:prstGeom prst="roundRect">
          <a:avLst/>
        </a:prstGeom>
        <a:solidFill>
          <a:schemeClr val="accent3">
            <a:shade val="50000"/>
            <a:hueOff val="272146"/>
            <a:satOff val="-28605"/>
            <a:lumOff val="2468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hr-HR" sz="1100" kern="1200"/>
            <a:t>•	Troškovi usluga vanjskih stručnjaka za pripremu projektnog prijedloga (prihvatljivo od dana objave poziva), usluga vanjskih stručnjaka za pripremu i provođenje postupaka nabave te vođenje projekta do iznosa od </a:t>
          </a:r>
          <a:r>
            <a:rPr lang="en-GB" sz="1100" kern="1200"/>
            <a:t>7</a:t>
          </a:r>
          <a:r>
            <a:rPr lang="hr-HR" sz="1100" kern="1200"/>
            <a:t>.000,00 EUR prihvatljivih troškova.</a:t>
          </a:r>
        </a:p>
      </dsp:txBody>
      <dsp:txXfrm>
        <a:off x="21439" y="4285351"/>
        <a:ext cx="11473020" cy="396310"/>
      </dsp:txXfrm>
    </dsp:sp>
    <dsp:sp modelId="{6FC40BC2-9ED6-46A5-A74F-8C2F3994901C}">
      <dsp:nvSpPr>
        <dsp:cNvPr id="0" name=""/>
        <dsp:cNvSpPr/>
      </dsp:nvSpPr>
      <dsp:spPr>
        <a:xfrm>
          <a:off x="0" y="4734781"/>
          <a:ext cx="11515898" cy="439188"/>
        </a:xfrm>
        <a:prstGeom prst="roundRect">
          <a:avLst/>
        </a:prstGeom>
        <a:solidFill>
          <a:schemeClr val="accent3">
            <a:shade val="50000"/>
            <a:hueOff val="181430"/>
            <a:satOff val="-19070"/>
            <a:lumOff val="1645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a:t>Neizravni troškovi </a:t>
          </a:r>
          <a:r>
            <a:rPr lang="en-US" sz="1100" kern="1200"/>
            <a:t>nastali izravno kao posljedica provedbe istraživačkog projekta kod prijavitelja izračunavaju se po fiksnoj stopi do visine od </a:t>
          </a:r>
          <a:r>
            <a:rPr lang="en-US" sz="1100" b="1" kern="1200"/>
            <a:t>7%</a:t>
          </a:r>
          <a:r>
            <a:rPr lang="en-US" sz="1100" kern="1200"/>
            <a:t> iznosa ukupne vrijednosti prihvatljivih izravnih troškova projekta.</a:t>
          </a:r>
          <a:endParaRPr lang="hr-HR" sz="1100" kern="1200"/>
        </a:p>
      </dsp:txBody>
      <dsp:txXfrm>
        <a:off x="21439" y="4756220"/>
        <a:ext cx="11473020" cy="396310"/>
      </dsp:txXfrm>
    </dsp:sp>
    <dsp:sp modelId="{A99826BC-A827-47FC-9FB6-9B13E9356AAE}">
      <dsp:nvSpPr>
        <dsp:cNvPr id="0" name=""/>
        <dsp:cNvSpPr/>
      </dsp:nvSpPr>
      <dsp:spPr>
        <a:xfrm>
          <a:off x="0" y="5178490"/>
          <a:ext cx="11515898" cy="439188"/>
        </a:xfrm>
        <a:prstGeom prst="roundRect">
          <a:avLst/>
        </a:prstGeom>
        <a:solidFill>
          <a:schemeClr val="accent3">
            <a:shade val="50000"/>
            <a:hueOff val="90715"/>
            <a:satOff val="-9535"/>
            <a:lumOff val="822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o	troškovi najma i održavanja prostora, režijski troškovi, troškovi provedbe horizontalnih aktivnosti, troškovi promidžbe i vidljivosti</a:t>
          </a:r>
          <a:endParaRPr lang="hr-HR" sz="1100" kern="1200"/>
        </a:p>
      </dsp:txBody>
      <dsp:txXfrm>
        <a:off x="21439" y="5199929"/>
        <a:ext cx="11473020" cy="3963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08673-B49A-4F90-B54B-A8CCE953B58A}">
      <dsp:nvSpPr>
        <dsp:cNvPr id="0" name=""/>
        <dsp:cNvSpPr/>
      </dsp:nvSpPr>
      <dsp:spPr>
        <a:xfrm>
          <a:off x="0" y="0"/>
          <a:ext cx="8855765" cy="349628"/>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Poziv objavljen 24.12.2024</a:t>
          </a:r>
          <a:r>
            <a:rPr lang="en-GB" sz="1300" kern="1200"/>
            <a:t>.</a:t>
          </a:r>
          <a:endParaRPr lang="hr-HR" sz="1300" kern="1200"/>
        </a:p>
      </dsp:txBody>
      <dsp:txXfrm>
        <a:off x="17067" y="17067"/>
        <a:ext cx="8821631" cy="315494"/>
      </dsp:txXfrm>
    </dsp:sp>
    <dsp:sp modelId="{8DE12ECB-1FAB-4E96-ADFD-B8DD368F2C24}">
      <dsp:nvSpPr>
        <dsp:cNvPr id="0" name=""/>
        <dsp:cNvSpPr/>
      </dsp:nvSpPr>
      <dsp:spPr>
        <a:xfrm>
          <a:off x="0" y="358246"/>
          <a:ext cx="8855765" cy="349628"/>
        </a:xfrm>
        <a:prstGeom prst="roundRect">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1. izmjena poziva objavljena 28.2.2025.</a:t>
          </a:r>
          <a:endParaRPr lang="hr-HR" sz="2400" kern="1200"/>
        </a:p>
      </dsp:txBody>
      <dsp:txXfrm>
        <a:off x="17067" y="375313"/>
        <a:ext cx="8821631" cy="3154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56573D-7108-4083-B952-2B073C945C02}" type="datetimeFigureOut">
              <a:rPr lang="en-US" smtClean="0"/>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9E51E4-4F99-4F19-BE74-42119CB9A107}" type="slidenum">
              <a:rPr lang="en-US" smtClean="0"/>
              <a:t>‹#›</a:t>
            </a:fld>
            <a:endParaRPr lang="en-US"/>
          </a:p>
        </p:txBody>
      </p:sp>
    </p:spTree>
    <p:extLst>
      <p:ext uri="{BB962C8B-B14F-4D97-AF65-F5344CB8AC3E}">
        <p14:creationId xmlns:p14="http://schemas.microsoft.com/office/powerpoint/2010/main" val="18959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1</a:t>
            </a:fld>
            <a:endParaRPr lang="en-US"/>
          </a:p>
        </p:txBody>
      </p:sp>
    </p:spTree>
    <p:extLst>
      <p:ext uri="{BB962C8B-B14F-4D97-AF65-F5344CB8AC3E}">
        <p14:creationId xmlns:p14="http://schemas.microsoft.com/office/powerpoint/2010/main" val="1430808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10</a:t>
            </a:fld>
            <a:endParaRPr lang="en-US"/>
          </a:p>
        </p:txBody>
      </p:sp>
    </p:spTree>
    <p:extLst>
      <p:ext uri="{BB962C8B-B14F-4D97-AF65-F5344CB8AC3E}">
        <p14:creationId xmlns:p14="http://schemas.microsoft.com/office/powerpoint/2010/main" val="1520430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11</a:t>
            </a:fld>
            <a:endParaRPr lang="en-US"/>
          </a:p>
        </p:txBody>
      </p:sp>
    </p:spTree>
    <p:extLst>
      <p:ext uri="{BB962C8B-B14F-4D97-AF65-F5344CB8AC3E}">
        <p14:creationId xmlns:p14="http://schemas.microsoft.com/office/powerpoint/2010/main" val="828077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12</a:t>
            </a:fld>
            <a:endParaRPr lang="en-US"/>
          </a:p>
        </p:txBody>
      </p:sp>
    </p:spTree>
    <p:extLst>
      <p:ext uri="{BB962C8B-B14F-4D97-AF65-F5344CB8AC3E}">
        <p14:creationId xmlns:p14="http://schemas.microsoft.com/office/powerpoint/2010/main" val="1044837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13</a:t>
            </a:fld>
            <a:endParaRPr lang="en-US"/>
          </a:p>
        </p:txBody>
      </p:sp>
    </p:spTree>
    <p:extLst>
      <p:ext uri="{BB962C8B-B14F-4D97-AF65-F5344CB8AC3E}">
        <p14:creationId xmlns:p14="http://schemas.microsoft.com/office/powerpoint/2010/main" val="490836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8E4D2-71CB-70DE-8445-5074553561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4D4A40-22A6-CE18-AAC9-A413A113D5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F28974-D4EE-CE5C-3A32-45EED7245E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E61C21-7B14-FB78-7ABE-FF989B5B4803}"/>
              </a:ext>
            </a:extLst>
          </p:cNvPr>
          <p:cNvSpPr>
            <a:spLocks noGrp="1"/>
          </p:cNvSpPr>
          <p:nvPr>
            <p:ph type="sldNum" sz="quarter" idx="5"/>
          </p:nvPr>
        </p:nvSpPr>
        <p:spPr/>
        <p:txBody>
          <a:bodyPr/>
          <a:lstStyle/>
          <a:p>
            <a:fld id="{239E51E4-4F99-4F19-BE74-42119CB9A107}" type="slidenum">
              <a:rPr lang="en-US" smtClean="0"/>
              <a:t>14</a:t>
            </a:fld>
            <a:endParaRPr lang="en-US"/>
          </a:p>
        </p:txBody>
      </p:sp>
    </p:spTree>
    <p:extLst>
      <p:ext uri="{BB962C8B-B14F-4D97-AF65-F5344CB8AC3E}">
        <p14:creationId xmlns:p14="http://schemas.microsoft.com/office/powerpoint/2010/main" val="862065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36958-E48F-BE2D-AFEA-7A99E2903C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4F8850-9363-FA97-4C6D-6E230FA1DD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9BCCDD-BE77-8004-39D6-BADF3986A6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7657A5-C8F1-4F78-A30E-1B27D903B56E}"/>
              </a:ext>
            </a:extLst>
          </p:cNvPr>
          <p:cNvSpPr>
            <a:spLocks noGrp="1"/>
          </p:cNvSpPr>
          <p:nvPr>
            <p:ph type="sldNum" sz="quarter" idx="5"/>
          </p:nvPr>
        </p:nvSpPr>
        <p:spPr/>
        <p:txBody>
          <a:bodyPr/>
          <a:lstStyle/>
          <a:p>
            <a:fld id="{239E51E4-4F99-4F19-BE74-42119CB9A107}" type="slidenum">
              <a:rPr lang="en-US" smtClean="0"/>
              <a:t>15</a:t>
            </a:fld>
            <a:endParaRPr lang="en-US"/>
          </a:p>
        </p:txBody>
      </p:sp>
    </p:spTree>
    <p:extLst>
      <p:ext uri="{BB962C8B-B14F-4D97-AF65-F5344CB8AC3E}">
        <p14:creationId xmlns:p14="http://schemas.microsoft.com/office/powerpoint/2010/main" val="907528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16</a:t>
            </a:fld>
            <a:endParaRPr lang="en-US"/>
          </a:p>
        </p:txBody>
      </p:sp>
    </p:spTree>
    <p:extLst>
      <p:ext uri="{BB962C8B-B14F-4D97-AF65-F5344CB8AC3E}">
        <p14:creationId xmlns:p14="http://schemas.microsoft.com/office/powerpoint/2010/main" val="1926115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17</a:t>
            </a:fld>
            <a:endParaRPr lang="en-US"/>
          </a:p>
        </p:txBody>
      </p:sp>
    </p:spTree>
    <p:extLst>
      <p:ext uri="{BB962C8B-B14F-4D97-AF65-F5344CB8AC3E}">
        <p14:creationId xmlns:p14="http://schemas.microsoft.com/office/powerpoint/2010/main" val="3387858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18</a:t>
            </a:fld>
            <a:endParaRPr lang="en-US"/>
          </a:p>
        </p:txBody>
      </p:sp>
    </p:spTree>
    <p:extLst>
      <p:ext uri="{BB962C8B-B14F-4D97-AF65-F5344CB8AC3E}">
        <p14:creationId xmlns:p14="http://schemas.microsoft.com/office/powerpoint/2010/main" val="4051695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19</a:t>
            </a:fld>
            <a:endParaRPr lang="en-US"/>
          </a:p>
        </p:txBody>
      </p:sp>
    </p:spTree>
    <p:extLst>
      <p:ext uri="{BB962C8B-B14F-4D97-AF65-F5344CB8AC3E}">
        <p14:creationId xmlns:p14="http://schemas.microsoft.com/office/powerpoint/2010/main" val="3726348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2</a:t>
            </a:fld>
            <a:endParaRPr lang="en-US"/>
          </a:p>
        </p:txBody>
      </p:sp>
    </p:spTree>
    <p:extLst>
      <p:ext uri="{BB962C8B-B14F-4D97-AF65-F5344CB8AC3E}">
        <p14:creationId xmlns:p14="http://schemas.microsoft.com/office/powerpoint/2010/main" val="225354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20</a:t>
            </a:fld>
            <a:endParaRPr lang="en-US"/>
          </a:p>
        </p:txBody>
      </p:sp>
    </p:spTree>
    <p:extLst>
      <p:ext uri="{BB962C8B-B14F-4D97-AF65-F5344CB8AC3E}">
        <p14:creationId xmlns:p14="http://schemas.microsoft.com/office/powerpoint/2010/main" val="3281823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21</a:t>
            </a:fld>
            <a:endParaRPr lang="en-US"/>
          </a:p>
        </p:txBody>
      </p:sp>
    </p:spTree>
    <p:extLst>
      <p:ext uri="{BB962C8B-B14F-4D97-AF65-F5344CB8AC3E}">
        <p14:creationId xmlns:p14="http://schemas.microsoft.com/office/powerpoint/2010/main" val="1803068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22</a:t>
            </a:fld>
            <a:endParaRPr lang="en-US"/>
          </a:p>
        </p:txBody>
      </p:sp>
    </p:spTree>
    <p:extLst>
      <p:ext uri="{BB962C8B-B14F-4D97-AF65-F5344CB8AC3E}">
        <p14:creationId xmlns:p14="http://schemas.microsoft.com/office/powerpoint/2010/main" val="396764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24</a:t>
            </a:fld>
            <a:endParaRPr lang="en-US"/>
          </a:p>
        </p:txBody>
      </p:sp>
    </p:spTree>
    <p:extLst>
      <p:ext uri="{BB962C8B-B14F-4D97-AF65-F5344CB8AC3E}">
        <p14:creationId xmlns:p14="http://schemas.microsoft.com/office/powerpoint/2010/main" val="3042546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25</a:t>
            </a:fld>
            <a:endParaRPr lang="en-US"/>
          </a:p>
        </p:txBody>
      </p:sp>
    </p:spTree>
    <p:extLst>
      <p:ext uri="{BB962C8B-B14F-4D97-AF65-F5344CB8AC3E}">
        <p14:creationId xmlns:p14="http://schemas.microsoft.com/office/powerpoint/2010/main" val="2413883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1E091-C248-7CD2-790D-AB021C699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92BE1-3B98-B415-A917-E5638BEDAA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AC3460-D3F4-9669-58F7-78E29B75BF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25C4D6-FEBC-C2D2-A2C6-2130310F0B2F}"/>
              </a:ext>
            </a:extLst>
          </p:cNvPr>
          <p:cNvSpPr>
            <a:spLocks noGrp="1"/>
          </p:cNvSpPr>
          <p:nvPr>
            <p:ph type="sldNum" sz="quarter" idx="5"/>
          </p:nvPr>
        </p:nvSpPr>
        <p:spPr/>
        <p:txBody>
          <a:bodyPr/>
          <a:lstStyle/>
          <a:p>
            <a:fld id="{239E51E4-4F99-4F19-BE74-42119CB9A107}" type="slidenum">
              <a:rPr lang="en-US" smtClean="0"/>
              <a:t>26</a:t>
            </a:fld>
            <a:endParaRPr lang="en-US"/>
          </a:p>
        </p:txBody>
      </p:sp>
    </p:spTree>
    <p:extLst>
      <p:ext uri="{BB962C8B-B14F-4D97-AF65-F5344CB8AC3E}">
        <p14:creationId xmlns:p14="http://schemas.microsoft.com/office/powerpoint/2010/main" val="695592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173D5-F68E-D70F-2904-4B435B01B2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6B63A0-55FB-8D0D-6A2C-F4829553B0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E941AF-50FC-31A0-C989-0D1C7EC9CE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0B3D5D-64F4-D9C1-697E-E27198AC18F0}"/>
              </a:ext>
            </a:extLst>
          </p:cNvPr>
          <p:cNvSpPr>
            <a:spLocks noGrp="1"/>
          </p:cNvSpPr>
          <p:nvPr>
            <p:ph type="sldNum" sz="quarter" idx="5"/>
          </p:nvPr>
        </p:nvSpPr>
        <p:spPr/>
        <p:txBody>
          <a:bodyPr/>
          <a:lstStyle/>
          <a:p>
            <a:fld id="{239E51E4-4F99-4F19-BE74-42119CB9A107}" type="slidenum">
              <a:rPr lang="en-US" smtClean="0"/>
              <a:t>27</a:t>
            </a:fld>
            <a:endParaRPr lang="en-US"/>
          </a:p>
        </p:txBody>
      </p:sp>
    </p:spTree>
    <p:extLst>
      <p:ext uri="{BB962C8B-B14F-4D97-AF65-F5344CB8AC3E}">
        <p14:creationId xmlns:p14="http://schemas.microsoft.com/office/powerpoint/2010/main" val="1382037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6AE6A-E1D6-2D52-0E0E-7B79B2F993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250191-2422-E377-0F0A-CEAB4B0B6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25813A-E316-9565-6921-E4719898BF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9DE06A-57DF-E0D7-15F4-21C41498FE71}"/>
              </a:ext>
            </a:extLst>
          </p:cNvPr>
          <p:cNvSpPr>
            <a:spLocks noGrp="1"/>
          </p:cNvSpPr>
          <p:nvPr>
            <p:ph type="sldNum" sz="quarter" idx="5"/>
          </p:nvPr>
        </p:nvSpPr>
        <p:spPr/>
        <p:txBody>
          <a:bodyPr/>
          <a:lstStyle/>
          <a:p>
            <a:fld id="{239E51E4-4F99-4F19-BE74-42119CB9A107}" type="slidenum">
              <a:rPr lang="en-US" smtClean="0"/>
              <a:t>28</a:t>
            </a:fld>
            <a:endParaRPr lang="en-US"/>
          </a:p>
        </p:txBody>
      </p:sp>
    </p:spTree>
    <p:extLst>
      <p:ext uri="{BB962C8B-B14F-4D97-AF65-F5344CB8AC3E}">
        <p14:creationId xmlns:p14="http://schemas.microsoft.com/office/powerpoint/2010/main" val="2379033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B105F-2F00-F7DD-02C7-BEC10B3C2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05452-6B1F-B18C-40EA-4F7501644E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ECB468-8A77-5455-4122-124CB00344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67F5192-7833-E381-84E7-F4405D641204}"/>
              </a:ext>
            </a:extLst>
          </p:cNvPr>
          <p:cNvSpPr>
            <a:spLocks noGrp="1"/>
          </p:cNvSpPr>
          <p:nvPr>
            <p:ph type="sldNum" sz="quarter" idx="5"/>
          </p:nvPr>
        </p:nvSpPr>
        <p:spPr/>
        <p:txBody>
          <a:bodyPr/>
          <a:lstStyle/>
          <a:p>
            <a:fld id="{239E51E4-4F99-4F19-BE74-42119CB9A107}" type="slidenum">
              <a:rPr lang="en-US" smtClean="0"/>
              <a:t>29</a:t>
            </a:fld>
            <a:endParaRPr lang="en-US"/>
          </a:p>
        </p:txBody>
      </p:sp>
    </p:spTree>
    <p:extLst>
      <p:ext uri="{BB962C8B-B14F-4D97-AF65-F5344CB8AC3E}">
        <p14:creationId xmlns:p14="http://schemas.microsoft.com/office/powerpoint/2010/main" val="3728953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30</a:t>
            </a:fld>
            <a:endParaRPr lang="en-US"/>
          </a:p>
        </p:txBody>
      </p:sp>
    </p:spTree>
    <p:extLst>
      <p:ext uri="{BB962C8B-B14F-4D97-AF65-F5344CB8AC3E}">
        <p14:creationId xmlns:p14="http://schemas.microsoft.com/office/powerpoint/2010/main" val="49490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3</a:t>
            </a:fld>
            <a:endParaRPr lang="en-US"/>
          </a:p>
        </p:txBody>
      </p:sp>
    </p:spTree>
    <p:extLst>
      <p:ext uri="{BB962C8B-B14F-4D97-AF65-F5344CB8AC3E}">
        <p14:creationId xmlns:p14="http://schemas.microsoft.com/office/powerpoint/2010/main" val="738186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AC552-88D3-AA8A-572E-353F86EA28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F73609-4E51-666F-6EC5-5B6565F938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A42DEE-DB97-4808-DAF8-22B99998DBE8}"/>
              </a:ext>
            </a:extLst>
          </p:cNvPr>
          <p:cNvSpPr>
            <a:spLocks noGrp="1"/>
          </p:cNvSpPr>
          <p:nvPr>
            <p:ph type="body" idx="1"/>
          </p:nvPr>
        </p:nvSpPr>
        <p:spPr/>
        <p:txBody>
          <a:bodyPr/>
          <a:lstStyle/>
          <a:p>
            <a:pPr>
              <a:lnSpc>
                <a:spcPct val="107000"/>
              </a:lnSpc>
              <a:spcAft>
                <a:spcPts val="800"/>
              </a:spcAft>
            </a:pPr>
            <a:endParaRPr lang="hr-HR"/>
          </a:p>
        </p:txBody>
      </p:sp>
      <p:sp>
        <p:nvSpPr>
          <p:cNvPr id="4" name="Slide Number Placeholder 3">
            <a:extLst>
              <a:ext uri="{FF2B5EF4-FFF2-40B4-BE49-F238E27FC236}">
                <a16:creationId xmlns:a16="http://schemas.microsoft.com/office/drawing/2014/main" id="{69B0C18F-3693-0206-054E-1B44EA167C18}"/>
              </a:ext>
            </a:extLst>
          </p:cNvPr>
          <p:cNvSpPr>
            <a:spLocks noGrp="1"/>
          </p:cNvSpPr>
          <p:nvPr>
            <p:ph type="sldNum" sz="quarter" idx="5"/>
          </p:nvPr>
        </p:nvSpPr>
        <p:spPr/>
        <p:txBody>
          <a:bodyPr/>
          <a:lstStyle/>
          <a:p>
            <a:fld id="{239E51E4-4F99-4F19-BE74-42119CB9A107}" type="slidenum">
              <a:rPr lang="en-US" smtClean="0"/>
              <a:t>31</a:t>
            </a:fld>
            <a:endParaRPr lang="en-US"/>
          </a:p>
        </p:txBody>
      </p:sp>
    </p:spTree>
    <p:extLst>
      <p:ext uri="{BB962C8B-B14F-4D97-AF65-F5344CB8AC3E}">
        <p14:creationId xmlns:p14="http://schemas.microsoft.com/office/powerpoint/2010/main" val="41975969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4D740-B5FE-EB99-B760-AB12D8175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DA435-E954-4BCF-D127-E981D5B939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46690-400E-75EE-399C-2CA9AEC91454}"/>
              </a:ext>
            </a:extLst>
          </p:cNvPr>
          <p:cNvSpPr>
            <a:spLocks noGrp="1"/>
          </p:cNvSpPr>
          <p:nvPr>
            <p:ph type="body" idx="1"/>
          </p:nvPr>
        </p:nvSpPr>
        <p:spPr/>
        <p:txBody>
          <a:bodyPr/>
          <a:lstStyle/>
          <a:p>
            <a:pPr>
              <a:lnSpc>
                <a:spcPct val="107000"/>
              </a:lnSpc>
              <a:spcAft>
                <a:spcPts val="800"/>
              </a:spcAft>
            </a:pPr>
            <a:endParaRPr lang="hr-HR"/>
          </a:p>
        </p:txBody>
      </p:sp>
      <p:sp>
        <p:nvSpPr>
          <p:cNvPr id="4" name="Slide Number Placeholder 3">
            <a:extLst>
              <a:ext uri="{FF2B5EF4-FFF2-40B4-BE49-F238E27FC236}">
                <a16:creationId xmlns:a16="http://schemas.microsoft.com/office/drawing/2014/main" id="{2CEB58C8-2FEB-3A86-5502-D20BE89CD5CF}"/>
              </a:ext>
            </a:extLst>
          </p:cNvPr>
          <p:cNvSpPr>
            <a:spLocks noGrp="1"/>
          </p:cNvSpPr>
          <p:nvPr>
            <p:ph type="sldNum" sz="quarter" idx="5"/>
          </p:nvPr>
        </p:nvSpPr>
        <p:spPr/>
        <p:txBody>
          <a:bodyPr/>
          <a:lstStyle/>
          <a:p>
            <a:fld id="{239E51E4-4F99-4F19-BE74-42119CB9A107}" type="slidenum">
              <a:rPr lang="en-US" smtClean="0"/>
              <a:t>32</a:t>
            </a:fld>
            <a:endParaRPr lang="en-US"/>
          </a:p>
        </p:txBody>
      </p:sp>
    </p:spTree>
    <p:extLst>
      <p:ext uri="{BB962C8B-B14F-4D97-AF65-F5344CB8AC3E}">
        <p14:creationId xmlns:p14="http://schemas.microsoft.com/office/powerpoint/2010/main" val="2819593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800">
              <a:effectLst/>
              <a:latin typeface="Calibri" panose="020F0502020204030204" pitchFamily="34" charset="0"/>
              <a:ea typeface="Yu Mincho" panose="02020400000000000000" pitchFamily="18"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70608-D393-4ECE-AF10-36B915FBDD9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31231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5051" rtl="0" eaLnBrk="1" fontAlgn="base" latinLnBrk="0" hangingPunct="1">
              <a:lnSpc>
                <a:spcPct val="100000"/>
              </a:lnSpc>
              <a:spcBef>
                <a:spcPct val="0"/>
              </a:spcBef>
              <a:spcAft>
                <a:spcPct val="0"/>
              </a:spcAft>
              <a:buClrTx/>
              <a:buSzTx/>
              <a:buFontTx/>
              <a:buNone/>
              <a:tabLst/>
              <a:defRPr/>
            </a:pPr>
            <a:fld id="{98E79711-3338-44F4-8574-55E4F3148866}" type="slidenum">
              <a:rPr kumimoji="0" lang="en-US" altLang="sr-Latn-RS" sz="1200" b="0" i="0" u="none" strike="noStrike" kern="1200" cap="none" spc="0" normalizeH="0" baseline="0" noProof="0">
                <a:ln>
                  <a:noFill/>
                </a:ln>
                <a:solidFill>
                  <a:prstClr val="black"/>
                </a:solidFill>
                <a:effectLst/>
                <a:uLnTx/>
                <a:uFillTx/>
                <a:latin typeface="Neo Sans" charset="0"/>
                <a:ea typeface="MS PGothic" pitchFamily="34" charset="-128"/>
                <a:cs typeface="+mn-cs"/>
              </a:rPr>
              <a:pPr marL="0" marR="0" lvl="0" indent="0" algn="r" defTabSz="455051" rtl="0" eaLnBrk="1" fontAlgn="base" latinLnBrk="0" hangingPunct="1">
                <a:lnSpc>
                  <a:spcPct val="100000"/>
                </a:lnSpc>
                <a:spcBef>
                  <a:spcPct val="0"/>
                </a:spcBef>
                <a:spcAft>
                  <a:spcPct val="0"/>
                </a:spcAft>
                <a:buClrTx/>
                <a:buSzTx/>
                <a:buFontTx/>
                <a:buNone/>
                <a:tabLst/>
                <a:defRPr/>
              </a:pPr>
              <a:t>34</a:t>
            </a:fld>
            <a:endParaRPr kumimoji="0" lang="en-US" altLang="sr-Latn-RS" sz="1200" b="0" i="0" u="none" strike="noStrike" kern="1200" cap="none" spc="0" normalizeH="0" baseline="0" noProof="0">
              <a:ln>
                <a:noFill/>
              </a:ln>
              <a:solidFill>
                <a:prstClr val="black"/>
              </a:solidFill>
              <a:effectLst/>
              <a:uLnTx/>
              <a:uFillTx/>
              <a:latin typeface="Neo Sans" charset="0"/>
              <a:ea typeface="MS PGothic" pitchFamily="34" charset="-128"/>
              <a:cs typeface="+mn-cs"/>
            </a:endParaRPr>
          </a:p>
        </p:txBody>
      </p:sp>
    </p:spTree>
    <p:extLst>
      <p:ext uri="{BB962C8B-B14F-4D97-AF65-F5344CB8AC3E}">
        <p14:creationId xmlns:p14="http://schemas.microsoft.com/office/powerpoint/2010/main" val="4225680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5051" rtl="0" eaLnBrk="1" fontAlgn="base" latinLnBrk="0" hangingPunct="1">
              <a:lnSpc>
                <a:spcPct val="100000"/>
              </a:lnSpc>
              <a:spcBef>
                <a:spcPct val="0"/>
              </a:spcBef>
              <a:spcAft>
                <a:spcPct val="0"/>
              </a:spcAft>
              <a:buClrTx/>
              <a:buSzTx/>
              <a:buFontTx/>
              <a:buNone/>
              <a:tabLst/>
              <a:defRPr/>
            </a:pPr>
            <a:fld id="{98E79711-3338-44F4-8574-55E4F3148866}" type="slidenum">
              <a:rPr kumimoji="0" lang="en-US" altLang="sr-Latn-RS" sz="1200" b="0" i="0" u="none" strike="noStrike" kern="1200" cap="none" spc="0" normalizeH="0" baseline="0" noProof="0">
                <a:ln>
                  <a:noFill/>
                </a:ln>
                <a:solidFill>
                  <a:prstClr val="black"/>
                </a:solidFill>
                <a:effectLst/>
                <a:uLnTx/>
                <a:uFillTx/>
                <a:latin typeface="Neo Sans" charset="0"/>
                <a:ea typeface="MS PGothic" pitchFamily="34" charset="-128"/>
                <a:cs typeface="+mn-cs"/>
              </a:rPr>
              <a:pPr marL="0" marR="0" lvl="0" indent="0" algn="r" defTabSz="455051" rtl="0" eaLnBrk="1" fontAlgn="base" latinLnBrk="0" hangingPunct="1">
                <a:lnSpc>
                  <a:spcPct val="100000"/>
                </a:lnSpc>
                <a:spcBef>
                  <a:spcPct val="0"/>
                </a:spcBef>
                <a:spcAft>
                  <a:spcPct val="0"/>
                </a:spcAft>
                <a:buClrTx/>
                <a:buSzTx/>
                <a:buFontTx/>
                <a:buNone/>
                <a:tabLst/>
                <a:defRPr/>
              </a:pPr>
              <a:t>35</a:t>
            </a:fld>
            <a:endParaRPr kumimoji="0" lang="en-US" altLang="sr-Latn-RS" sz="1200" b="0" i="0" u="none" strike="noStrike" kern="1200" cap="none" spc="0" normalizeH="0" baseline="0" noProof="0">
              <a:ln>
                <a:noFill/>
              </a:ln>
              <a:solidFill>
                <a:prstClr val="black"/>
              </a:solidFill>
              <a:effectLst/>
              <a:uLnTx/>
              <a:uFillTx/>
              <a:latin typeface="Neo Sans" charset="0"/>
              <a:ea typeface="MS PGothic" pitchFamily="34" charset="-128"/>
              <a:cs typeface="+mn-cs"/>
            </a:endParaRPr>
          </a:p>
        </p:txBody>
      </p:sp>
    </p:spTree>
    <p:extLst>
      <p:ext uri="{BB962C8B-B14F-4D97-AF65-F5344CB8AC3E}">
        <p14:creationId xmlns:p14="http://schemas.microsoft.com/office/powerpoint/2010/main" val="28484104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800">
              <a:effectLst/>
              <a:latin typeface="Calibri" panose="020F0502020204030204" pitchFamily="34" charset="0"/>
              <a:ea typeface="Yu Mincho" panose="02020400000000000000" pitchFamily="18"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70608-D393-4ECE-AF10-36B915FBDD9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61781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2B261-7D5A-4D81-725B-FBD8E6ADB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B164E-5ECA-2C0F-56C2-287A31AA97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F31F97-78BB-7D1C-FE25-81B6BE40320B}"/>
              </a:ext>
            </a:extLst>
          </p:cNvPr>
          <p:cNvSpPr>
            <a:spLocks noGrp="1"/>
          </p:cNvSpPr>
          <p:nvPr>
            <p:ph type="body" idx="1"/>
          </p:nvPr>
        </p:nvSpPr>
        <p:spPr/>
        <p:txBody>
          <a:bodyPr/>
          <a:lstStyle/>
          <a:p>
            <a:pPr algn="just"/>
            <a:endParaRPr lang="en-GB" sz="1800">
              <a:effectLst/>
              <a:latin typeface="Calibri" panose="020F0502020204030204" pitchFamily="34" charset="0"/>
              <a:ea typeface="Yu Mincho" panose="02020400000000000000" pitchFamily="18" charset="-128"/>
              <a:cs typeface="Arial" panose="020B0604020202020204" pitchFamily="34" charset="0"/>
            </a:endParaRPr>
          </a:p>
        </p:txBody>
      </p:sp>
      <p:sp>
        <p:nvSpPr>
          <p:cNvPr id="4" name="Slide Number Placeholder 3">
            <a:extLst>
              <a:ext uri="{FF2B5EF4-FFF2-40B4-BE49-F238E27FC236}">
                <a16:creationId xmlns:a16="http://schemas.microsoft.com/office/drawing/2014/main" id="{6B66E3AD-26AD-1B4D-FA06-9A553F24D1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70608-D393-4ECE-AF10-36B915FBDD9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5750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39</a:t>
            </a:fld>
            <a:endParaRPr lang="en-US"/>
          </a:p>
        </p:txBody>
      </p:sp>
    </p:spTree>
    <p:extLst>
      <p:ext uri="{BB962C8B-B14F-4D97-AF65-F5344CB8AC3E}">
        <p14:creationId xmlns:p14="http://schemas.microsoft.com/office/powerpoint/2010/main" val="612832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4</a:t>
            </a:fld>
            <a:endParaRPr lang="en-US"/>
          </a:p>
        </p:txBody>
      </p:sp>
    </p:spTree>
    <p:extLst>
      <p:ext uri="{BB962C8B-B14F-4D97-AF65-F5344CB8AC3E}">
        <p14:creationId xmlns:p14="http://schemas.microsoft.com/office/powerpoint/2010/main" val="481612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5</a:t>
            </a:fld>
            <a:endParaRPr lang="en-US"/>
          </a:p>
        </p:txBody>
      </p:sp>
    </p:spTree>
    <p:extLst>
      <p:ext uri="{BB962C8B-B14F-4D97-AF65-F5344CB8AC3E}">
        <p14:creationId xmlns:p14="http://schemas.microsoft.com/office/powerpoint/2010/main" val="2356522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6</a:t>
            </a:fld>
            <a:endParaRPr lang="en-US"/>
          </a:p>
        </p:txBody>
      </p:sp>
    </p:spTree>
    <p:extLst>
      <p:ext uri="{BB962C8B-B14F-4D97-AF65-F5344CB8AC3E}">
        <p14:creationId xmlns:p14="http://schemas.microsoft.com/office/powerpoint/2010/main" val="3272912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7</a:t>
            </a:fld>
            <a:endParaRPr lang="en-US"/>
          </a:p>
        </p:txBody>
      </p:sp>
    </p:spTree>
    <p:extLst>
      <p:ext uri="{BB962C8B-B14F-4D97-AF65-F5344CB8AC3E}">
        <p14:creationId xmlns:p14="http://schemas.microsoft.com/office/powerpoint/2010/main" val="944549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8</a:t>
            </a:fld>
            <a:endParaRPr lang="en-US"/>
          </a:p>
        </p:txBody>
      </p:sp>
    </p:spTree>
    <p:extLst>
      <p:ext uri="{BB962C8B-B14F-4D97-AF65-F5344CB8AC3E}">
        <p14:creationId xmlns:p14="http://schemas.microsoft.com/office/powerpoint/2010/main" val="1459475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9</a:t>
            </a:fld>
            <a:endParaRPr lang="en-US"/>
          </a:p>
        </p:txBody>
      </p:sp>
    </p:spTree>
    <p:extLst>
      <p:ext uri="{BB962C8B-B14F-4D97-AF65-F5344CB8AC3E}">
        <p14:creationId xmlns:p14="http://schemas.microsoft.com/office/powerpoint/2010/main" val="483078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3/4/2025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778521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5C12018-AE0B-45B3-8833-1C61B747ADFD}" type="datetime1">
              <a:rPr lang="en-US" smtClean="0"/>
              <a:t>3/4/2025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39585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C874D72-DF44-407D-AEE5-0273DD00D922}" type="datetime1">
              <a:rPr lang="en-US" smtClean="0"/>
              <a:t>3/4/2025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176063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p:cNvSpPr>
            <a:spLocks noGrp="1"/>
          </p:cNvSpPr>
          <p:nvPr>
            <p:ph type="dt" sz="half" idx="10"/>
          </p:nvPr>
        </p:nvSpPr>
        <p:spPr/>
        <p:txBody>
          <a:bodyPr/>
          <a:lstStyle/>
          <a:p>
            <a:r>
              <a:rPr lang="sr-Latn-RS"/>
              <a:t>xx.03.2022.</a:t>
            </a:r>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E166CB-1D6B-4A02-9E82-4F91D1244FB4}" type="slidenum">
              <a:rPr lang="hr-HR" smtClean="0"/>
              <a:t>‹#›</a:t>
            </a:fld>
            <a:endParaRPr lang="hr-HR"/>
          </a:p>
        </p:txBody>
      </p:sp>
    </p:spTree>
    <p:extLst>
      <p:ext uri="{BB962C8B-B14F-4D97-AF65-F5344CB8AC3E}">
        <p14:creationId xmlns:p14="http://schemas.microsoft.com/office/powerpoint/2010/main" val="3677598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r>
              <a:rPr lang="sr-Latn-RS"/>
              <a:t>xx.03.2022.</a:t>
            </a:r>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E166CB-1D6B-4A02-9E82-4F91D1244FB4}" type="slidenum">
              <a:rPr lang="hr-HR" smtClean="0"/>
              <a:t>‹#›</a:t>
            </a:fld>
            <a:endParaRPr lang="hr-HR"/>
          </a:p>
        </p:txBody>
      </p:sp>
    </p:spTree>
    <p:extLst>
      <p:ext uri="{BB962C8B-B14F-4D97-AF65-F5344CB8AC3E}">
        <p14:creationId xmlns:p14="http://schemas.microsoft.com/office/powerpoint/2010/main" val="776320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sr-Latn-RS"/>
              <a:t>xx.03.2022.</a:t>
            </a:r>
            <a:endParaRPr lang="hr-HR"/>
          </a:p>
        </p:txBody>
      </p:sp>
      <p:sp>
        <p:nvSpPr>
          <p:cNvPr id="5" name="Footer Placeholder 4"/>
          <p:cNvSpPr>
            <a:spLocks noGrp="1"/>
          </p:cNvSpPr>
          <p:nvPr>
            <p:ph type="ftr" sz="quarter" idx="11"/>
          </p:nvPr>
        </p:nvSpPr>
        <p:spPr/>
        <p:txBody>
          <a:bodyPr/>
          <a:lstStyle/>
          <a:p>
            <a:endParaRPr lang="hr-HR"/>
          </a:p>
        </p:txBody>
      </p:sp>
    </p:spTree>
    <p:extLst>
      <p:ext uri="{BB962C8B-B14F-4D97-AF65-F5344CB8AC3E}">
        <p14:creationId xmlns:p14="http://schemas.microsoft.com/office/powerpoint/2010/main" val="1911236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r>
              <a:rPr lang="sr-Latn-RS"/>
              <a:t>xx.03.2022.</a:t>
            </a:r>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DE166CB-1D6B-4A02-9E82-4F91D1244FB4}" type="slidenum">
              <a:rPr lang="hr-HR" smtClean="0"/>
              <a:t>‹#›</a:t>
            </a:fld>
            <a:endParaRPr lang="hr-HR"/>
          </a:p>
        </p:txBody>
      </p:sp>
    </p:spTree>
    <p:extLst>
      <p:ext uri="{BB962C8B-B14F-4D97-AF65-F5344CB8AC3E}">
        <p14:creationId xmlns:p14="http://schemas.microsoft.com/office/powerpoint/2010/main" val="517121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r>
              <a:rPr lang="sr-Latn-RS"/>
              <a:t>xx.03.2022.</a:t>
            </a:r>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CDE166CB-1D6B-4A02-9E82-4F91D1244FB4}" type="slidenum">
              <a:rPr lang="hr-HR" smtClean="0"/>
              <a:t>‹#›</a:t>
            </a:fld>
            <a:endParaRPr lang="hr-HR"/>
          </a:p>
        </p:txBody>
      </p:sp>
    </p:spTree>
    <p:extLst>
      <p:ext uri="{BB962C8B-B14F-4D97-AF65-F5344CB8AC3E}">
        <p14:creationId xmlns:p14="http://schemas.microsoft.com/office/powerpoint/2010/main" val="2602859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r>
              <a:rPr lang="sr-Latn-RS"/>
              <a:t>xx.03.2022.</a:t>
            </a:r>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CDE166CB-1D6B-4A02-9E82-4F91D1244FB4}" type="slidenum">
              <a:rPr lang="hr-HR" smtClean="0"/>
              <a:t>‹#›</a:t>
            </a:fld>
            <a:endParaRPr lang="hr-HR"/>
          </a:p>
        </p:txBody>
      </p:sp>
    </p:spTree>
    <p:extLst>
      <p:ext uri="{BB962C8B-B14F-4D97-AF65-F5344CB8AC3E}">
        <p14:creationId xmlns:p14="http://schemas.microsoft.com/office/powerpoint/2010/main" val="498975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r-Latn-RS"/>
              <a:t>xx.03.2022.</a:t>
            </a:r>
            <a:endParaRPr lang="hr-HR"/>
          </a:p>
        </p:txBody>
      </p:sp>
      <p:sp>
        <p:nvSpPr>
          <p:cNvPr id="3" name="Footer Placeholder 2"/>
          <p:cNvSpPr>
            <a:spLocks noGrp="1"/>
          </p:cNvSpPr>
          <p:nvPr>
            <p:ph type="ftr" sz="quarter" idx="11"/>
          </p:nvPr>
        </p:nvSpPr>
        <p:spPr/>
        <p:txBody>
          <a:bodyPr/>
          <a:lstStyle/>
          <a:p>
            <a:endParaRPr lang="hr-HR"/>
          </a:p>
        </p:txBody>
      </p:sp>
    </p:spTree>
    <p:extLst>
      <p:ext uri="{BB962C8B-B14F-4D97-AF65-F5344CB8AC3E}">
        <p14:creationId xmlns:p14="http://schemas.microsoft.com/office/powerpoint/2010/main" val="2500318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sr-Latn-RS"/>
              <a:t>xx.03.2022.</a:t>
            </a:r>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DE166CB-1D6B-4A02-9E82-4F91D1244FB4}" type="slidenum">
              <a:rPr lang="hr-HR" smtClean="0"/>
              <a:t>‹#›</a:t>
            </a:fld>
            <a:endParaRPr lang="hr-HR"/>
          </a:p>
        </p:txBody>
      </p:sp>
    </p:spTree>
    <p:extLst>
      <p:ext uri="{BB962C8B-B14F-4D97-AF65-F5344CB8AC3E}">
        <p14:creationId xmlns:p14="http://schemas.microsoft.com/office/powerpoint/2010/main" val="705550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3/4/2025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57849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sr-Latn-RS"/>
              <a:t>xx.03.2022.</a:t>
            </a:r>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DE166CB-1D6B-4A02-9E82-4F91D1244FB4}" type="slidenum">
              <a:rPr lang="hr-HR" smtClean="0"/>
              <a:t>‹#›</a:t>
            </a:fld>
            <a:endParaRPr lang="hr-HR"/>
          </a:p>
        </p:txBody>
      </p:sp>
    </p:spTree>
    <p:extLst>
      <p:ext uri="{BB962C8B-B14F-4D97-AF65-F5344CB8AC3E}">
        <p14:creationId xmlns:p14="http://schemas.microsoft.com/office/powerpoint/2010/main" val="2428832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r>
              <a:rPr lang="sr-Latn-RS"/>
              <a:t>xx.03.2022.</a:t>
            </a:r>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E166CB-1D6B-4A02-9E82-4F91D1244FB4}" type="slidenum">
              <a:rPr lang="hr-HR" smtClean="0"/>
              <a:t>‹#›</a:t>
            </a:fld>
            <a:endParaRPr lang="hr-HR"/>
          </a:p>
        </p:txBody>
      </p:sp>
    </p:spTree>
    <p:extLst>
      <p:ext uri="{BB962C8B-B14F-4D97-AF65-F5344CB8AC3E}">
        <p14:creationId xmlns:p14="http://schemas.microsoft.com/office/powerpoint/2010/main" val="2229072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r>
              <a:rPr lang="sr-Latn-RS"/>
              <a:t>xx.03.2022.</a:t>
            </a:r>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E166CB-1D6B-4A02-9E82-4F91D1244FB4}" type="slidenum">
              <a:rPr lang="hr-HR" smtClean="0"/>
              <a:t>‹#›</a:t>
            </a:fld>
            <a:endParaRPr lang="hr-HR"/>
          </a:p>
        </p:txBody>
      </p:sp>
    </p:spTree>
    <p:extLst>
      <p:ext uri="{BB962C8B-B14F-4D97-AF65-F5344CB8AC3E}">
        <p14:creationId xmlns:p14="http://schemas.microsoft.com/office/powerpoint/2010/main" val="1784701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3/4/2025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94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t>3/4/2025</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pic>
        <p:nvPicPr>
          <p:cNvPr id="8" name="Picture 7">
            <a:extLst>
              <a:ext uri="{FF2B5EF4-FFF2-40B4-BE49-F238E27FC236}">
                <a16:creationId xmlns:a16="http://schemas.microsoft.com/office/drawing/2014/main" id="{10EDEB6E-7646-05BE-71CC-2FAD1274E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7560" b="-4881"/>
          <a:stretch/>
        </p:blipFill>
        <p:spPr bwMode="auto">
          <a:xfrm>
            <a:off x="49847" y="6345944"/>
            <a:ext cx="1838747" cy="5120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866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smtClean="0"/>
              <a:t>3/4/2025</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87E7843D-FF13-4365-9478-9625B70A2705}" type="slidenum">
              <a:rPr lang="en-US" smtClean="0"/>
              <a:t>‹#›</a:t>
            </a:fld>
            <a:endParaRPr lang="en-US"/>
          </a:p>
        </p:txBody>
      </p:sp>
      <p:pic>
        <p:nvPicPr>
          <p:cNvPr id="10" name="Picture 9">
            <a:extLst>
              <a:ext uri="{FF2B5EF4-FFF2-40B4-BE49-F238E27FC236}">
                <a16:creationId xmlns:a16="http://schemas.microsoft.com/office/drawing/2014/main" id="{B62DB9F5-78D9-1CFA-88D4-F669123E3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7560" b="-4881"/>
          <a:stretch/>
        </p:blipFill>
        <p:spPr bwMode="auto">
          <a:xfrm>
            <a:off x="118170" y="6194296"/>
            <a:ext cx="2106930" cy="5867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7140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smtClean="0"/>
              <a:t>3/4/2025</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87E7843D-FF13-4365-9478-9625B70A2705}" type="slidenum">
              <a:rPr lang="en-US" smtClean="0"/>
              <a:t>‹#›</a:t>
            </a:fld>
            <a:endParaRPr lang="en-US"/>
          </a:p>
        </p:txBody>
      </p:sp>
      <p:pic>
        <p:nvPicPr>
          <p:cNvPr id="6" name="Picture 5">
            <a:extLst>
              <a:ext uri="{FF2B5EF4-FFF2-40B4-BE49-F238E27FC236}">
                <a16:creationId xmlns:a16="http://schemas.microsoft.com/office/drawing/2014/main" id="{48F211A0-6BEA-94F9-F14F-9B2078D902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7560" b="-4881"/>
          <a:stretch/>
        </p:blipFill>
        <p:spPr bwMode="auto">
          <a:xfrm>
            <a:off x="118170" y="6194296"/>
            <a:ext cx="2106930" cy="5867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226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3/4/2025</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075636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A9184C1-634B-4D2F-90E1-C39B48114444}" type="datetime1">
              <a:rPr lang="en-US" smtClean="0"/>
              <a:t>3/4/2025</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8367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02A4FC1-9CCD-4E4B-AB4D-5CAEC19C950B}" type="datetime1">
              <a:rPr lang="en-US" smtClean="0"/>
              <a:t>3/4/2025</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11139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BA78304-8938-479D-8111-AA943458A814}" type="datetime1">
              <a:rPr lang="en-US" smtClean="0"/>
              <a:t>3/4/2025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Sample Footer Text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E7843D-FF13-4365-9478-9625B70A2705}" type="slidenum">
              <a:rPr lang="en-US" smtClean="0"/>
              <a:t>‹#›</a:t>
            </a:fld>
            <a:endParaRPr lang="en-US"/>
          </a:p>
        </p:txBody>
      </p:sp>
      <p:pic>
        <p:nvPicPr>
          <p:cNvPr id="7" name="Picture 6" descr="Blue text on a black background&#10;&#10;Description automatically generated">
            <a:extLst>
              <a:ext uri="{FF2B5EF4-FFF2-40B4-BE49-F238E27FC236}">
                <a16:creationId xmlns:a16="http://schemas.microsoft.com/office/drawing/2014/main" id="{C62A4CF9-BC7A-8954-20FB-3C4BE9E4694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89218" y="6296025"/>
            <a:ext cx="1502410" cy="393700"/>
          </a:xfrm>
          <a:prstGeom prst="rect">
            <a:avLst/>
          </a:prstGeom>
          <a:noFill/>
          <a:ln>
            <a:noFill/>
          </a:ln>
        </p:spPr>
      </p:pic>
    </p:spTree>
    <p:extLst>
      <p:ext uri="{BB962C8B-B14F-4D97-AF65-F5344CB8AC3E}">
        <p14:creationId xmlns:p14="http://schemas.microsoft.com/office/powerpoint/2010/main" val="3674742540"/>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r-Latn-RS"/>
              <a:t>xx.03.2022.</a:t>
            </a:r>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166CB-1D6B-4A02-9E82-4F91D1244FB4}" type="slidenum">
              <a:rPr lang="hr-HR" smtClean="0"/>
              <a:t>‹#›</a:t>
            </a:fld>
            <a:endParaRPr lang="hr-HR"/>
          </a:p>
        </p:txBody>
      </p:sp>
    </p:spTree>
    <p:extLst>
      <p:ext uri="{BB962C8B-B14F-4D97-AF65-F5344CB8AC3E}">
        <p14:creationId xmlns:p14="http://schemas.microsoft.com/office/powerpoint/2010/main" val="3852939679"/>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hyperlink" Target="mailto:novoosnovani@mingor.h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3" descr="Network connection abstract against a white background">
            <a:extLst>
              <a:ext uri="{FF2B5EF4-FFF2-40B4-BE49-F238E27FC236}">
                <a16:creationId xmlns:a16="http://schemas.microsoft.com/office/drawing/2014/main" id="{8264B651-0176-3AB5-60AC-906D792C2D1D}"/>
              </a:ext>
            </a:extLst>
          </p:cNvPr>
          <p:cNvPicPr>
            <a:picLocks noChangeAspect="1"/>
          </p:cNvPicPr>
          <p:nvPr/>
        </p:nvPicPr>
        <p:blipFill rotWithShape="1">
          <a:blip r:embed="rId4"/>
          <a:srcRect t="38311" r="-1" b="-1"/>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 name="Title 1">
            <a:extLst>
              <a:ext uri="{FF2B5EF4-FFF2-40B4-BE49-F238E27FC236}">
                <a16:creationId xmlns:a16="http://schemas.microsoft.com/office/drawing/2014/main" id="{1BED2F5E-34B0-06F0-9AB9-B5B3A8D30490}"/>
              </a:ext>
            </a:extLst>
          </p:cNvPr>
          <p:cNvSpPr>
            <a:spLocks noGrp="1"/>
          </p:cNvSpPr>
          <p:nvPr>
            <p:ph type="ctrTitle"/>
          </p:nvPr>
        </p:nvSpPr>
        <p:spPr>
          <a:xfrm>
            <a:off x="758019" y="5208985"/>
            <a:ext cx="10407602" cy="1229865"/>
          </a:xfrm>
        </p:spPr>
        <p:txBody>
          <a:bodyPr>
            <a:normAutofit fontScale="90000"/>
          </a:bodyPr>
          <a:lstStyle/>
          <a:p>
            <a:r>
              <a:rPr lang="en-US" sz="4800" b="1">
                <a:solidFill>
                  <a:srgbClr val="002060"/>
                </a:solidFill>
              </a:rPr>
              <a:t>Inovacije novoosnovanih MSP-ova</a:t>
            </a:r>
            <a:br>
              <a:rPr lang="en-US" sz="4800" b="1">
                <a:solidFill>
                  <a:srgbClr val="002060"/>
                </a:solidFill>
              </a:rPr>
            </a:br>
            <a:r>
              <a:rPr lang="en-US" sz="1600" b="1">
                <a:solidFill>
                  <a:srgbClr val="002060"/>
                </a:solidFill>
              </a:rPr>
              <a:t>(referentni broj: PK.1.1.08.)</a:t>
            </a:r>
            <a:br>
              <a:rPr lang="en-US" sz="4800" b="1">
                <a:solidFill>
                  <a:srgbClr val="002060"/>
                </a:solidFill>
              </a:rPr>
            </a:br>
            <a:endParaRPr lang="en-US" sz="2000">
              <a:solidFill>
                <a:srgbClr val="002060"/>
              </a:solidFill>
            </a:endParaRPr>
          </a:p>
        </p:txBody>
      </p:sp>
      <p:sp>
        <p:nvSpPr>
          <p:cNvPr id="3" name="Subtitle 2">
            <a:extLst>
              <a:ext uri="{FF2B5EF4-FFF2-40B4-BE49-F238E27FC236}">
                <a16:creationId xmlns:a16="http://schemas.microsoft.com/office/drawing/2014/main" id="{23DB640F-2E47-4D08-3F0A-6E9743651BA4}"/>
              </a:ext>
            </a:extLst>
          </p:cNvPr>
          <p:cNvSpPr>
            <a:spLocks noGrp="1"/>
          </p:cNvSpPr>
          <p:nvPr>
            <p:ph type="subTitle" idx="1"/>
          </p:nvPr>
        </p:nvSpPr>
        <p:spPr>
          <a:xfrm>
            <a:off x="379010" y="4631128"/>
            <a:ext cx="10407602" cy="487924"/>
          </a:xfrm>
        </p:spPr>
        <p:txBody>
          <a:bodyPr>
            <a:normAutofit/>
          </a:bodyPr>
          <a:lstStyle/>
          <a:p>
            <a:r>
              <a:rPr lang="en-US" sz="1600">
                <a:solidFill>
                  <a:srgbClr val="002060"/>
                </a:solidFill>
              </a:rPr>
              <a:t>Poziv </a:t>
            </a:r>
            <a:r>
              <a:rPr lang="en-US" sz="1600" err="1">
                <a:solidFill>
                  <a:srgbClr val="002060"/>
                </a:solidFill>
              </a:rPr>
              <a:t>na</a:t>
            </a:r>
            <a:r>
              <a:rPr lang="en-US" sz="1600">
                <a:solidFill>
                  <a:srgbClr val="002060"/>
                </a:solidFill>
              </a:rPr>
              <a:t> </a:t>
            </a:r>
            <a:r>
              <a:rPr lang="en-US" sz="1600" err="1">
                <a:solidFill>
                  <a:srgbClr val="002060"/>
                </a:solidFill>
              </a:rPr>
              <a:t>dostavu</a:t>
            </a:r>
            <a:r>
              <a:rPr lang="en-US" sz="1600">
                <a:solidFill>
                  <a:srgbClr val="002060"/>
                </a:solidFill>
              </a:rPr>
              <a:t> </a:t>
            </a:r>
            <a:r>
              <a:rPr lang="en-US" sz="1600" err="1">
                <a:solidFill>
                  <a:srgbClr val="002060"/>
                </a:solidFill>
              </a:rPr>
              <a:t>projektnih</a:t>
            </a:r>
            <a:r>
              <a:rPr lang="en-US" sz="1600">
                <a:solidFill>
                  <a:srgbClr val="002060"/>
                </a:solidFill>
              </a:rPr>
              <a:t> </a:t>
            </a:r>
            <a:r>
              <a:rPr lang="en-US" sz="1600" err="1">
                <a:solidFill>
                  <a:srgbClr val="002060"/>
                </a:solidFill>
              </a:rPr>
              <a:t>prijedloga</a:t>
            </a:r>
            <a:endParaRPr lang="en-US" sz="1600">
              <a:solidFill>
                <a:srgbClr val="002060"/>
              </a:solidFill>
            </a:endParaRPr>
          </a:p>
        </p:txBody>
      </p:sp>
      <p:pic>
        <p:nvPicPr>
          <p:cNvPr id="5" name="Picture 4" descr="Slika na kojoj se prikazuje simbol, emblem, logotip, značka&#10;&#10;Opis je automatski generiran">
            <a:extLst>
              <a:ext uri="{FF2B5EF4-FFF2-40B4-BE49-F238E27FC236}">
                <a16:creationId xmlns:a16="http://schemas.microsoft.com/office/drawing/2014/main" id="{F8B78BCE-BF25-A743-8850-4427760686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3470" y="123535"/>
            <a:ext cx="1218896" cy="744659"/>
          </a:xfrm>
          <a:prstGeom prst="rect">
            <a:avLst/>
          </a:prstGeom>
        </p:spPr>
      </p:pic>
    </p:spTree>
    <p:extLst>
      <p:ext uri="{BB962C8B-B14F-4D97-AF65-F5344CB8AC3E}">
        <p14:creationId xmlns:p14="http://schemas.microsoft.com/office/powerpoint/2010/main" val="427555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A831-30AA-427A-764B-B092EC412216}"/>
              </a:ext>
            </a:extLst>
          </p:cNvPr>
          <p:cNvSpPr>
            <a:spLocks noGrp="1"/>
          </p:cNvSpPr>
          <p:nvPr>
            <p:ph type="title"/>
          </p:nvPr>
        </p:nvSpPr>
        <p:spPr>
          <a:xfrm>
            <a:off x="636914" y="239549"/>
            <a:ext cx="11157921" cy="425469"/>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200" err="1">
                <a:solidFill>
                  <a:srgbClr val="002060"/>
                </a:solidFill>
              </a:rPr>
              <a:t>Prihvatljivi</a:t>
            </a:r>
            <a:r>
              <a:rPr lang="en-US" sz="3200">
                <a:solidFill>
                  <a:srgbClr val="002060"/>
                </a:solidFill>
              </a:rPr>
              <a:t> </a:t>
            </a:r>
            <a:r>
              <a:rPr lang="en-US" sz="3200" err="1">
                <a:solidFill>
                  <a:srgbClr val="002060"/>
                </a:solidFill>
              </a:rPr>
              <a:t>prijavitelji</a:t>
            </a:r>
            <a:endParaRPr lang="en-US" sz="3200">
              <a:solidFill>
                <a:srgbClr val="002060"/>
              </a:solidFill>
            </a:endParaRPr>
          </a:p>
        </p:txBody>
      </p:sp>
      <p:sp>
        <p:nvSpPr>
          <p:cNvPr id="3" name="Content Placeholder 2">
            <a:extLst>
              <a:ext uri="{FF2B5EF4-FFF2-40B4-BE49-F238E27FC236}">
                <a16:creationId xmlns:a16="http://schemas.microsoft.com/office/drawing/2014/main" id="{EDF840ED-F046-0D8D-4656-A56C75B8346B}"/>
              </a:ext>
            </a:extLst>
          </p:cNvPr>
          <p:cNvSpPr>
            <a:spLocks noGrp="1"/>
          </p:cNvSpPr>
          <p:nvPr>
            <p:ph idx="1"/>
          </p:nvPr>
        </p:nvSpPr>
        <p:spPr>
          <a:xfrm>
            <a:off x="636914" y="1072056"/>
            <a:ext cx="11157921" cy="3278272"/>
          </a:xfrm>
          <a:pattFill prst="pct10">
            <a:fgClr>
              <a:srgbClr val="66CCFF"/>
            </a:fgClr>
            <a:bgClr>
              <a:schemeClr val="bg1"/>
            </a:bgClr>
          </a:pattFill>
        </p:spPr>
        <p:txBody>
          <a:bodyPr>
            <a:normAutofit fontScale="77500" lnSpcReduction="20000"/>
          </a:bodyPr>
          <a:lstStyle/>
          <a:p>
            <a:pPr marL="285750" marR="0" lvl="1" indent="-285750" defTabSz="457200" eaLnBrk="0" fontAlgn="base" latinLnBrk="0" hangingPunct="0">
              <a:spcBef>
                <a:spcPct val="0"/>
              </a:spcBef>
              <a:spcAft>
                <a:spcPct val="0"/>
              </a:spcAft>
              <a:buClr>
                <a:srgbClr val="17177D"/>
              </a:buClr>
              <a:buSzTx/>
              <a:buFont typeface="Wingdings" panose="05000000000000000000" pitchFamily="2" charset="2"/>
              <a:buChar char="Ø"/>
              <a:tabLst/>
              <a:defRPr/>
            </a:pPr>
            <a:r>
              <a:rPr kumimoji="0" lang="hr-HR"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pravna ili fizička osoba koja je mikro, mal</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i</a:t>
            </a:r>
            <a:r>
              <a:rPr kumimoji="0" lang="hr-HR"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ili </a:t>
            </a:r>
            <a:r>
              <a:rPr kumimoji="0" lang="hr-HR"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srednj</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i</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poduzetnik</a:t>
            </a:r>
          </a:p>
          <a:p>
            <a:pPr marL="285750" marR="0" lvl="1" indent="-285750" defTabSz="457200" eaLnBrk="0" fontAlgn="base" latinLnBrk="0" hangingPunct="0">
              <a:spcBef>
                <a:spcPct val="0"/>
              </a:spcBef>
              <a:spcAft>
                <a:spcPct val="0"/>
              </a:spcAft>
              <a:buClr>
                <a:srgbClr val="17177D"/>
              </a:buClr>
              <a:buSzTx/>
              <a:buFont typeface="Wingdings" panose="05000000000000000000" pitchFamily="2" charset="2"/>
              <a:buChar char="Ø"/>
              <a:tabLst/>
              <a:defRPr/>
            </a:pPr>
            <a:endPar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endParaRPr>
          </a:p>
          <a:p>
            <a:pPr marL="285750" lvl="1" indent="-285750" defTabSz="457200" eaLnBrk="0" fontAlgn="base" hangingPunct="0">
              <a:spcBef>
                <a:spcPct val="0"/>
              </a:spcBef>
              <a:spcAft>
                <a:spcPct val="0"/>
              </a:spcAft>
              <a:buClr>
                <a:srgbClr val="17177D"/>
              </a:buClr>
              <a:buFont typeface="Wingdings" panose="05000000000000000000" pitchFamily="2" charset="2"/>
              <a:buChar char="Ø"/>
              <a:defRPr/>
            </a:pPr>
            <a:r>
              <a:rPr lang="en-GB" altLang="sr-Latn-RS" sz="2000" kern="0">
                <a:solidFill>
                  <a:schemeClr val="tx2">
                    <a:lumMod val="90000"/>
                    <a:lumOff val="10000"/>
                  </a:schemeClr>
                </a:solidFill>
                <a:cs typeface="Times New Roman" panose="02020603050405020304" pitchFamily="18" charset="0"/>
              </a:rPr>
              <a:t>neuvršteni novoosnovani MSP do 60 mjeseci nakon registracije , pod uvjetom da ispunjava sljedeće uvjete:</a:t>
            </a:r>
          </a:p>
          <a:p>
            <a:pPr marL="0" lvl="1" indent="0" defTabSz="457200" eaLnBrk="0" fontAlgn="base" hangingPunct="0">
              <a:spcBef>
                <a:spcPct val="0"/>
              </a:spcBef>
              <a:spcAft>
                <a:spcPct val="0"/>
              </a:spcAft>
              <a:buClr>
                <a:srgbClr val="17177D"/>
              </a:buClr>
              <a:buNone/>
              <a:defRPr/>
            </a:pPr>
            <a:r>
              <a:rPr lang="en-GB" altLang="sr-Latn-RS" sz="2000" kern="0">
                <a:solidFill>
                  <a:schemeClr val="tx2">
                    <a:lumMod val="90000"/>
                    <a:lumOff val="10000"/>
                  </a:schemeClr>
                </a:solidFill>
                <a:cs typeface="Times New Roman" panose="02020603050405020304" pitchFamily="18" charset="0"/>
              </a:rPr>
              <a:t>(a) da nije preuzelo djelatnost drugog poduzeća;</a:t>
            </a:r>
          </a:p>
          <a:p>
            <a:pPr marL="0" lvl="1" indent="0" defTabSz="457200" eaLnBrk="0" fontAlgn="base" hangingPunct="0">
              <a:spcBef>
                <a:spcPct val="0"/>
              </a:spcBef>
              <a:spcAft>
                <a:spcPct val="0"/>
              </a:spcAft>
              <a:buClr>
                <a:srgbClr val="17177D"/>
              </a:buClr>
              <a:buNone/>
              <a:defRPr/>
            </a:pPr>
            <a:r>
              <a:rPr lang="en-GB" altLang="sr-Latn-RS" sz="2000" kern="0">
                <a:solidFill>
                  <a:schemeClr val="tx2">
                    <a:lumMod val="90000"/>
                    <a:lumOff val="10000"/>
                  </a:schemeClr>
                </a:solidFill>
                <a:cs typeface="Times New Roman" panose="02020603050405020304" pitchFamily="18" charset="0"/>
              </a:rPr>
              <a:t>(b) da još nije raspodijelilo dobit;</a:t>
            </a:r>
          </a:p>
          <a:p>
            <a:pPr marL="0" lvl="1" indent="0" defTabSz="457200" eaLnBrk="0" fontAlgn="base" hangingPunct="0">
              <a:spcBef>
                <a:spcPct val="0"/>
              </a:spcBef>
              <a:spcAft>
                <a:spcPct val="0"/>
              </a:spcAft>
              <a:buClr>
                <a:srgbClr val="17177D"/>
              </a:buClr>
              <a:buNone/>
              <a:defRPr/>
            </a:pPr>
            <a:r>
              <a:rPr lang="en-GB" altLang="sr-Latn-RS" sz="2000" kern="0">
                <a:solidFill>
                  <a:schemeClr val="tx2">
                    <a:lumMod val="90000"/>
                    <a:lumOff val="10000"/>
                  </a:schemeClr>
                </a:solidFill>
                <a:cs typeface="Times New Roman" panose="02020603050405020304" pitchFamily="18" charset="0"/>
              </a:rPr>
              <a:t>(c) nije osnovano spajanjem ili podjelom. </a:t>
            </a:r>
          </a:p>
          <a:p>
            <a:pPr marL="285750" marR="0" lvl="1" indent="-285750" defTabSz="457200" eaLnBrk="0" fontAlgn="base" latinLnBrk="0" hangingPunct="0">
              <a:spcBef>
                <a:spcPct val="0"/>
              </a:spcBef>
              <a:spcAft>
                <a:spcPct val="0"/>
              </a:spcAft>
              <a:buClr>
                <a:srgbClr val="17177D"/>
              </a:buClr>
              <a:buSzTx/>
              <a:buFont typeface="Wingdings" panose="05000000000000000000" pitchFamily="2" charset="2"/>
              <a:buChar char="Ø"/>
              <a:tabLst/>
              <a:defRPr/>
            </a:pPr>
            <a:endParaRPr lang="en-GB" altLang="sr-Latn-RS" sz="2000" kern="0">
              <a:solidFill>
                <a:schemeClr val="tx2">
                  <a:lumMod val="90000"/>
                  <a:lumOff val="10000"/>
                </a:schemeClr>
              </a:solidFill>
              <a:cs typeface="Times New Roman" panose="02020603050405020304" pitchFamily="18" charset="0"/>
            </a:endParaRPr>
          </a:p>
          <a:p>
            <a:pPr marL="0" marR="0" lvl="1" indent="0" defTabSz="457200" eaLnBrk="0" fontAlgn="base" latinLnBrk="0" hangingPunct="0">
              <a:spcBef>
                <a:spcPct val="0"/>
              </a:spcBef>
              <a:spcAft>
                <a:spcPct val="0"/>
              </a:spcAft>
              <a:buClr>
                <a:srgbClr val="17177D"/>
              </a:buClr>
              <a:buSzTx/>
              <a:buNone/>
              <a:tabLst/>
              <a:defRPr/>
            </a:pPr>
            <a:endPar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endParaRPr>
          </a:p>
          <a:p>
            <a:pPr marL="0" marR="0" lvl="1" indent="0" defTabSz="457200" eaLnBrk="0" fontAlgn="base" latinLnBrk="0" hangingPunct="0">
              <a:spcBef>
                <a:spcPct val="0"/>
              </a:spcBef>
              <a:spcAft>
                <a:spcPct val="0"/>
              </a:spcAft>
              <a:buClr>
                <a:srgbClr val="17177D"/>
              </a:buClr>
              <a:buSzTx/>
              <a:buNone/>
              <a:tabLst/>
              <a:defRPr/>
            </a:pPr>
            <a:r>
              <a:rPr kumimoji="0" lang="en-GB" altLang="sr-Latn-RS" sz="2000" b="1"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U slučaju da poduzeće prijavitelja ima odnos matičnog društva/društva kćeri s drugim poduzećem, ovaj kriterij prihvatljivosti mora biti potvrđen i za sva poduzeća u tom odnosu da bi se poduzeće smatralo novoosnovanim i bilo prihvatljivo po ovom pozivu.</a:t>
            </a:r>
          </a:p>
          <a:p>
            <a:pPr marL="0" marR="0" lvl="1" indent="0" defTabSz="457200" eaLnBrk="0" fontAlgn="base" latinLnBrk="0" hangingPunct="0">
              <a:spcBef>
                <a:spcPct val="0"/>
              </a:spcBef>
              <a:spcAft>
                <a:spcPct val="0"/>
              </a:spcAft>
              <a:buClr>
                <a:srgbClr val="17177D"/>
              </a:buClr>
              <a:buSzTx/>
              <a:buNone/>
              <a:tabLst/>
              <a:defRPr/>
            </a:pPr>
            <a:endParaRPr kumimoji="0" lang="en-GB" altLang="sr-Latn-RS" sz="2000" b="1"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endParaRPr>
          </a:p>
          <a:p>
            <a:pPr marL="0" marR="0" lvl="1" indent="0" defTabSz="457200" eaLnBrk="0" fontAlgn="base" latinLnBrk="0" hangingPunct="0">
              <a:spcBef>
                <a:spcPct val="0"/>
              </a:spcBef>
              <a:spcAft>
                <a:spcPct val="0"/>
              </a:spcAft>
              <a:buClr>
                <a:srgbClr val="17177D"/>
              </a:buClr>
              <a:buSzTx/>
              <a:buNone/>
              <a:tabLst/>
              <a:defRPr/>
            </a:pPr>
            <a:endParaRPr kumimoji="0" lang="en-GB" altLang="sr-Latn-RS" sz="2000" b="1"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endParaRPr>
          </a:p>
          <a:p>
            <a:pPr marL="285750" marR="0" lvl="1" indent="-285750" defTabSz="457200" eaLnBrk="0" fontAlgn="base" latinLnBrk="0" hangingPunct="0">
              <a:spcBef>
                <a:spcPct val="0"/>
              </a:spcBef>
              <a:spcAft>
                <a:spcPct val="0"/>
              </a:spcAft>
              <a:buClr>
                <a:srgbClr val="17177D"/>
              </a:buClr>
              <a:buSzTx/>
              <a:buFont typeface="Wingdings" panose="05000000000000000000" pitchFamily="2" charset="2"/>
              <a:buChar char="Ø"/>
              <a:tabLst/>
              <a:defRPr/>
            </a:pPr>
            <a:r>
              <a:rPr lang="sv-SE" altLang="sr-Latn-RS" sz="2000" kern="0">
                <a:solidFill>
                  <a:schemeClr val="tx2">
                    <a:lumMod val="90000"/>
                    <a:lumOff val="10000"/>
                  </a:schemeClr>
                </a:solidFill>
                <a:latin typeface="+mn-lt"/>
                <a:cs typeface="Times New Roman" panose="02020603050405020304" pitchFamily="18" charset="0"/>
              </a:rPr>
              <a:t>osnovan najmanje 30 dana prije dana predaje projektnog prijedloga.</a:t>
            </a:r>
            <a:endParaRPr lang="en-GB" altLang="sr-Latn-RS" sz="2000" kern="0">
              <a:solidFill>
                <a:schemeClr val="tx2">
                  <a:lumMod val="90000"/>
                  <a:lumOff val="10000"/>
                </a:schemeClr>
              </a:solidFill>
              <a:latin typeface="+mn-lt"/>
              <a:cs typeface="Times New Roman" panose="02020603050405020304" pitchFamily="18" charset="0"/>
            </a:endParaRPr>
          </a:p>
          <a:p>
            <a:pPr marL="285750" marR="0" lvl="1" indent="-285750" defTabSz="457200" eaLnBrk="0" fontAlgn="base" latinLnBrk="0" hangingPunct="0">
              <a:spcBef>
                <a:spcPct val="0"/>
              </a:spcBef>
              <a:spcAft>
                <a:spcPct val="0"/>
              </a:spcAft>
              <a:buClr>
                <a:srgbClr val="17177D"/>
              </a:buClr>
              <a:buSzTx/>
              <a:buFont typeface="Wingdings" panose="05000000000000000000" pitchFamily="2" charset="2"/>
              <a:buChar char="Ø"/>
              <a:tabLst/>
              <a:defRPr/>
            </a:pPr>
            <a:endPar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endParaRPr>
          </a:p>
          <a:p>
            <a:pPr marL="285750" marR="0" lvl="1" indent="-285750" defTabSz="457200" eaLnBrk="0" fontAlgn="base" latinLnBrk="0" hangingPunct="0">
              <a:spcBef>
                <a:spcPct val="0"/>
              </a:spcBef>
              <a:spcAft>
                <a:spcPct val="0"/>
              </a:spcAft>
              <a:buClr>
                <a:srgbClr val="17177D"/>
              </a:buClr>
              <a:buSzTx/>
              <a:buFont typeface="Wingdings" panose="05000000000000000000" pitchFamily="2" charset="2"/>
              <a:buChar char="Ø"/>
              <a:tabLst/>
              <a:defRPr/>
            </a:pP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ne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smije</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biti</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udruga</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ili</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dobrotvorna</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organizacija</a:t>
            </a:r>
            <a:endPar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endParaRPr>
          </a:p>
          <a:p>
            <a:pPr marL="285750" marR="0" lvl="1" indent="-285750" defTabSz="457200" eaLnBrk="0" fontAlgn="base" latinLnBrk="0" hangingPunct="0">
              <a:spcBef>
                <a:spcPct val="0"/>
              </a:spcBef>
              <a:spcAft>
                <a:spcPct val="0"/>
              </a:spcAft>
              <a:buClr>
                <a:srgbClr val="17177D"/>
              </a:buClr>
              <a:buSzTx/>
              <a:buFont typeface="Wingdings" panose="05000000000000000000" pitchFamily="2" charset="2"/>
              <a:buChar char="Ø"/>
              <a:tabLst/>
              <a:defRPr/>
            </a:pPr>
            <a:endParaRPr lang="en-GB" altLang="sr-Latn-RS" sz="2000" kern="0">
              <a:solidFill>
                <a:schemeClr val="tx2">
                  <a:lumMod val="90000"/>
                  <a:lumOff val="10000"/>
                </a:schemeClr>
              </a:solidFill>
              <a:latin typeface="+mn-lt"/>
              <a:cs typeface="Times New Roman" panose="02020603050405020304" pitchFamily="18" charset="0"/>
            </a:endParaRPr>
          </a:p>
          <a:p>
            <a:pPr marL="285750" marR="0" lvl="1" indent="-285750" defTabSz="457200" eaLnBrk="0" fontAlgn="base" latinLnBrk="0" hangingPunct="0">
              <a:spcBef>
                <a:spcPct val="0"/>
              </a:spcBef>
              <a:spcAft>
                <a:spcPct val="0"/>
              </a:spcAft>
              <a:buClr>
                <a:srgbClr val="17177D"/>
              </a:buClr>
              <a:buSzTx/>
              <a:buFont typeface="Wingdings" panose="05000000000000000000" pitchFamily="2" charset="2"/>
              <a:buChar char="Ø"/>
              <a:tabLst/>
              <a:defRPr/>
            </a:pP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mora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imati</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barem</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jednog</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zaposlenog</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na</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temelju</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sati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rada</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u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mjesecu</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koji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prethodi</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predaji</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projektnog</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prijedloga</a:t>
            </a:r>
            <a:endParaRPr lang="en-US" sz="2000">
              <a:solidFill>
                <a:schemeClr val="tx2">
                  <a:lumMod val="90000"/>
                  <a:lumOff val="10000"/>
                </a:schemeClr>
              </a:solidFill>
            </a:endParaRPr>
          </a:p>
        </p:txBody>
      </p:sp>
      <p:pic>
        <p:nvPicPr>
          <p:cNvPr id="8" name="Picture 7">
            <a:extLst>
              <a:ext uri="{FF2B5EF4-FFF2-40B4-BE49-F238E27FC236}">
                <a16:creationId xmlns:a16="http://schemas.microsoft.com/office/drawing/2014/main" id="{7BB7E976-24A1-E3D9-F14E-2AC70A72B22B}"/>
              </a:ext>
            </a:extLst>
          </p:cNvPr>
          <p:cNvPicPr>
            <a:picLocks noChangeAspect="1"/>
          </p:cNvPicPr>
          <p:nvPr/>
        </p:nvPicPr>
        <p:blipFill>
          <a:blip r:embed="rId3"/>
          <a:stretch>
            <a:fillRect/>
          </a:stretch>
        </p:blipFill>
        <p:spPr>
          <a:xfrm>
            <a:off x="2470014" y="4682222"/>
            <a:ext cx="9721986" cy="2098164"/>
          </a:xfrm>
          <a:prstGeom prst="rect">
            <a:avLst/>
          </a:prstGeom>
          <a:effectLst/>
        </p:spPr>
      </p:pic>
    </p:spTree>
    <p:extLst>
      <p:ext uri="{BB962C8B-B14F-4D97-AF65-F5344CB8AC3E}">
        <p14:creationId xmlns:p14="http://schemas.microsoft.com/office/powerpoint/2010/main" val="164231009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BAC76-72BC-DC07-939E-D6D3F0E3730A}"/>
              </a:ext>
            </a:extLst>
          </p:cNvPr>
          <p:cNvSpPr>
            <a:spLocks noGrp="1"/>
          </p:cNvSpPr>
          <p:nvPr>
            <p:ph type="title"/>
          </p:nvPr>
        </p:nvSpPr>
        <p:spPr>
          <a:xfrm>
            <a:off x="339969" y="384650"/>
            <a:ext cx="9356291" cy="468923"/>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200" err="1">
                <a:solidFill>
                  <a:schemeClr val="tx2">
                    <a:lumMod val="90000"/>
                    <a:lumOff val="10000"/>
                  </a:schemeClr>
                </a:solidFill>
                <a:latin typeface="+mn-lt"/>
              </a:rPr>
              <a:t>Prihvatljivi</a:t>
            </a:r>
            <a:r>
              <a:rPr lang="en-US" sz="3200">
                <a:solidFill>
                  <a:schemeClr val="tx2">
                    <a:lumMod val="90000"/>
                    <a:lumOff val="10000"/>
                  </a:schemeClr>
                </a:solidFill>
                <a:latin typeface="+mn-lt"/>
              </a:rPr>
              <a:t> </a:t>
            </a:r>
            <a:r>
              <a:rPr lang="en-US" sz="3200" err="1">
                <a:solidFill>
                  <a:schemeClr val="tx2">
                    <a:lumMod val="90000"/>
                    <a:lumOff val="10000"/>
                  </a:schemeClr>
                </a:solidFill>
                <a:latin typeface="+mn-lt"/>
              </a:rPr>
              <a:t>prijavitelji</a:t>
            </a:r>
            <a:endParaRPr lang="en-US" sz="3200">
              <a:solidFill>
                <a:schemeClr val="tx2">
                  <a:lumMod val="90000"/>
                  <a:lumOff val="10000"/>
                </a:schemeClr>
              </a:solidFill>
              <a:latin typeface="+mn-lt"/>
            </a:endParaRPr>
          </a:p>
        </p:txBody>
      </p:sp>
      <p:graphicFrame>
        <p:nvGraphicFramePr>
          <p:cNvPr id="5" name="Content Placeholder 4">
            <a:extLst>
              <a:ext uri="{FF2B5EF4-FFF2-40B4-BE49-F238E27FC236}">
                <a16:creationId xmlns:a16="http://schemas.microsoft.com/office/drawing/2014/main" id="{34CDBCE1-0B90-3F82-673B-686133A7C529}"/>
              </a:ext>
            </a:extLst>
          </p:cNvPr>
          <p:cNvGraphicFramePr>
            <a:graphicFrameLocks noGrp="1"/>
          </p:cNvGraphicFramePr>
          <p:nvPr>
            <p:ph idx="1"/>
            <p:extLst>
              <p:ext uri="{D42A27DB-BD31-4B8C-83A1-F6EECF244321}">
                <p14:modId xmlns:p14="http://schemas.microsoft.com/office/powerpoint/2010/main" val="791424639"/>
              </p:ext>
            </p:extLst>
          </p:nvPr>
        </p:nvGraphicFramePr>
        <p:xfrm>
          <a:off x="339969" y="1642611"/>
          <a:ext cx="9714709" cy="4361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CAC69E20-F9F0-B7DF-E0B9-66E131156EE2}"/>
              </a:ext>
            </a:extLst>
          </p:cNvPr>
          <p:cNvPicPr>
            <a:picLocks noChangeAspect="1"/>
          </p:cNvPicPr>
          <p:nvPr/>
        </p:nvPicPr>
        <p:blipFill rotWithShape="1">
          <a:blip r:embed="rId8"/>
          <a:srcRect l="19820" r="31957"/>
          <a:stretch/>
        </p:blipFill>
        <p:spPr>
          <a:xfrm>
            <a:off x="10054678" y="0"/>
            <a:ext cx="2137322" cy="30948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Tree>
    <p:extLst>
      <p:ext uri="{BB962C8B-B14F-4D97-AF65-F5344CB8AC3E}">
        <p14:creationId xmlns:p14="http://schemas.microsoft.com/office/powerpoint/2010/main" val="2981270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38F52-275B-A406-BCB9-BB0840079109}"/>
              </a:ext>
            </a:extLst>
          </p:cNvPr>
          <p:cNvSpPr>
            <a:spLocks noGrp="1"/>
          </p:cNvSpPr>
          <p:nvPr>
            <p:ph type="title"/>
          </p:nvPr>
        </p:nvSpPr>
        <p:spPr>
          <a:xfrm>
            <a:off x="153909" y="206535"/>
            <a:ext cx="11862245" cy="517742"/>
          </a:xfrm>
          <a:ln/>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200" err="1">
                <a:solidFill>
                  <a:srgbClr val="002060"/>
                </a:solidFill>
                <a:latin typeface="+mn-lt"/>
              </a:rPr>
              <a:t>Tko</a:t>
            </a:r>
            <a:r>
              <a:rPr lang="en-US" sz="3200">
                <a:solidFill>
                  <a:srgbClr val="002060"/>
                </a:solidFill>
                <a:latin typeface="+mn-lt"/>
              </a:rPr>
              <a:t> ne </a:t>
            </a:r>
            <a:r>
              <a:rPr lang="en-US" sz="3200" err="1">
                <a:solidFill>
                  <a:srgbClr val="002060"/>
                </a:solidFill>
                <a:latin typeface="+mn-lt"/>
              </a:rPr>
              <a:t>može</a:t>
            </a:r>
            <a:r>
              <a:rPr lang="en-US" sz="3200">
                <a:solidFill>
                  <a:srgbClr val="002060"/>
                </a:solidFill>
                <a:latin typeface="+mn-lt"/>
              </a:rPr>
              <a:t> </a:t>
            </a:r>
            <a:r>
              <a:rPr lang="en-US" sz="3200" err="1">
                <a:solidFill>
                  <a:srgbClr val="002060"/>
                </a:solidFill>
                <a:latin typeface="+mn-lt"/>
              </a:rPr>
              <a:t>sudjelovati</a:t>
            </a:r>
            <a:r>
              <a:rPr lang="en-US" sz="3200">
                <a:solidFill>
                  <a:srgbClr val="002060"/>
                </a:solidFill>
                <a:latin typeface="+mn-lt"/>
              </a:rPr>
              <a:t>?</a:t>
            </a:r>
          </a:p>
        </p:txBody>
      </p:sp>
      <p:graphicFrame>
        <p:nvGraphicFramePr>
          <p:cNvPr id="8" name="Content Placeholder 2">
            <a:extLst>
              <a:ext uri="{FF2B5EF4-FFF2-40B4-BE49-F238E27FC236}">
                <a16:creationId xmlns:a16="http://schemas.microsoft.com/office/drawing/2014/main" id="{209CE450-32BD-061C-A06D-4CDDBB36B65A}"/>
              </a:ext>
            </a:extLst>
          </p:cNvPr>
          <p:cNvGraphicFramePr>
            <a:graphicFrameLocks noGrp="1"/>
          </p:cNvGraphicFramePr>
          <p:nvPr>
            <p:ph idx="1"/>
            <p:extLst>
              <p:ext uri="{D42A27DB-BD31-4B8C-83A1-F6EECF244321}">
                <p14:modId xmlns:p14="http://schemas.microsoft.com/office/powerpoint/2010/main" val="684450727"/>
              </p:ext>
            </p:extLst>
          </p:nvPr>
        </p:nvGraphicFramePr>
        <p:xfrm>
          <a:off x="246185" y="817233"/>
          <a:ext cx="11769969" cy="5834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7563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2963B-FE94-47DC-BE52-1D926A2BE65B}"/>
              </a:ext>
            </a:extLst>
          </p:cNvPr>
          <p:cNvSpPr>
            <a:spLocks noGrp="1"/>
          </p:cNvSpPr>
          <p:nvPr>
            <p:ph type="title"/>
          </p:nvPr>
        </p:nvSpPr>
        <p:spPr>
          <a:xfrm>
            <a:off x="437914" y="359636"/>
            <a:ext cx="11543069" cy="437069"/>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200" err="1">
                <a:solidFill>
                  <a:srgbClr val="002060"/>
                </a:solidFill>
                <a:latin typeface="+mn-lt"/>
              </a:rPr>
              <a:t>Neprihvatljivi</a:t>
            </a:r>
            <a:r>
              <a:rPr lang="en-US" sz="3200">
                <a:solidFill>
                  <a:srgbClr val="002060"/>
                </a:solidFill>
                <a:latin typeface="+mn-lt"/>
              </a:rPr>
              <a:t> </a:t>
            </a:r>
            <a:r>
              <a:rPr lang="en-US" sz="3200" err="1">
                <a:solidFill>
                  <a:srgbClr val="002060"/>
                </a:solidFill>
                <a:latin typeface="+mn-lt"/>
              </a:rPr>
              <a:t>sektori</a:t>
            </a:r>
            <a:r>
              <a:rPr lang="en-US" sz="3200">
                <a:solidFill>
                  <a:srgbClr val="002060"/>
                </a:solidFill>
                <a:latin typeface="+mn-lt"/>
              </a:rPr>
              <a:t>/</a:t>
            </a:r>
            <a:r>
              <a:rPr lang="en-US" sz="3200" err="1">
                <a:solidFill>
                  <a:srgbClr val="002060"/>
                </a:solidFill>
                <a:latin typeface="+mn-lt"/>
              </a:rPr>
              <a:t>djelatnosti</a:t>
            </a:r>
            <a:endParaRPr lang="en-US" sz="3200">
              <a:solidFill>
                <a:srgbClr val="002060"/>
              </a:solidFill>
              <a:latin typeface="+mn-lt"/>
            </a:endParaRPr>
          </a:p>
        </p:txBody>
      </p:sp>
      <p:graphicFrame>
        <p:nvGraphicFramePr>
          <p:cNvPr id="7" name="Content Placeholder 2">
            <a:extLst>
              <a:ext uri="{FF2B5EF4-FFF2-40B4-BE49-F238E27FC236}">
                <a16:creationId xmlns:a16="http://schemas.microsoft.com/office/drawing/2014/main" id="{0B93BF08-230D-5318-9144-46CFE2685301}"/>
              </a:ext>
            </a:extLst>
          </p:cNvPr>
          <p:cNvGraphicFramePr>
            <a:graphicFrameLocks noGrp="1"/>
          </p:cNvGraphicFramePr>
          <p:nvPr>
            <p:ph idx="1"/>
            <p:extLst>
              <p:ext uri="{D42A27DB-BD31-4B8C-83A1-F6EECF244321}">
                <p14:modId xmlns:p14="http://schemas.microsoft.com/office/powerpoint/2010/main" val="3116032367"/>
              </p:ext>
            </p:extLst>
          </p:nvPr>
        </p:nvGraphicFramePr>
        <p:xfrm>
          <a:off x="257907" y="1266092"/>
          <a:ext cx="11723077" cy="5232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181711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337E90-FD43-6B7A-34E4-674C30CB1C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1F8E3D-F490-D0B0-33BE-CD5D52D0BD46}"/>
              </a:ext>
            </a:extLst>
          </p:cNvPr>
          <p:cNvSpPr>
            <a:spLocks noGrp="1"/>
          </p:cNvSpPr>
          <p:nvPr>
            <p:ph type="title"/>
          </p:nvPr>
        </p:nvSpPr>
        <p:spPr>
          <a:xfrm>
            <a:off x="362138" y="84224"/>
            <a:ext cx="11331097" cy="599267"/>
          </a:xfrm>
          <a:ln/>
        </p:spPr>
        <p:style>
          <a:lnRef idx="1">
            <a:schemeClr val="accent3"/>
          </a:lnRef>
          <a:fillRef idx="2">
            <a:schemeClr val="accent3"/>
          </a:fillRef>
          <a:effectRef idx="1">
            <a:schemeClr val="accent3"/>
          </a:effectRef>
          <a:fontRef idx="minor">
            <a:schemeClr val="dk1"/>
          </a:fontRef>
        </p:style>
        <p:txBody>
          <a:bodyPr>
            <a:normAutofit/>
          </a:bodyPr>
          <a:lstStyle/>
          <a:p>
            <a:r>
              <a:rPr lang="hr-HR" sz="3200">
                <a:solidFill>
                  <a:srgbClr val="002060"/>
                </a:solidFill>
                <a:effectLst/>
                <a:latin typeface="+mn-lt"/>
                <a:ea typeface="Yu Mincho" panose="02020400000000000000" pitchFamily="18" charset="-128"/>
                <a:cs typeface="Arial" panose="020B0604020202020204" pitchFamily="34" charset="0"/>
              </a:rPr>
              <a:t>Prihvatljive aktivnosti projekta </a:t>
            </a:r>
            <a:endParaRPr lang="en-US" sz="3200">
              <a:solidFill>
                <a:srgbClr val="002060"/>
              </a:solidFill>
              <a:latin typeface="+mn-lt"/>
            </a:endParaRPr>
          </a:p>
        </p:txBody>
      </p:sp>
      <p:graphicFrame>
        <p:nvGraphicFramePr>
          <p:cNvPr id="5" name="Content Placeholder 4">
            <a:extLst>
              <a:ext uri="{FF2B5EF4-FFF2-40B4-BE49-F238E27FC236}">
                <a16:creationId xmlns:a16="http://schemas.microsoft.com/office/drawing/2014/main" id="{0516BBB9-A9B3-05A3-821D-872ECE9D1236}"/>
              </a:ext>
            </a:extLst>
          </p:cNvPr>
          <p:cNvGraphicFramePr>
            <a:graphicFrameLocks noGrp="1"/>
          </p:cNvGraphicFramePr>
          <p:nvPr>
            <p:ph idx="1"/>
            <p:extLst>
              <p:ext uri="{D42A27DB-BD31-4B8C-83A1-F6EECF244321}">
                <p14:modId xmlns:p14="http://schemas.microsoft.com/office/powerpoint/2010/main" val="4023351876"/>
              </p:ext>
            </p:extLst>
          </p:nvPr>
        </p:nvGraphicFramePr>
        <p:xfrm>
          <a:off x="362139" y="959667"/>
          <a:ext cx="11253513" cy="5314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5190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3B8C77-2577-E8DD-E2DE-0AB32B8C14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9FEC76-B5B2-A7E5-0639-3728E50BD6BA}"/>
              </a:ext>
            </a:extLst>
          </p:cNvPr>
          <p:cNvSpPr>
            <a:spLocks noGrp="1"/>
          </p:cNvSpPr>
          <p:nvPr>
            <p:ph type="title"/>
          </p:nvPr>
        </p:nvSpPr>
        <p:spPr>
          <a:xfrm>
            <a:off x="362138" y="84225"/>
            <a:ext cx="11414225" cy="499726"/>
          </a:xfrm>
          <a:ln/>
        </p:spPr>
        <p:style>
          <a:lnRef idx="1">
            <a:schemeClr val="accent3"/>
          </a:lnRef>
          <a:fillRef idx="2">
            <a:schemeClr val="accent3"/>
          </a:fillRef>
          <a:effectRef idx="1">
            <a:schemeClr val="accent3"/>
          </a:effectRef>
          <a:fontRef idx="minor">
            <a:schemeClr val="dk1"/>
          </a:fontRef>
        </p:style>
        <p:txBody>
          <a:bodyPr>
            <a:normAutofit fontScale="90000"/>
          </a:bodyPr>
          <a:lstStyle/>
          <a:p>
            <a:r>
              <a:rPr lang="hr-HR" sz="3200">
                <a:solidFill>
                  <a:srgbClr val="002060"/>
                </a:solidFill>
                <a:effectLst/>
                <a:latin typeface="+mn-lt"/>
                <a:ea typeface="Yu Mincho" panose="02020400000000000000" pitchFamily="18" charset="-128"/>
                <a:cs typeface="Arial" panose="020B0604020202020204" pitchFamily="34" charset="0"/>
              </a:rPr>
              <a:t>Prihvatljive aktivnosti projekta </a:t>
            </a:r>
            <a:endParaRPr lang="en-US" sz="3200">
              <a:solidFill>
                <a:srgbClr val="002060"/>
              </a:solidFill>
              <a:latin typeface="+mn-lt"/>
            </a:endParaRPr>
          </a:p>
        </p:txBody>
      </p:sp>
      <p:graphicFrame>
        <p:nvGraphicFramePr>
          <p:cNvPr id="5" name="Content Placeholder 4">
            <a:extLst>
              <a:ext uri="{FF2B5EF4-FFF2-40B4-BE49-F238E27FC236}">
                <a16:creationId xmlns:a16="http://schemas.microsoft.com/office/drawing/2014/main" id="{490E9D54-0A1E-DB42-25C2-868ACD7B1AD0}"/>
              </a:ext>
            </a:extLst>
          </p:cNvPr>
          <p:cNvGraphicFramePr>
            <a:graphicFrameLocks noGrp="1"/>
          </p:cNvGraphicFramePr>
          <p:nvPr>
            <p:ph idx="1"/>
            <p:extLst>
              <p:ext uri="{D42A27DB-BD31-4B8C-83A1-F6EECF244321}">
                <p14:modId xmlns:p14="http://schemas.microsoft.com/office/powerpoint/2010/main" val="2285559442"/>
              </p:ext>
            </p:extLst>
          </p:nvPr>
        </p:nvGraphicFramePr>
        <p:xfrm>
          <a:off x="362139" y="959667"/>
          <a:ext cx="11253513" cy="5314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6084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3E7A9-0AD1-1D9D-1EA2-3165D375F7AF}"/>
              </a:ext>
            </a:extLst>
          </p:cNvPr>
          <p:cNvSpPr>
            <a:spLocks noGrp="1"/>
          </p:cNvSpPr>
          <p:nvPr>
            <p:ph type="title"/>
          </p:nvPr>
        </p:nvSpPr>
        <p:spPr>
          <a:xfrm>
            <a:off x="232757" y="184727"/>
            <a:ext cx="11515898" cy="4064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hr-HR" sz="3200">
                <a:solidFill>
                  <a:srgbClr val="002060"/>
                </a:solidFill>
                <a:effectLst/>
                <a:latin typeface="+mn-lt"/>
                <a:ea typeface="Yu Mincho" panose="02020400000000000000" pitchFamily="18" charset="-128"/>
                <a:cs typeface="Arial" panose="020B0604020202020204" pitchFamily="34" charset="0"/>
              </a:rPr>
              <a:t>Prihvatljive </a:t>
            </a:r>
            <a:r>
              <a:rPr lang="en-GB" sz="3200" err="1">
                <a:solidFill>
                  <a:srgbClr val="002060"/>
                </a:solidFill>
                <a:effectLst/>
                <a:latin typeface="+mn-lt"/>
                <a:ea typeface="Yu Mincho" panose="02020400000000000000" pitchFamily="18" charset="-128"/>
                <a:cs typeface="Arial" panose="020B0604020202020204" pitchFamily="34" charset="0"/>
              </a:rPr>
              <a:t>kategorije</a:t>
            </a:r>
            <a:r>
              <a:rPr lang="en-GB" sz="3200">
                <a:solidFill>
                  <a:srgbClr val="002060"/>
                </a:solidFill>
                <a:effectLst/>
                <a:latin typeface="+mn-lt"/>
                <a:ea typeface="Yu Mincho" panose="02020400000000000000" pitchFamily="18" charset="-128"/>
                <a:cs typeface="Arial" panose="020B0604020202020204" pitchFamily="34" charset="0"/>
              </a:rPr>
              <a:t> </a:t>
            </a:r>
            <a:r>
              <a:rPr lang="en-GB" sz="3200" err="1">
                <a:solidFill>
                  <a:srgbClr val="002060"/>
                </a:solidFill>
                <a:effectLst/>
                <a:latin typeface="+mn-lt"/>
                <a:ea typeface="Yu Mincho" panose="02020400000000000000" pitchFamily="18" charset="-128"/>
                <a:cs typeface="Arial" panose="020B0604020202020204" pitchFamily="34" charset="0"/>
              </a:rPr>
              <a:t>troškova</a:t>
            </a:r>
            <a:endParaRPr lang="en-US" sz="3200">
              <a:solidFill>
                <a:srgbClr val="002060"/>
              </a:solidFill>
              <a:latin typeface="+mn-lt"/>
            </a:endParaRPr>
          </a:p>
        </p:txBody>
      </p:sp>
      <p:graphicFrame>
        <p:nvGraphicFramePr>
          <p:cNvPr id="4" name="Content Placeholder 3">
            <a:extLst>
              <a:ext uri="{FF2B5EF4-FFF2-40B4-BE49-F238E27FC236}">
                <a16:creationId xmlns:a16="http://schemas.microsoft.com/office/drawing/2014/main" id="{15B5B3F3-9A40-8FBB-7142-317E5138DF3D}"/>
              </a:ext>
            </a:extLst>
          </p:cNvPr>
          <p:cNvGraphicFramePr>
            <a:graphicFrameLocks noGrp="1"/>
          </p:cNvGraphicFramePr>
          <p:nvPr>
            <p:ph idx="1"/>
            <p:extLst>
              <p:ext uri="{D42A27DB-BD31-4B8C-83A1-F6EECF244321}">
                <p14:modId xmlns:p14="http://schemas.microsoft.com/office/powerpoint/2010/main" val="3014843570"/>
              </p:ext>
            </p:extLst>
          </p:nvPr>
        </p:nvGraphicFramePr>
        <p:xfrm>
          <a:off x="232757" y="698269"/>
          <a:ext cx="11515898" cy="6159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5592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3E7A9-0AD1-1D9D-1EA2-3165D375F7AF}"/>
              </a:ext>
            </a:extLst>
          </p:cNvPr>
          <p:cNvSpPr>
            <a:spLocks noGrp="1"/>
          </p:cNvSpPr>
          <p:nvPr>
            <p:ph type="title"/>
          </p:nvPr>
        </p:nvSpPr>
        <p:spPr>
          <a:xfrm>
            <a:off x="225307" y="120072"/>
            <a:ext cx="11671129" cy="618837"/>
          </a:xfrm>
        </p:spPr>
        <p:style>
          <a:lnRef idx="1">
            <a:schemeClr val="accent3"/>
          </a:lnRef>
          <a:fillRef idx="2">
            <a:schemeClr val="accent3"/>
          </a:fillRef>
          <a:effectRef idx="1">
            <a:schemeClr val="accent3"/>
          </a:effectRef>
          <a:fontRef idx="minor">
            <a:schemeClr val="dk1"/>
          </a:fontRef>
        </p:style>
        <p:txBody>
          <a:bodyPr>
            <a:normAutofit/>
          </a:bodyPr>
          <a:lstStyle/>
          <a:p>
            <a:r>
              <a:rPr lang="en-GB" sz="3200" err="1">
                <a:solidFill>
                  <a:srgbClr val="002060"/>
                </a:solidFill>
                <a:effectLst/>
                <a:latin typeface="+mn-lt"/>
                <a:ea typeface="Yu Mincho" panose="02020400000000000000" pitchFamily="18" charset="-128"/>
                <a:cs typeface="Arial" panose="020B0604020202020204" pitchFamily="34" charset="0"/>
              </a:rPr>
              <a:t>Troškovi</a:t>
            </a:r>
            <a:r>
              <a:rPr lang="en-GB" sz="3200">
                <a:solidFill>
                  <a:srgbClr val="002060"/>
                </a:solidFill>
                <a:effectLst/>
                <a:latin typeface="+mn-lt"/>
                <a:ea typeface="Yu Mincho" panose="02020400000000000000" pitchFamily="18" charset="-128"/>
                <a:cs typeface="Arial" panose="020B0604020202020204" pitchFamily="34" charset="0"/>
              </a:rPr>
              <a:t> </a:t>
            </a:r>
            <a:r>
              <a:rPr lang="en-GB" sz="3200" err="1">
                <a:solidFill>
                  <a:srgbClr val="002060"/>
                </a:solidFill>
                <a:effectLst/>
                <a:latin typeface="+mn-lt"/>
                <a:ea typeface="Yu Mincho" panose="02020400000000000000" pitchFamily="18" charset="-128"/>
                <a:cs typeface="Arial" panose="020B0604020202020204" pitchFamily="34" charset="0"/>
              </a:rPr>
              <a:t>plaća</a:t>
            </a:r>
            <a:r>
              <a:rPr lang="en-GB" sz="3200">
                <a:solidFill>
                  <a:srgbClr val="002060"/>
                </a:solidFill>
                <a:effectLst/>
                <a:latin typeface="+mn-lt"/>
                <a:ea typeface="Yu Mincho" panose="02020400000000000000" pitchFamily="18" charset="-128"/>
                <a:cs typeface="Arial" panose="020B0604020202020204" pitchFamily="34" charset="0"/>
              </a:rPr>
              <a:t> </a:t>
            </a:r>
            <a:r>
              <a:rPr lang="en-GB" sz="3200" err="1">
                <a:solidFill>
                  <a:srgbClr val="002060"/>
                </a:solidFill>
                <a:effectLst/>
                <a:latin typeface="+mn-lt"/>
                <a:ea typeface="Yu Mincho" panose="02020400000000000000" pitchFamily="18" charset="-128"/>
                <a:cs typeface="Arial" panose="020B0604020202020204" pitchFamily="34" charset="0"/>
              </a:rPr>
              <a:t>osoblja</a:t>
            </a:r>
            <a:endParaRPr lang="en-US" sz="3200">
              <a:solidFill>
                <a:srgbClr val="002060"/>
              </a:solidFill>
              <a:latin typeface="+mn-lt"/>
            </a:endParaRPr>
          </a:p>
        </p:txBody>
      </p:sp>
      <p:sp>
        <p:nvSpPr>
          <p:cNvPr id="3" name="Content Placeholder 2">
            <a:extLst>
              <a:ext uri="{FF2B5EF4-FFF2-40B4-BE49-F238E27FC236}">
                <a16:creationId xmlns:a16="http://schemas.microsoft.com/office/drawing/2014/main" id="{F7742174-B09E-6CCC-8B7F-A5E44D2760AD}"/>
              </a:ext>
            </a:extLst>
          </p:cNvPr>
          <p:cNvSpPr>
            <a:spLocks noGrp="1"/>
          </p:cNvSpPr>
          <p:nvPr>
            <p:ph idx="1"/>
          </p:nvPr>
        </p:nvSpPr>
        <p:spPr>
          <a:xfrm>
            <a:off x="225307" y="868218"/>
            <a:ext cx="11741386" cy="5384800"/>
          </a:xfrm>
          <a:pattFill prst="pct5">
            <a:fgClr>
              <a:srgbClr val="66CCFF"/>
            </a:fgClr>
            <a:bgClr>
              <a:schemeClr val="bg1"/>
            </a:bgClr>
          </a:pattFill>
        </p:spPr>
        <p:txBody>
          <a:bodyPr>
            <a:noAutofit/>
          </a:bodyPr>
          <a:lstStyle/>
          <a:p>
            <a:pPr marL="0" lvl="0" indent="0" algn="just">
              <a:buNone/>
            </a:pPr>
            <a:r>
              <a:rPr lang="en-US" sz="1400" b="1" err="1">
                <a:solidFill>
                  <a:srgbClr val="002060"/>
                </a:solidFill>
                <a:ea typeface="Yu Mincho" panose="02020400000000000000" pitchFamily="18" charset="-128"/>
                <a:cs typeface="Arial" panose="020B0604020202020204" pitchFamily="34" charset="0"/>
              </a:rPr>
              <a:t>Troškovi</a:t>
            </a:r>
            <a:r>
              <a:rPr lang="en-US" sz="1400" b="1">
                <a:solidFill>
                  <a:srgbClr val="002060"/>
                </a:solidFill>
                <a:ea typeface="Yu Mincho" panose="02020400000000000000" pitchFamily="18" charset="-128"/>
                <a:cs typeface="Arial" panose="020B0604020202020204" pitchFamily="34" charset="0"/>
              </a:rPr>
              <a:t> </a:t>
            </a:r>
            <a:r>
              <a:rPr lang="en-US" sz="1400" b="1" err="1">
                <a:solidFill>
                  <a:srgbClr val="002060"/>
                </a:solidFill>
                <a:ea typeface="Yu Mincho" panose="02020400000000000000" pitchFamily="18" charset="-128"/>
                <a:cs typeface="Arial" panose="020B0604020202020204" pitchFamily="34" charset="0"/>
              </a:rPr>
              <a:t>plaća</a:t>
            </a:r>
            <a:r>
              <a:rPr lang="en-US" sz="1400" b="1">
                <a:solidFill>
                  <a:srgbClr val="002060"/>
                </a:solidFill>
                <a:ea typeface="Yu Mincho" panose="02020400000000000000" pitchFamily="18" charset="-128"/>
                <a:cs typeface="Arial" panose="020B0604020202020204" pitchFamily="34" charset="0"/>
              </a:rPr>
              <a:t> </a:t>
            </a:r>
            <a:r>
              <a:rPr lang="en-US" sz="1400" b="1" err="1">
                <a:solidFill>
                  <a:srgbClr val="002060"/>
                </a:solidFill>
                <a:ea typeface="Yu Mincho" panose="02020400000000000000" pitchFamily="18" charset="-128"/>
                <a:cs typeface="Arial" panose="020B0604020202020204" pitchFamily="34" charset="0"/>
              </a:rPr>
              <a:t>osoblja</a:t>
            </a:r>
            <a:r>
              <a:rPr lang="en-US" sz="1400" b="1">
                <a:solidFill>
                  <a:srgbClr val="002060"/>
                </a:solidFill>
                <a:ea typeface="Yu Mincho" panose="02020400000000000000" pitchFamily="18" charset="-128"/>
                <a:cs typeface="Arial" panose="020B0604020202020204" pitchFamily="34" charset="0"/>
              </a:rPr>
              <a:t>: </a:t>
            </a:r>
            <a:r>
              <a:rPr lang="en-US" sz="1400" b="1" err="1">
                <a:solidFill>
                  <a:srgbClr val="002060"/>
                </a:solidFill>
                <a:ea typeface="Yu Mincho" panose="02020400000000000000" pitchFamily="18" charset="-128"/>
                <a:cs typeface="Arial" panose="020B0604020202020204" pitchFamily="34" charset="0"/>
              </a:rPr>
              <a:t>stručnog</a:t>
            </a:r>
            <a:r>
              <a:rPr lang="en-US" sz="1400" b="1">
                <a:solidFill>
                  <a:srgbClr val="002060"/>
                </a:solidFill>
                <a:ea typeface="Yu Mincho" panose="02020400000000000000" pitchFamily="18" charset="-128"/>
                <a:cs typeface="Arial" panose="020B0604020202020204" pitchFamily="34" charset="0"/>
              </a:rPr>
              <a:t>, </a:t>
            </a:r>
            <a:r>
              <a:rPr lang="en-US" sz="1400" b="1" err="1">
                <a:solidFill>
                  <a:srgbClr val="002060"/>
                </a:solidFill>
                <a:ea typeface="Yu Mincho" panose="02020400000000000000" pitchFamily="18" charset="-128"/>
                <a:cs typeface="Arial" panose="020B0604020202020204" pitchFamily="34" charset="0"/>
              </a:rPr>
              <a:t>tehničkog</a:t>
            </a:r>
            <a:r>
              <a:rPr lang="en-US" sz="1400" b="1">
                <a:solidFill>
                  <a:srgbClr val="002060"/>
                </a:solidFill>
                <a:ea typeface="Yu Mincho" panose="02020400000000000000" pitchFamily="18" charset="-128"/>
                <a:cs typeface="Arial" panose="020B0604020202020204" pitchFamily="34" charset="0"/>
              </a:rPr>
              <a:t> </a:t>
            </a:r>
            <a:r>
              <a:rPr lang="en-US" sz="1400" b="1" err="1">
                <a:solidFill>
                  <a:srgbClr val="002060"/>
                </a:solidFill>
                <a:ea typeface="Yu Mincho" panose="02020400000000000000" pitchFamily="18" charset="-128"/>
                <a:cs typeface="Arial" panose="020B0604020202020204" pitchFamily="34" charset="0"/>
              </a:rPr>
              <a:t>i</a:t>
            </a:r>
            <a:r>
              <a:rPr lang="en-US" sz="1400" b="1">
                <a:solidFill>
                  <a:srgbClr val="002060"/>
                </a:solidFill>
                <a:ea typeface="Yu Mincho" panose="02020400000000000000" pitchFamily="18" charset="-128"/>
                <a:cs typeface="Arial" panose="020B0604020202020204" pitchFamily="34" charset="0"/>
              </a:rPr>
              <a:t> </a:t>
            </a:r>
            <a:r>
              <a:rPr lang="en-US" sz="1400" b="1" err="1">
                <a:solidFill>
                  <a:srgbClr val="002060"/>
                </a:solidFill>
                <a:ea typeface="Yu Mincho" panose="02020400000000000000" pitchFamily="18" charset="-128"/>
                <a:cs typeface="Arial" panose="020B0604020202020204" pitchFamily="34" charset="0"/>
              </a:rPr>
              <a:t>pomoćnog</a:t>
            </a:r>
            <a:r>
              <a:rPr lang="en-US" sz="1400" b="1">
                <a:solidFill>
                  <a:srgbClr val="002060"/>
                </a:solidFill>
                <a:ea typeface="Yu Mincho" panose="02020400000000000000" pitchFamily="18" charset="-128"/>
                <a:cs typeface="Arial" panose="020B0604020202020204" pitchFamily="34" charset="0"/>
              </a:rPr>
              <a:t> </a:t>
            </a:r>
            <a:r>
              <a:rPr lang="en-US" sz="1400" b="1" err="1">
                <a:solidFill>
                  <a:srgbClr val="002060"/>
                </a:solidFill>
                <a:ea typeface="Yu Mincho" panose="02020400000000000000" pitchFamily="18" charset="-128"/>
                <a:cs typeface="Arial" panose="020B0604020202020204" pitchFamily="34" charset="0"/>
              </a:rPr>
              <a:t>osoblja</a:t>
            </a:r>
            <a:r>
              <a:rPr lang="en-US" sz="1400" b="1">
                <a:solidFill>
                  <a:srgbClr val="002060"/>
                </a:solidFill>
                <a:ea typeface="Yu Mincho" panose="02020400000000000000" pitchFamily="18" charset="-128"/>
                <a:cs typeface="Arial" panose="020B0604020202020204" pitchFamily="34" charset="0"/>
              </a:rPr>
              <a:t>, </a:t>
            </a:r>
            <a:r>
              <a:rPr lang="en-US" sz="1400" b="1" err="1">
                <a:solidFill>
                  <a:srgbClr val="002060"/>
                </a:solidFill>
                <a:ea typeface="Yu Mincho" panose="02020400000000000000" pitchFamily="18" charset="-128"/>
                <a:cs typeface="Arial" panose="020B0604020202020204" pitchFamily="34" charset="0"/>
              </a:rPr>
              <a:t>koje</a:t>
            </a:r>
            <a:r>
              <a:rPr lang="en-US" sz="1400" b="1">
                <a:solidFill>
                  <a:srgbClr val="002060"/>
                </a:solidFill>
                <a:ea typeface="Yu Mincho" panose="02020400000000000000" pitchFamily="18" charset="-128"/>
                <a:cs typeface="Arial" panose="020B0604020202020204" pitchFamily="34" charset="0"/>
              </a:rPr>
              <a:t> </a:t>
            </a:r>
            <a:r>
              <a:rPr lang="en-US" sz="1400" b="1" err="1">
                <a:solidFill>
                  <a:srgbClr val="002060"/>
                </a:solidFill>
                <a:ea typeface="Yu Mincho" panose="02020400000000000000" pitchFamily="18" charset="-128"/>
                <a:cs typeface="Arial" panose="020B0604020202020204" pitchFamily="34" charset="0"/>
              </a:rPr>
              <a:t>će</a:t>
            </a:r>
            <a:r>
              <a:rPr lang="en-US" sz="1400" b="1">
                <a:solidFill>
                  <a:srgbClr val="002060"/>
                </a:solidFill>
                <a:ea typeface="Yu Mincho" panose="02020400000000000000" pitchFamily="18" charset="-128"/>
                <a:cs typeface="Arial" panose="020B0604020202020204" pitchFamily="34" charset="0"/>
              </a:rPr>
              <a:t>  </a:t>
            </a:r>
            <a:r>
              <a:rPr lang="en-US" sz="1400" b="1" err="1">
                <a:solidFill>
                  <a:srgbClr val="002060"/>
                </a:solidFill>
                <a:ea typeface="Yu Mincho" panose="02020400000000000000" pitchFamily="18" charset="-128"/>
                <a:cs typeface="Arial" panose="020B0604020202020204" pitchFamily="34" charset="0"/>
              </a:rPr>
              <a:t>raditi</a:t>
            </a:r>
            <a:r>
              <a:rPr lang="en-US" sz="1400" b="1">
                <a:solidFill>
                  <a:srgbClr val="002060"/>
                </a:solidFill>
                <a:ea typeface="Yu Mincho" panose="02020400000000000000" pitchFamily="18" charset="-128"/>
                <a:cs typeface="Arial" panose="020B0604020202020204" pitchFamily="34" charset="0"/>
              </a:rPr>
              <a:t> </a:t>
            </a:r>
            <a:r>
              <a:rPr lang="en-US" sz="1400" b="1" err="1">
                <a:solidFill>
                  <a:srgbClr val="002060"/>
                </a:solidFill>
                <a:ea typeface="Yu Mincho" panose="02020400000000000000" pitchFamily="18" charset="-128"/>
                <a:cs typeface="Arial" panose="020B0604020202020204" pitchFamily="34" charset="0"/>
              </a:rPr>
              <a:t>na</a:t>
            </a:r>
            <a:r>
              <a:rPr lang="en-US" sz="1400" b="1">
                <a:solidFill>
                  <a:srgbClr val="002060"/>
                </a:solidFill>
                <a:ea typeface="Yu Mincho" panose="02020400000000000000" pitchFamily="18" charset="-128"/>
                <a:cs typeface="Arial" panose="020B0604020202020204" pitchFamily="34" charset="0"/>
              </a:rPr>
              <a:t> </a:t>
            </a:r>
            <a:r>
              <a:rPr lang="en-US" sz="1400" b="1" err="1">
                <a:solidFill>
                  <a:srgbClr val="002060"/>
                </a:solidFill>
                <a:ea typeface="Yu Mincho" panose="02020400000000000000" pitchFamily="18" charset="-128"/>
                <a:cs typeface="Arial" panose="020B0604020202020204" pitchFamily="34" charset="0"/>
              </a:rPr>
              <a:t>projektu</a:t>
            </a:r>
            <a:r>
              <a:rPr lang="en-US" sz="1400" b="1">
                <a:solidFill>
                  <a:srgbClr val="002060"/>
                </a:solidFill>
                <a:ea typeface="Yu Mincho" panose="02020400000000000000" pitchFamily="18" charset="-128"/>
                <a:cs typeface="Arial" panose="020B0604020202020204" pitchFamily="34" charset="0"/>
              </a:rPr>
              <a:t>, izračunavaju se primjenom standardnih veličina jediničnog troška sukladno čl. 53 stavku 3. (a) i čl. 55. stavku 2. (b) Uredbe o utvrđivanju zajedničkih odredaba (Uredbi 2021/1060):</a:t>
            </a:r>
          </a:p>
          <a:p>
            <a:pPr marL="0" lvl="0" indent="0" algn="just">
              <a:buNone/>
            </a:pPr>
            <a:r>
              <a:rPr lang="en-US" sz="1400">
                <a:solidFill>
                  <a:srgbClr val="002060"/>
                </a:solidFill>
                <a:ea typeface="Yu Mincho" panose="02020400000000000000" pitchFamily="18" charset="-128"/>
                <a:cs typeface="Arial" panose="020B0604020202020204" pitchFamily="34" charset="0"/>
              </a:rPr>
              <a:t>a)</a:t>
            </a:r>
            <a:r>
              <a:rPr lang="hr-HR" sz="1400">
                <a:solidFill>
                  <a:srgbClr val="002060"/>
                </a:solidFill>
                <a:ea typeface="Yu Mincho" panose="02020400000000000000" pitchFamily="18" charset="-128"/>
                <a:cs typeface="Arial" panose="020B0604020202020204" pitchFamily="34" charset="0"/>
              </a:rPr>
              <a:t> za djelatnike koji su zaposleni kod prijavitelja u trenutku predaje projektnog prijedloga i za koje se može minimalno jednom platnom listom odnosno temeljem zadnjeg dokumentiranog mjesečnog bruto iznosa troškova u mjesecu koji prethodi mjesecu objave poziva dokazati stvarni trošak plaće tog radnog mjesta</a:t>
            </a:r>
            <a:r>
              <a:rPr lang="en-GB" sz="1400">
                <a:solidFill>
                  <a:srgbClr val="002060"/>
                </a:solidFill>
                <a:ea typeface="Yu Mincho" panose="02020400000000000000" pitchFamily="18" charset="-128"/>
                <a:cs typeface="Arial" panose="020B0604020202020204" pitchFamily="34" charset="0"/>
              </a:rPr>
              <a:t>. Troškovi osoblja izračunat će se dijeljenjem iznosa troškova</a:t>
            </a:r>
            <a:r>
              <a:rPr lang="en-GB" sz="1400" b="1">
                <a:solidFill>
                  <a:srgbClr val="002060"/>
                </a:solidFill>
                <a:ea typeface="Yu Mincho" panose="02020400000000000000" pitchFamily="18" charset="-128"/>
                <a:cs typeface="Arial" panose="020B0604020202020204" pitchFamily="34" charset="0"/>
              </a:rPr>
              <a:t> zadnjeg dokumentiranog mjesečnog bruto iznosa u mjesecu koji prethodi mjesecu objave poziva</a:t>
            </a:r>
            <a:r>
              <a:rPr lang="en-GB" sz="1400">
                <a:solidFill>
                  <a:srgbClr val="002060"/>
                </a:solidFill>
                <a:ea typeface="Yu Mincho" panose="02020400000000000000" pitchFamily="18" charset="-128"/>
                <a:cs typeface="Arial" panose="020B0604020202020204" pitchFamily="34" charset="0"/>
              </a:rPr>
              <a:t> za dotične osobe s prosječnim mjesečnim radnim vremenom dotične osobe u skladu s ugovorom o radu ili jednakovrijednim dokumentom</a:t>
            </a:r>
            <a:endParaRPr lang="en-US" sz="1400">
              <a:solidFill>
                <a:srgbClr val="002060"/>
              </a:solidFill>
              <a:ea typeface="Yu Mincho" panose="02020400000000000000" pitchFamily="18" charset="-128"/>
              <a:cs typeface="Arial" panose="020B0604020202020204" pitchFamily="34" charset="0"/>
            </a:endParaRPr>
          </a:p>
          <a:p>
            <a:pPr lvl="0" algn="just">
              <a:buAutoNum type="alphaLcParenR" startAt="2"/>
            </a:pPr>
            <a:r>
              <a:rPr lang="en-US" sz="1400">
                <a:solidFill>
                  <a:srgbClr val="002060"/>
                </a:solidFill>
                <a:ea typeface="Yu Mincho" panose="02020400000000000000" pitchFamily="18" charset="-128"/>
                <a:cs typeface="Arial" panose="020B0604020202020204" pitchFamily="34" charset="0"/>
              </a:rPr>
              <a:t>za novozaposlene djelatnike kod prijavitelja za koje se ne može minimalno jednom platnom listom za mjesec koji prethodi objavi poziva dokazati stvarni trošak plaće, </a:t>
            </a:r>
            <a:r>
              <a:rPr lang="en-US" sz="1400" b="1">
                <a:solidFill>
                  <a:srgbClr val="002060"/>
                </a:solidFill>
                <a:ea typeface="Yu Mincho" panose="02020400000000000000" pitchFamily="18" charset="-128"/>
                <a:cs typeface="Arial" panose="020B0604020202020204" pitchFamily="34" charset="0"/>
              </a:rPr>
              <a:t>temeljem bruto iznosa troškova plaća drugog zaposlenog osoblja raspoređenog na isto ili slično radno mjesto</a:t>
            </a:r>
            <a:r>
              <a:rPr lang="en-US" sz="1400">
                <a:solidFill>
                  <a:srgbClr val="002060"/>
                </a:solidFill>
                <a:ea typeface="Yu Mincho" panose="02020400000000000000" pitchFamily="18" charset="-128"/>
                <a:cs typeface="Arial" panose="020B0604020202020204" pitchFamily="34" charset="0"/>
              </a:rPr>
              <a:t>. Za takve zaposlenike bruto iznosi troškova plaća vrše se na temelju dokumentiranih podataka o visini plaće drugog zaposlenog osoblja raspoređenog na isto ili slično radno mjesto u mjesecu koji prethodi mjesecu objave poziva.</a:t>
            </a:r>
          </a:p>
          <a:p>
            <a:pPr marL="0" indent="0">
              <a:buNone/>
            </a:pPr>
            <a:r>
              <a:rPr lang="en-US" sz="1400">
                <a:solidFill>
                  <a:schemeClr val="tx2">
                    <a:lumMod val="90000"/>
                    <a:lumOff val="10000"/>
                  </a:schemeClr>
                </a:solidFill>
                <a:ea typeface="Yu Mincho" panose="02020400000000000000" pitchFamily="18" charset="-128"/>
                <a:cs typeface="Arial" panose="020B0604020202020204" pitchFamily="34" charset="0"/>
              </a:rPr>
              <a:t>                                                      </a:t>
            </a:r>
            <a:r>
              <a:rPr lang="hr-HR" sz="1800" b="1" i="0" u="none" strike="noStrike" baseline="0">
                <a:solidFill>
                  <a:schemeClr val="tx2">
                    <a:lumMod val="90000"/>
                    <a:lumOff val="10000"/>
                  </a:schemeClr>
                </a:solidFill>
              </a:rPr>
              <a:t>zadnji dokumentirani mjesečni bruto 2 iznos troška plaće za dotičnu osobu </a:t>
            </a:r>
            <a:endParaRPr lang="hr-HR" sz="1800" b="0" i="0" u="none" strike="noStrike" baseline="0">
              <a:solidFill>
                <a:schemeClr val="tx2">
                  <a:lumMod val="90000"/>
                  <a:lumOff val="10000"/>
                </a:schemeClr>
              </a:solidFill>
            </a:endParaRPr>
          </a:p>
          <a:p>
            <a:r>
              <a:rPr lang="hr-HR" sz="1800" b="1" i="0" u="none" strike="noStrike" baseline="0">
                <a:solidFill>
                  <a:schemeClr val="tx2">
                    <a:lumMod val="90000"/>
                    <a:lumOff val="10000"/>
                  </a:schemeClr>
                </a:solidFill>
              </a:rPr>
              <a:t>Jedinični trošak = ------------------------------------------------------------------------------------------------ </a:t>
            </a:r>
            <a:endParaRPr lang="en-GB" sz="1800">
              <a:solidFill>
                <a:schemeClr val="tx2">
                  <a:lumMod val="90000"/>
                  <a:lumOff val="10000"/>
                </a:schemeClr>
              </a:solidFill>
            </a:endParaRPr>
          </a:p>
          <a:p>
            <a:pPr marL="0" indent="0">
              <a:buNone/>
            </a:pPr>
            <a:r>
              <a:rPr lang="en-GB" sz="1800" b="0" i="0" u="none" strike="noStrike" baseline="0">
                <a:solidFill>
                  <a:schemeClr val="tx2">
                    <a:lumMod val="90000"/>
                    <a:lumOff val="10000"/>
                  </a:schemeClr>
                </a:solidFill>
              </a:rPr>
              <a:t>                                                                                      </a:t>
            </a:r>
            <a:r>
              <a:rPr lang="hr-HR" sz="1800" b="0" i="0" u="none" strike="noStrike" baseline="0">
                <a:solidFill>
                  <a:schemeClr val="tx2">
                    <a:lumMod val="90000"/>
                    <a:lumOff val="10000"/>
                  </a:schemeClr>
                </a:solidFill>
              </a:rPr>
              <a:t>154 </a:t>
            </a:r>
            <a:endParaRPr lang="en-US" sz="1400">
              <a:solidFill>
                <a:schemeClr val="tx2">
                  <a:lumMod val="90000"/>
                  <a:lumOff val="10000"/>
                </a:schemeClr>
              </a:solidFill>
              <a:ea typeface="Yu Mincho" panose="02020400000000000000" pitchFamily="18" charset="-128"/>
              <a:cs typeface="Arial" panose="020B0604020202020204" pitchFamily="34" charset="0"/>
            </a:endParaRPr>
          </a:p>
          <a:p>
            <a:pPr marL="0" lvl="0" indent="0" algn="just">
              <a:buNone/>
            </a:pPr>
            <a:r>
              <a:rPr lang="en-US" sz="1400">
                <a:solidFill>
                  <a:srgbClr val="002060"/>
                </a:solidFill>
                <a:ea typeface="Yu Mincho" panose="02020400000000000000" pitchFamily="18" charset="-128"/>
                <a:cs typeface="Arial" panose="020B0604020202020204" pitchFamily="34" charset="0"/>
              </a:rPr>
              <a:t>c)</a:t>
            </a:r>
            <a:r>
              <a:rPr lang="hr-HR" sz="1400">
                <a:solidFill>
                  <a:srgbClr val="002060"/>
                </a:solidFill>
                <a:ea typeface="Yu Mincho" panose="02020400000000000000" pitchFamily="18" charset="-128"/>
                <a:cs typeface="Arial" panose="020B0604020202020204" pitchFamily="34" charset="0"/>
              </a:rPr>
              <a:t> za novozaposlene djelatnike kod prijavitelja, </a:t>
            </a:r>
            <a:r>
              <a:rPr lang="hr-HR" sz="1400" b="1">
                <a:solidFill>
                  <a:srgbClr val="002060"/>
                </a:solidFill>
                <a:ea typeface="Yu Mincho" panose="02020400000000000000" pitchFamily="18" charset="-128"/>
                <a:cs typeface="Arial" panose="020B0604020202020204" pitchFamily="34" charset="0"/>
              </a:rPr>
              <a:t>isključivo u slučaju kada kod prijavitelja niti jedna od zaposlenih osoba nije raspoređena na isto ili slično radno mjesto koje bi odgovaralo radnom mjestu novozaposlene osobe, </a:t>
            </a:r>
            <a:r>
              <a:rPr lang="hr-HR" sz="1400">
                <a:solidFill>
                  <a:srgbClr val="002060"/>
                </a:solidFill>
                <a:ea typeface="Yu Mincho" panose="02020400000000000000" pitchFamily="18" charset="-128"/>
                <a:cs typeface="Arial" panose="020B0604020202020204" pitchFamily="34" charset="0"/>
              </a:rPr>
              <a:t>tada se za novozaposlene osobe bruto iznosi troškova plaća izračunavaju na temelju standardne veličine jediničnog troška. Standardne veličine jediničnog troška izračunavaju se na način da se za predviđeno radno mjesto djelatnika zaposlenog na projektu priznaje sat rada na osnovu priznaje sat rada na osnovu </a:t>
            </a:r>
            <a:r>
              <a:rPr lang="en-GB" sz="1400">
                <a:solidFill>
                  <a:srgbClr val="002060"/>
                </a:solidFill>
                <a:ea typeface="Yu Mincho" panose="02020400000000000000" pitchFamily="18" charset="-128"/>
                <a:cs typeface="Arial" panose="020B0604020202020204" pitchFamily="34" charset="0"/>
              </a:rPr>
              <a:t>12</a:t>
            </a:r>
            <a:r>
              <a:rPr lang="hr-HR" sz="1400">
                <a:solidFill>
                  <a:srgbClr val="002060"/>
                </a:solidFill>
                <a:ea typeface="Yu Mincho" panose="02020400000000000000" pitchFamily="18" charset="-128"/>
                <a:cs typeface="Arial" panose="020B0604020202020204" pitchFamily="34" charset="0"/>
              </a:rPr>
              <a:t> mjesečnog prosjeka za period od siječnja do </a:t>
            </a:r>
            <a:r>
              <a:rPr lang="en-GB" sz="1400">
                <a:solidFill>
                  <a:srgbClr val="002060"/>
                </a:solidFill>
                <a:ea typeface="Yu Mincho" panose="02020400000000000000" pitchFamily="18" charset="-128"/>
                <a:cs typeface="Arial" panose="020B0604020202020204" pitchFamily="34" charset="0"/>
              </a:rPr>
              <a:t>prosinca</a:t>
            </a:r>
            <a:r>
              <a:rPr lang="hr-HR" sz="1400">
                <a:solidFill>
                  <a:srgbClr val="002060"/>
                </a:solidFill>
                <a:ea typeface="Yu Mincho" panose="02020400000000000000" pitchFamily="18" charset="-128"/>
                <a:cs typeface="Arial" panose="020B0604020202020204" pitchFamily="34" charset="0"/>
              </a:rPr>
              <a:t> 2024. godine, umnožen s planiranim brojem sati osoblja koje će izravno raditi na projektu prema područjima NKD 2007 (izvor: DZS https://podaci.dzs.hr/media/yegdgb5v/place.xlsx )</a:t>
            </a:r>
            <a:endParaRPr lang="en-GB" sz="1400">
              <a:solidFill>
                <a:srgbClr val="002060"/>
              </a:solidFill>
              <a:ea typeface="Yu Mincho" panose="02020400000000000000" pitchFamily="18" charset="-128"/>
              <a:cs typeface="Arial" panose="020B0604020202020204" pitchFamily="34" charset="0"/>
            </a:endParaRPr>
          </a:p>
          <a:p>
            <a:pPr marL="0" lvl="0" indent="0" algn="just">
              <a:buNone/>
            </a:pPr>
            <a:endParaRPr lang="en-US" sz="1400">
              <a:solidFill>
                <a:srgbClr val="002060"/>
              </a:solidFill>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2326172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EC764-582B-A0C0-20EA-7E26AE5969CD}"/>
              </a:ext>
            </a:extLst>
          </p:cNvPr>
          <p:cNvSpPr>
            <a:spLocks noGrp="1"/>
          </p:cNvSpPr>
          <p:nvPr>
            <p:ph type="title"/>
          </p:nvPr>
        </p:nvSpPr>
        <p:spPr>
          <a:xfrm>
            <a:off x="637308" y="242406"/>
            <a:ext cx="10300424" cy="450321"/>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hr-HR" sz="3200" kern="1200">
                <a:solidFill>
                  <a:srgbClr val="002060"/>
                </a:solidFill>
                <a:latin typeface="+mn-lt"/>
              </a:rPr>
              <a:t>Prihvatljivost projekta</a:t>
            </a:r>
            <a:endParaRPr lang="hr-HR" sz="3200">
              <a:solidFill>
                <a:srgbClr val="002060"/>
              </a:solidFill>
              <a:latin typeface="+mn-lt"/>
            </a:endParaRPr>
          </a:p>
        </p:txBody>
      </p:sp>
      <p:sp>
        <p:nvSpPr>
          <p:cNvPr id="3" name="Content Placeholder 2">
            <a:extLst>
              <a:ext uri="{FF2B5EF4-FFF2-40B4-BE49-F238E27FC236}">
                <a16:creationId xmlns:a16="http://schemas.microsoft.com/office/drawing/2014/main" id="{9FA6BE87-C7DE-A3FE-3EB4-6596A2380F3B}"/>
              </a:ext>
            </a:extLst>
          </p:cNvPr>
          <p:cNvSpPr>
            <a:spLocks noGrp="1"/>
          </p:cNvSpPr>
          <p:nvPr>
            <p:ph idx="1"/>
          </p:nvPr>
        </p:nvSpPr>
        <p:spPr>
          <a:xfrm>
            <a:off x="637308" y="1061672"/>
            <a:ext cx="10300424" cy="4734655"/>
          </a:xfrm>
          <a:pattFill prst="pct20">
            <a:fgClr>
              <a:schemeClr val="accent3">
                <a:lumMod val="20000"/>
                <a:lumOff val="80000"/>
              </a:schemeClr>
            </a:fgClr>
            <a:bgClr>
              <a:schemeClr val="bg1"/>
            </a:bgClr>
          </a:pattFill>
        </p:spPr>
        <p:txBody>
          <a:bodyPr>
            <a:noAutofit/>
          </a:bodyPr>
          <a:lstStyle/>
          <a:p>
            <a:pPr marL="342900" indent="-228600" algn="just">
              <a:lnSpc>
                <a:spcPct val="90000"/>
              </a:lnSpc>
              <a:spcAft>
                <a:spcPts val="600"/>
              </a:spcAft>
              <a:buClr>
                <a:schemeClr val="accent4">
                  <a:lumMod val="50000"/>
                </a:schemeClr>
              </a:buClr>
              <a:buFont typeface="Arial" panose="020B0604020202020204" pitchFamily="34" charset="0"/>
              <a:buChar char="•"/>
            </a:pPr>
            <a:r>
              <a:rPr lang="hr-HR" sz="1800">
                <a:solidFill>
                  <a:srgbClr val="002060"/>
                </a:solidFill>
              </a:rPr>
              <a:t>Projekt je u skladu s Programom i doprinosi ciljevima Prioriteta 1.</a:t>
            </a:r>
            <a:r>
              <a:rPr lang="hr-HR" sz="1800">
                <a:solidFill>
                  <a:srgbClr val="002060"/>
                </a:solidFill>
                <a:effectLst/>
              </a:rPr>
              <a:t>, Specifičnog cilja RSO 1.1., uključujući usklađenost s relevantnim strategijama – NRS i S3</a:t>
            </a:r>
          </a:p>
          <a:p>
            <a:pPr marL="342900" indent="-228600" algn="just">
              <a:lnSpc>
                <a:spcPct val="90000"/>
              </a:lnSpc>
              <a:spcAft>
                <a:spcPts val="600"/>
              </a:spcAft>
              <a:buClr>
                <a:schemeClr val="accent4">
                  <a:lumMod val="50000"/>
                </a:schemeClr>
              </a:buClr>
              <a:buFont typeface="Arial" panose="020B0604020202020204" pitchFamily="34" charset="0"/>
              <a:buChar char="•"/>
            </a:pPr>
            <a:r>
              <a:rPr lang="hr-HR" sz="1800">
                <a:solidFill>
                  <a:srgbClr val="002060"/>
                </a:solidFill>
                <a:effectLst/>
              </a:rPr>
              <a:t>Područje primjene rezultata projekta je u okviru najmanje jednog tematskog prioritetnog područja definiranog u S3</a:t>
            </a:r>
            <a:endParaRPr lang="hr-HR" sz="1800">
              <a:solidFill>
                <a:srgbClr val="002060"/>
              </a:solidFill>
            </a:endParaRPr>
          </a:p>
          <a:p>
            <a:pPr marL="342900" indent="-228600" algn="just">
              <a:lnSpc>
                <a:spcPct val="90000"/>
              </a:lnSpc>
              <a:spcAft>
                <a:spcPts val="600"/>
              </a:spcAft>
              <a:buClr>
                <a:schemeClr val="accent4">
                  <a:lumMod val="50000"/>
                </a:schemeClr>
              </a:buClr>
              <a:buFont typeface="Arial" panose="020B0604020202020204" pitchFamily="34" charset="0"/>
              <a:buChar char="•"/>
            </a:pPr>
            <a:r>
              <a:rPr lang="hr-HR" sz="1800">
                <a:solidFill>
                  <a:srgbClr val="002060"/>
                </a:solidFill>
                <a:effectLst/>
              </a:rPr>
              <a:t>Projekt ima potrebnu razinu spremnosti za provedbu</a:t>
            </a:r>
            <a:endParaRPr lang="en-GB" sz="1800">
              <a:solidFill>
                <a:srgbClr val="002060"/>
              </a:solidFill>
            </a:endParaRPr>
          </a:p>
          <a:p>
            <a:pPr marL="342900" indent="-228600" algn="just">
              <a:lnSpc>
                <a:spcPct val="90000"/>
              </a:lnSpc>
              <a:spcAft>
                <a:spcPts val="600"/>
              </a:spcAft>
              <a:buClr>
                <a:schemeClr val="accent4">
                  <a:lumMod val="50000"/>
                </a:schemeClr>
              </a:buClr>
              <a:buFont typeface="Arial" panose="020B0604020202020204" pitchFamily="34" charset="0"/>
              <a:buChar char="•"/>
            </a:pPr>
            <a:r>
              <a:rPr lang="en-GB" sz="1800" err="1">
                <a:solidFill>
                  <a:srgbClr val="002060"/>
                </a:solidFill>
              </a:rPr>
              <a:t>Tehnološka</a:t>
            </a:r>
            <a:r>
              <a:rPr lang="en-GB" sz="1800">
                <a:solidFill>
                  <a:srgbClr val="002060"/>
                </a:solidFill>
              </a:rPr>
              <a:t> </a:t>
            </a:r>
            <a:r>
              <a:rPr lang="en-GB" sz="1800" err="1">
                <a:solidFill>
                  <a:srgbClr val="002060"/>
                </a:solidFill>
              </a:rPr>
              <a:t>razina</a:t>
            </a:r>
            <a:r>
              <a:rPr lang="en-GB" sz="1800">
                <a:solidFill>
                  <a:srgbClr val="002060"/>
                </a:solidFill>
              </a:rPr>
              <a:t> </a:t>
            </a:r>
            <a:r>
              <a:rPr lang="en-GB" sz="1800" err="1">
                <a:solidFill>
                  <a:srgbClr val="002060"/>
                </a:solidFill>
              </a:rPr>
              <a:t>razvijenosti</a:t>
            </a:r>
            <a:r>
              <a:rPr lang="en-GB" sz="1800">
                <a:solidFill>
                  <a:srgbClr val="002060"/>
                </a:solidFill>
              </a:rPr>
              <a:t> </a:t>
            </a:r>
            <a:r>
              <a:rPr lang="en-GB" sz="1800" err="1">
                <a:solidFill>
                  <a:srgbClr val="002060"/>
                </a:solidFill>
              </a:rPr>
              <a:t>inovativnog</a:t>
            </a:r>
            <a:r>
              <a:rPr lang="en-GB" sz="1800">
                <a:solidFill>
                  <a:srgbClr val="002060"/>
                </a:solidFill>
              </a:rPr>
              <a:t> </a:t>
            </a:r>
            <a:r>
              <a:rPr lang="en-GB" sz="1800" err="1">
                <a:solidFill>
                  <a:srgbClr val="002060"/>
                </a:solidFill>
              </a:rPr>
              <a:t>proizvoda</a:t>
            </a:r>
            <a:r>
              <a:rPr lang="en-GB" sz="1800">
                <a:solidFill>
                  <a:srgbClr val="002060"/>
                </a:solidFill>
              </a:rPr>
              <a:t> </a:t>
            </a:r>
            <a:r>
              <a:rPr lang="en-GB" sz="1800" err="1">
                <a:solidFill>
                  <a:srgbClr val="002060"/>
                </a:solidFill>
              </a:rPr>
              <a:t>jasno</a:t>
            </a:r>
            <a:r>
              <a:rPr lang="en-GB" sz="1800">
                <a:solidFill>
                  <a:srgbClr val="002060"/>
                </a:solidFill>
              </a:rPr>
              <a:t> je </a:t>
            </a:r>
            <a:r>
              <a:rPr lang="en-GB" sz="1800" err="1">
                <a:solidFill>
                  <a:srgbClr val="002060"/>
                </a:solidFill>
              </a:rPr>
              <a:t>opisana</a:t>
            </a:r>
            <a:r>
              <a:rPr lang="en-GB" sz="1800">
                <a:solidFill>
                  <a:srgbClr val="002060"/>
                </a:solidFill>
              </a:rPr>
              <a:t> </a:t>
            </a:r>
            <a:r>
              <a:rPr lang="en-GB" sz="1800" err="1">
                <a:solidFill>
                  <a:srgbClr val="002060"/>
                </a:solidFill>
              </a:rPr>
              <a:t>i</a:t>
            </a:r>
            <a:r>
              <a:rPr lang="en-GB" sz="1800">
                <a:solidFill>
                  <a:srgbClr val="002060"/>
                </a:solidFill>
              </a:rPr>
              <a:t> </a:t>
            </a:r>
            <a:r>
              <a:rPr lang="en-GB" sz="1800" err="1">
                <a:solidFill>
                  <a:srgbClr val="002060"/>
                </a:solidFill>
              </a:rPr>
              <a:t>može</a:t>
            </a:r>
            <a:r>
              <a:rPr lang="en-GB" sz="1800">
                <a:solidFill>
                  <a:srgbClr val="002060"/>
                </a:solidFill>
              </a:rPr>
              <a:t> se </a:t>
            </a:r>
            <a:r>
              <a:rPr lang="en-GB" sz="1800" err="1">
                <a:solidFill>
                  <a:srgbClr val="002060"/>
                </a:solidFill>
              </a:rPr>
              <a:t>svrstati</a:t>
            </a:r>
            <a:r>
              <a:rPr lang="en-GB" sz="1800">
                <a:solidFill>
                  <a:srgbClr val="002060"/>
                </a:solidFill>
              </a:rPr>
              <a:t> </a:t>
            </a:r>
            <a:r>
              <a:rPr lang="en-GB" sz="1800" err="1">
                <a:solidFill>
                  <a:srgbClr val="002060"/>
                </a:solidFill>
              </a:rPr>
              <a:t>između</a:t>
            </a:r>
            <a:r>
              <a:rPr lang="en-GB" sz="1800">
                <a:solidFill>
                  <a:srgbClr val="002060"/>
                </a:solidFill>
              </a:rPr>
              <a:t> TRL 5 - TRL 8 </a:t>
            </a:r>
          </a:p>
          <a:p>
            <a:pPr marL="342900" indent="-228600" algn="just">
              <a:lnSpc>
                <a:spcPct val="90000"/>
              </a:lnSpc>
              <a:spcAft>
                <a:spcPts val="600"/>
              </a:spcAft>
              <a:buClr>
                <a:schemeClr val="accent4">
                  <a:lumMod val="50000"/>
                </a:schemeClr>
              </a:buClr>
              <a:buFont typeface="Arial" panose="020B0604020202020204" pitchFamily="34" charset="0"/>
              <a:buChar char="•"/>
            </a:pPr>
            <a:r>
              <a:rPr lang="en-GB" sz="1800">
                <a:solidFill>
                  <a:srgbClr val="002060"/>
                </a:solidFill>
              </a:rPr>
              <a:t>U slučaju da se utvrdi da je razina tehnološke spremnosti inovativnog proizvoda u trenutku predaje projektnog prijedloga, </a:t>
            </a:r>
            <a:r>
              <a:rPr lang="en-GB" sz="1800" err="1">
                <a:solidFill>
                  <a:srgbClr val="002060"/>
                </a:solidFill>
              </a:rPr>
              <a:t>projekt</a:t>
            </a:r>
            <a:r>
              <a:rPr lang="en-GB" sz="1800">
                <a:solidFill>
                  <a:srgbClr val="002060"/>
                </a:solidFill>
              </a:rPr>
              <a:t> </a:t>
            </a:r>
            <a:r>
              <a:rPr lang="en-GB" sz="1800" err="1">
                <a:solidFill>
                  <a:srgbClr val="002060"/>
                </a:solidFill>
              </a:rPr>
              <a:t>može</a:t>
            </a:r>
            <a:r>
              <a:rPr lang="en-GB" sz="1800">
                <a:solidFill>
                  <a:srgbClr val="002060"/>
                </a:solidFill>
              </a:rPr>
              <a:t> </a:t>
            </a:r>
            <a:r>
              <a:rPr lang="en-GB" sz="1800" err="1">
                <a:solidFill>
                  <a:srgbClr val="002060"/>
                </a:solidFill>
              </a:rPr>
              <a:t>biti</a:t>
            </a:r>
            <a:r>
              <a:rPr lang="en-GB" sz="1800">
                <a:solidFill>
                  <a:srgbClr val="002060"/>
                </a:solidFill>
              </a:rPr>
              <a:t> </a:t>
            </a:r>
            <a:r>
              <a:rPr lang="en-GB" sz="1800" err="1">
                <a:solidFill>
                  <a:srgbClr val="002060"/>
                </a:solidFill>
              </a:rPr>
              <a:t>prihvatljiv</a:t>
            </a:r>
            <a:r>
              <a:rPr lang="en-GB" sz="1800">
                <a:solidFill>
                  <a:srgbClr val="002060"/>
                </a:solidFill>
              </a:rPr>
              <a:t> za </a:t>
            </a:r>
            <a:r>
              <a:rPr lang="en-GB" sz="1800" err="1">
                <a:solidFill>
                  <a:srgbClr val="002060"/>
                </a:solidFill>
              </a:rPr>
              <a:t>financiranje</a:t>
            </a:r>
            <a:r>
              <a:rPr lang="en-GB" sz="1800">
                <a:solidFill>
                  <a:srgbClr val="002060"/>
                </a:solidFill>
              </a:rPr>
              <a:t> pod </a:t>
            </a:r>
            <a:r>
              <a:rPr lang="en-GB" sz="1800" err="1">
                <a:solidFill>
                  <a:srgbClr val="002060"/>
                </a:solidFill>
              </a:rPr>
              <a:t>uvjetom</a:t>
            </a:r>
            <a:r>
              <a:rPr lang="en-GB" sz="1800">
                <a:solidFill>
                  <a:srgbClr val="002060"/>
                </a:solidFill>
              </a:rPr>
              <a:t> da </a:t>
            </a:r>
            <a:r>
              <a:rPr lang="en-GB" sz="1800" err="1">
                <a:solidFill>
                  <a:srgbClr val="002060"/>
                </a:solidFill>
              </a:rPr>
              <a:t>će</a:t>
            </a:r>
            <a:r>
              <a:rPr lang="en-GB" sz="1800">
                <a:solidFill>
                  <a:srgbClr val="002060"/>
                </a:solidFill>
              </a:rPr>
              <a:t> </a:t>
            </a:r>
            <a:r>
              <a:rPr lang="en-GB" sz="1800" err="1">
                <a:solidFill>
                  <a:srgbClr val="002060"/>
                </a:solidFill>
              </a:rPr>
              <a:t>prihvatljive</a:t>
            </a:r>
            <a:r>
              <a:rPr lang="en-GB" sz="1800">
                <a:solidFill>
                  <a:srgbClr val="002060"/>
                </a:solidFill>
              </a:rPr>
              <a:t> za </a:t>
            </a:r>
            <a:r>
              <a:rPr lang="en-GB" sz="1800" err="1">
                <a:solidFill>
                  <a:srgbClr val="002060"/>
                </a:solidFill>
              </a:rPr>
              <a:t>financiranje</a:t>
            </a:r>
            <a:r>
              <a:rPr lang="en-GB" sz="1800">
                <a:solidFill>
                  <a:srgbClr val="002060"/>
                </a:solidFill>
              </a:rPr>
              <a:t> </a:t>
            </a:r>
            <a:r>
              <a:rPr lang="en-GB" sz="1800" err="1">
                <a:solidFill>
                  <a:srgbClr val="002060"/>
                </a:solidFill>
              </a:rPr>
              <a:t>biti</a:t>
            </a:r>
            <a:r>
              <a:rPr lang="en-GB" sz="1800">
                <a:solidFill>
                  <a:srgbClr val="002060"/>
                </a:solidFill>
              </a:rPr>
              <a:t> </a:t>
            </a:r>
            <a:r>
              <a:rPr lang="en-GB" sz="1800" err="1">
                <a:solidFill>
                  <a:srgbClr val="002060"/>
                </a:solidFill>
              </a:rPr>
              <a:t>tek</a:t>
            </a:r>
            <a:r>
              <a:rPr lang="en-GB" sz="1800">
                <a:solidFill>
                  <a:srgbClr val="002060"/>
                </a:solidFill>
              </a:rPr>
              <a:t> </a:t>
            </a:r>
            <a:r>
              <a:rPr lang="en-GB" sz="1800" err="1">
                <a:solidFill>
                  <a:srgbClr val="002060"/>
                </a:solidFill>
              </a:rPr>
              <a:t>aktivnosti</a:t>
            </a:r>
            <a:r>
              <a:rPr lang="en-GB" sz="1800">
                <a:solidFill>
                  <a:srgbClr val="002060"/>
                </a:solidFill>
              </a:rPr>
              <a:t> </a:t>
            </a:r>
            <a:r>
              <a:rPr lang="en-GB" sz="1800" err="1">
                <a:solidFill>
                  <a:srgbClr val="002060"/>
                </a:solidFill>
              </a:rPr>
              <a:t>koje</a:t>
            </a:r>
            <a:r>
              <a:rPr lang="en-GB" sz="1800">
                <a:solidFill>
                  <a:srgbClr val="002060"/>
                </a:solidFill>
              </a:rPr>
              <a:t> se </a:t>
            </a:r>
            <a:r>
              <a:rPr lang="en-GB" sz="1800" err="1">
                <a:solidFill>
                  <a:srgbClr val="002060"/>
                </a:solidFill>
              </a:rPr>
              <a:t>odnose</a:t>
            </a:r>
            <a:r>
              <a:rPr lang="en-GB" sz="1800">
                <a:solidFill>
                  <a:srgbClr val="002060"/>
                </a:solidFill>
              </a:rPr>
              <a:t> </a:t>
            </a:r>
            <a:r>
              <a:rPr lang="en-GB" sz="1800" err="1">
                <a:solidFill>
                  <a:srgbClr val="002060"/>
                </a:solidFill>
              </a:rPr>
              <a:t>na</a:t>
            </a:r>
            <a:r>
              <a:rPr lang="en-GB" sz="1800">
                <a:solidFill>
                  <a:srgbClr val="002060"/>
                </a:solidFill>
              </a:rPr>
              <a:t> </a:t>
            </a:r>
            <a:r>
              <a:rPr lang="en-GB" sz="1800" err="1">
                <a:solidFill>
                  <a:srgbClr val="002060"/>
                </a:solidFill>
              </a:rPr>
              <a:t>razvoj</a:t>
            </a:r>
            <a:r>
              <a:rPr lang="en-GB" sz="1800">
                <a:solidFill>
                  <a:srgbClr val="002060"/>
                </a:solidFill>
              </a:rPr>
              <a:t> </a:t>
            </a:r>
            <a:r>
              <a:rPr lang="en-GB" sz="1800" err="1">
                <a:solidFill>
                  <a:srgbClr val="002060"/>
                </a:solidFill>
              </a:rPr>
              <a:t>proizvoda</a:t>
            </a:r>
            <a:r>
              <a:rPr lang="en-GB" sz="1800">
                <a:solidFill>
                  <a:srgbClr val="002060"/>
                </a:solidFill>
              </a:rPr>
              <a:t> od TRL 5 </a:t>
            </a:r>
            <a:r>
              <a:rPr lang="en-GB" sz="1800" err="1">
                <a:solidFill>
                  <a:srgbClr val="002060"/>
                </a:solidFill>
              </a:rPr>
              <a:t>nadalje</a:t>
            </a:r>
            <a:endParaRPr lang="hr-HR" sz="1800">
              <a:solidFill>
                <a:srgbClr val="002060"/>
              </a:solidFill>
              <a:effectLst/>
            </a:endParaRPr>
          </a:p>
          <a:p>
            <a:pPr marL="342900" indent="-228600" algn="just">
              <a:lnSpc>
                <a:spcPct val="90000"/>
              </a:lnSpc>
              <a:spcAft>
                <a:spcPts val="600"/>
              </a:spcAft>
              <a:buClr>
                <a:schemeClr val="accent4">
                  <a:lumMod val="50000"/>
                </a:schemeClr>
              </a:buClr>
              <a:buFont typeface="Arial" panose="020B0604020202020204" pitchFamily="34" charset="0"/>
              <a:buChar char="•"/>
            </a:pPr>
            <a:r>
              <a:rPr lang="hr-HR" sz="1800">
                <a:solidFill>
                  <a:srgbClr val="002060"/>
                </a:solidFill>
                <a:effectLst/>
              </a:rPr>
              <a:t>Projekt predstavlja najbolji odnos između iznosa potpore, poduzetih aktivnosti i postizanja ciljeva, a troškovi su izravno povezani s projektnim aktivnostima i s ostvarenjem planiranih ciljeva ili rezultata</a:t>
            </a:r>
          </a:p>
          <a:p>
            <a:pPr marL="342900" indent="-228600" algn="just">
              <a:lnSpc>
                <a:spcPct val="90000"/>
              </a:lnSpc>
              <a:spcAft>
                <a:spcPts val="600"/>
              </a:spcAft>
              <a:buClr>
                <a:schemeClr val="accent4">
                  <a:lumMod val="50000"/>
                </a:schemeClr>
              </a:buClr>
              <a:buFont typeface="Arial" panose="020B0604020202020204" pitchFamily="34" charset="0"/>
              <a:buChar char="•"/>
            </a:pPr>
            <a:r>
              <a:rPr lang="hr-HR" sz="1800">
                <a:solidFill>
                  <a:srgbClr val="002060"/>
                </a:solidFill>
                <a:effectLst/>
              </a:rPr>
              <a:t>Provedba projekta doprinijet će razvoju najmanje jednog inovativnog proizvoda</a:t>
            </a:r>
            <a:r>
              <a:rPr lang="en-GB" sz="1800">
                <a:solidFill>
                  <a:srgbClr val="002060"/>
                </a:solidFill>
                <a:effectLst/>
              </a:rPr>
              <a:t> koji je </a:t>
            </a:r>
            <a:r>
              <a:rPr lang="hr-HR" sz="1800">
                <a:solidFill>
                  <a:srgbClr val="002060"/>
                </a:solidFill>
                <a:effectLst/>
              </a:rPr>
              <a:t>novost za tržište</a:t>
            </a:r>
          </a:p>
          <a:p>
            <a:pPr marL="0" indent="0">
              <a:lnSpc>
                <a:spcPct val="90000"/>
              </a:lnSpc>
              <a:buNone/>
            </a:pPr>
            <a:endParaRPr lang="hr-HR" sz="2000">
              <a:solidFill>
                <a:srgbClr val="002060"/>
              </a:solidFill>
              <a:latin typeface="Century Gothic" panose="020B0502020202020204" pitchFamily="34" charset="0"/>
            </a:endParaRPr>
          </a:p>
        </p:txBody>
      </p:sp>
      <p:pic>
        <p:nvPicPr>
          <p:cNvPr id="10" name="Graphic 9" descr="Checkmark">
            <a:extLst>
              <a:ext uri="{FF2B5EF4-FFF2-40B4-BE49-F238E27FC236}">
                <a16:creationId xmlns:a16="http://schemas.microsoft.com/office/drawing/2014/main" id="{1C0799CF-E178-0587-BE0C-BCBA42CE55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8176" y="5148514"/>
            <a:ext cx="1623588" cy="1623588"/>
          </a:xfrm>
          <a:prstGeom prst="rect">
            <a:avLst/>
          </a:prstGeom>
          <a:effectLst/>
        </p:spPr>
      </p:pic>
    </p:spTree>
    <p:extLst>
      <p:ext uri="{BB962C8B-B14F-4D97-AF65-F5344CB8AC3E}">
        <p14:creationId xmlns:p14="http://schemas.microsoft.com/office/powerpoint/2010/main" val="907013238"/>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EC764-582B-A0C0-20EA-7E26AE5969CD}"/>
              </a:ext>
            </a:extLst>
          </p:cNvPr>
          <p:cNvSpPr>
            <a:spLocks noGrp="1"/>
          </p:cNvSpPr>
          <p:nvPr>
            <p:ph type="title"/>
          </p:nvPr>
        </p:nvSpPr>
        <p:spPr>
          <a:xfrm>
            <a:off x="474776" y="0"/>
            <a:ext cx="11357984" cy="581892"/>
          </a:xfrm>
        </p:spPr>
        <p:style>
          <a:lnRef idx="1">
            <a:schemeClr val="accent3"/>
          </a:lnRef>
          <a:fillRef idx="2">
            <a:schemeClr val="accent3"/>
          </a:fillRef>
          <a:effectRef idx="1">
            <a:schemeClr val="accent3"/>
          </a:effectRef>
          <a:fontRef idx="minor">
            <a:schemeClr val="dk1"/>
          </a:fontRef>
        </p:style>
        <p:txBody>
          <a:bodyPr>
            <a:normAutofit/>
          </a:bodyPr>
          <a:lstStyle/>
          <a:p>
            <a:r>
              <a:rPr lang="en-US" sz="3200" err="1">
                <a:solidFill>
                  <a:srgbClr val="002060"/>
                </a:solidFill>
                <a:latin typeface="+mn-lt"/>
              </a:rPr>
              <a:t>Prihvatljivost</a:t>
            </a:r>
            <a:r>
              <a:rPr lang="en-US" sz="3200">
                <a:solidFill>
                  <a:srgbClr val="002060"/>
                </a:solidFill>
                <a:latin typeface="+mn-lt"/>
              </a:rPr>
              <a:t> </a:t>
            </a:r>
            <a:r>
              <a:rPr lang="en-US" sz="3200" err="1">
                <a:solidFill>
                  <a:srgbClr val="002060"/>
                </a:solidFill>
                <a:latin typeface="+mn-lt"/>
              </a:rPr>
              <a:t>projekta</a:t>
            </a:r>
            <a:endParaRPr lang="en-US" sz="3200">
              <a:solidFill>
                <a:srgbClr val="002060"/>
              </a:solidFill>
              <a:latin typeface="+mn-lt"/>
            </a:endParaRPr>
          </a:p>
        </p:txBody>
      </p:sp>
      <p:sp>
        <p:nvSpPr>
          <p:cNvPr id="3" name="Content Placeholder 2">
            <a:extLst>
              <a:ext uri="{FF2B5EF4-FFF2-40B4-BE49-F238E27FC236}">
                <a16:creationId xmlns:a16="http://schemas.microsoft.com/office/drawing/2014/main" id="{9FA6BE87-C7DE-A3FE-3EB4-6596A2380F3B}"/>
              </a:ext>
            </a:extLst>
          </p:cNvPr>
          <p:cNvSpPr>
            <a:spLocks noGrp="1"/>
          </p:cNvSpPr>
          <p:nvPr>
            <p:ph idx="1"/>
          </p:nvPr>
        </p:nvSpPr>
        <p:spPr>
          <a:xfrm>
            <a:off x="474776" y="818802"/>
            <a:ext cx="11357984" cy="5220395"/>
          </a:xfrm>
          <a:pattFill prst="pct20">
            <a:fgClr>
              <a:srgbClr val="00B0F0"/>
            </a:fgClr>
            <a:bgClr>
              <a:schemeClr val="bg1"/>
            </a:bgClr>
          </a:pattFill>
        </p:spPr>
        <p:txBody>
          <a:bodyPr>
            <a:noAutofit/>
          </a:bodyPr>
          <a:lstStyle/>
          <a:p>
            <a:pPr algn="just">
              <a:lnSpc>
                <a:spcPct val="150000"/>
              </a:lnSpc>
              <a:spcBef>
                <a:spcPts val="0"/>
              </a:spcBef>
              <a:defRPr/>
            </a:pPr>
            <a:r>
              <a:rPr lang="hr-HR" sz="1800">
                <a:solidFill>
                  <a:srgbClr val="002060"/>
                </a:solidFill>
              </a:rPr>
              <a:t>Projektne aktivnosti će rezultirati inovativnim proizvodom koji se može svrstati između TRL 6 - TRL 9 </a:t>
            </a:r>
            <a:endParaRPr lang="en-GB" sz="1800">
              <a:solidFill>
                <a:srgbClr val="002060"/>
              </a:solidFill>
            </a:endParaRPr>
          </a:p>
          <a:p>
            <a:pPr algn="just">
              <a:lnSpc>
                <a:spcPct val="150000"/>
              </a:lnSpc>
              <a:spcBef>
                <a:spcPts val="0"/>
              </a:spcBef>
              <a:defRPr/>
            </a:pPr>
            <a:r>
              <a:rPr lang="hr-HR" sz="1800">
                <a:solidFill>
                  <a:srgbClr val="002060"/>
                </a:solidFill>
              </a:rPr>
              <a:t>Aktivnosti projekta su u skladu s prihvatljivim aktivnostima ovog Poziva </a:t>
            </a:r>
            <a:endParaRPr lang="en-GB" sz="1800">
              <a:solidFill>
                <a:srgbClr val="002060"/>
              </a:solidFill>
            </a:endParaRPr>
          </a:p>
          <a:p>
            <a:pPr algn="just">
              <a:lnSpc>
                <a:spcPct val="150000"/>
              </a:lnSpc>
              <a:spcBef>
                <a:spcPts val="0"/>
              </a:spcBef>
              <a:defRPr/>
            </a:pPr>
            <a:r>
              <a:rPr lang="hr-HR" sz="1800">
                <a:solidFill>
                  <a:srgbClr val="002060"/>
                </a:solidFill>
              </a:rPr>
              <a:t>Projekt je u skladu sa zakonodavnim zahtjevima u pogledu osiguravanja pristupačnosti osobama s invaliditetom, osiguravanja rodne ravnopravnosti i uzimanja u obzir Povelje Europske unije o temeljnim pravima</a:t>
            </a:r>
            <a:endParaRPr lang="en-GB" sz="1800">
              <a:solidFill>
                <a:srgbClr val="002060"/>
              </a:solidFill>
            </a:endParaRPr>
          </a:p>
          <a:p>
            <a:pPr marR="0" lvl="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hr-HR" sz="1800">
                <a:solidFill>
                  <a:srgbClr val="002060"/>
                </a:solidFill>
              </a:rPr>
              <a:t>Provedba projekta nije započela prije predaje projektnog prijedloga niti završila prije potpisivanja Ugovora </a:t>
            </a:r>
            <a:endParaRPr lang="en-GB" sz="1800">
              <a:solidFill>
                <a:srgbClr val="002060"/>
              </a:solidFill>
            </a:endParaRPr>
          </a:p>
          <a:p>
            <a:pPr marR="0" lvl="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hr-HR" sz="1800">
                <a:solidFill>
                  <a:srgbClr val="002060"/>
                </a:solidFill>
              </a:rPr>
              <a:t>Predviđeno trajanje provedbe Projekta nije duže od </a:t>
            </a:r>
            <a:r>
              <a:rPr lang="en-GB" sz="1800">
                <a:solidFill>
                  <a:srgbClr val="002060"/>
                </a:solidFill>
              </a:rPr>
              <a:t>24 </a:t>
            </a:r>
            <a:r>
              <a:rPr lang="en-GB" sz="1800" err="1">
                <a:solidFill>
                  <a:srgbClr val="002060"/>
                </a:solidFill>
              </a:rPr>
              <a:t>mjeseca</a:t>
            </a:r>
            <a:r>
              <a:rPr lang="en-GB" sz="1800">
                <a:solidFill>
                  <a:srgbClr val="002060"/>
                </a:solidFill>
              </a:rPr>
              <a:t> </a:t>
            </a:r>
            <a:r>
              <a:rPr lang="hr-HR" sz="1800">
                <a:solidFill>
                  <a:srgbClr val="002060"/>
                </a:solidFill>
              </a:rPr>
              <a:t>Projekt je u skladu s odredbama relevantnog nacionalnog zakonodavstva</a:t>
            </a:r>
            <a:r>
              <a:rPr lang="en-GB" sz="1800">
                <a:solidFill>
                  <a:srgbClr val="002060"/>
                </a:solidFill>
              </a:rPr>
              <a:t> </a:t>
            </a:r>
            <a:r>
              <a:rPr lang="en-GB" sz="1800" err="1">
                <a:solidFill>
                  <a:srgbClr val="002060"/>
                </a:solidFill>
              </a:rPr>
              <a:t>te</a:t>
            </a:r>
            <a:r>
              <a:rPr lang="en-GB" sz="1800">
                <a:solidFill>
                  <a:srgbClr val="002060"/>
                </a:solidFill>
              </a:rPr>
              <a:t> </a:t>
            </a:r>
            <a:r>
              <a:rPr lang="hr-HR" sz="1800">
                <a:solidFill>
                  <a:srgbClr val="002060"/>
                </a:solidFill>
              </a:rPr>
              <a:t>je u skladu sa specifičnim pravilima i zahtjevima primjenjivima na ovaj Poziv</a:t>
            </a:r>
            <a:endParaRPr lang="en-GB" sz="1800">
              <a:solidFill>
                <a:srgbClr val="002060"/>
              </a:solidFill>
            </a:endParaRPr>
          </a:p>
          <a:p>
            <a:pPr marR="0" lvl="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hr-HR" sz="1800">
                <a:solidFill>
                  <a:srgbClr val="002060"/>
                </a:solidFill>
              </a:rPr>
              <a:t>Projekt ne predstavlja dvostruko financiranje </a:t>
            </a:r>
            <a:endParaRPr lang="en-GB" sz="1800">
              <a:solidFill>
                <a:srgbClr val="002060"/>
              </a:solidFill>
            </a:endParaRPr>
          </a:p>
          <a:p>
            <a:pPr marR="0" lvl="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hr-HR" sz="1800">
                <a:solidFill>
                  <a:srgbClr val="002060"/>
                </a:solidFill>
              </a:rPr>
              <a:t>Projekt se, na način opisan u projektnom prijedlogu, ne bi mogao provesti bez potpore iz PKK-a</a:t>
            </a:r>
            <a:endParaRPr lang="en-GB" sz="1800">
              <a:solidFill>
                <a:srgbClr val="002060"/>
              </a:solidFill>
            </a:endParaRPr>
          </a:p>
          <a:p>
            <a:pPr>
              <a:lnSpc>
                <a:spcPct val="90000"/>
              </a:lnSpc>
            </a:pPr>
            <a:endParaRPr lang="en-US" sz="1800">
              <a:latin typeface="Century Gothic" panose="020B0502020202020204" pitchFamily="34" charset="0"/>
            </a:endParaRPr>
          </a:p>
        </p:txBody>
      </p:sp>
      <p:pic>
        <p:nvPicPr>
          <p:cNvPr id="10" name="Graphic 9" descr="Checkmark">
            <a:extLst>
              <a:ext uri="{FF2B5EF4-FFF2-40B4-BE49-F238E27FC236}">
                <a16:creationId xmlns:a16="http://schemas.microsoft.com/office/drawing/2014/main" id="{1C0799CF-E178-0587-BE0C-BCBA42CE55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71902" y="5058306"/>
            <a:ext cx="1623588" cy="1623588"/>
          </a:xfrm>
          <a:prstGeom prst="rect">
            <a:avLst/>
          </a:prstGeom>
          <a:effectLst/>
        </p:spPr>
      </p:pic>
    </p:spTree>
    <p:extLst>
      <p:ext uri="{BB962C8B-B14F-4D97-AF65-F5344CB8AC3E}">
        <p14:creationId xmlns:p14="http://schemas.microsoft.com/office/powerpoint/2010/main" val="183983484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656921-A003-FE87-92CC-E7F318865313}"/>
              </a:ext>
            </a:extLst>
          </p:cNvPr>
          <p:cNvSpPr>
            <a:spLocks noGrp="1"/>
          </p:cNvSpPr>
          <p:nvPr>
            <p:ph type="title"/>
          </p:nvPr>
        </p:nvSpPr>
        <p:spPr>
          <a:xfrm>
            <a:off x="1285240" y="1050595"/>
            <a:ext cx="8074815" cy="1618489"/>
          </a:xfrm>
        </p:spPr>
        <p:txBody>
          <a:bodyPr anchor="ctr">
            <a:normAutofit/>
          </a:bodyPr>
          <a:lstStyle/>
          <a:p>
            <a:r>
              <a:rPr lang="en-GB" sz="5000" err="1">
                <a:solidFill>
                  <a:srgbClr val="002060"/>
                </a:solidFill>
              </a:rPr>
              <a:t>Raspored</a:t>
            </a:r>
            <a:r>
              <a:rPr lang="en-GB" sz="5000">
                <a:solidFill>
                  <a:srgbClr val="002060"/>
                </a:solidFill>
              </a:rPr>
              <a:t> radionice</a:t>
            </a:r>
            <a:br>
              <a:rPr lang="en-GB" sz="5000">
                <a:solidFill>
                  <a:srgbClr val="002060"/>
                </a:solidFill>
              </a:rPr>
            </a:br>
            <a:endParaRPr lang="hr-HR" sz="5000">
              <a:solidFill>
                <a:srgbClr val="002060"/>
              </a:solidFill>
            </a:endParaRPr>
          </a:p>
        </p:txBody>
      </p:sp>
      <p:sp>
        <p:nvSpPr>
          <p:cNvPr id="3" name="Content Placeholder 2">
            <a:extLst>
              <a:ext uri="{FF2B5EF4-FFF2-40B4-BE49-F238E27FC236}">
                <a16:creationId xmlns:a16="http://schemas.microsoft.com/office/drawing/2014/main" id="{B514311A-E8B1-2E61-EBAB-FBEC112C5219}"/>
              </a:ext>
            </a:extLst>
          </p:cNvPr>
          <p:cNvSpPr>
            <a:spLocks noGrp="1"/>
          </p:cNvSpPr>
          <p:nvPr>
            <p:ph idx="1"/>
          </p:nvPr>
        </p:nvSpPr>
        <p:spPr>
          <a:xfrm>
            <a:off x="1173164" y="2271885"/>
            <a:ext cx="10073013" cy="2800395"/>
          </a:xfrm>
        </p:spPr>
        <p:txBody>
          <a:bodyPr anchor="t">
            <a:normAutofit fontScale="55000" lnSpcReduction="20000"/>
          </a:bodyPr>
          <a:lstStyle/>
          <a:p>
            <a:r>
              <a:rPr lang="en-GB" sz="2400">
                <a:solidFill>
                  <a:schemeClr val="tx2">
                    <a:lumMod val="90000"/>
                    <a:lumOff val="10000"/>
                  </a:schemeClr>
                </a:solidFill>
              </a:rPr>
              <a:t>Prezentacija poziva Inovacije novoosnovanih MSP-ova </a:t>
            </a:r>
          </a:p>
          <a:p>
            <a:pPr marL="0" indent="0">
              <a:buNone/>
            </a:pPr>
            <a:r>
              <a:rPr lang="en-GB" sz="2400">
                <a:solidFill>
                  <a:schemeClr val="tx2">
                    <a:lumMod val="90000"/>
                    <a:lumOff val="10000"/>
                  </a:schemeClr>
                </a:solidFill>
              </a:rPr>
              <a:t>(MINGO i HAMAG-BICRO – 30 – 40 min)</a:t>
            </a:r>
          </a:p>
          <a:p>
            <a:endParaRPr lang="en-GB" sz="2400">
              <a:solidFill>
                <a:schemeClr val="tx2">
                  <a:lumMod val="90000"/>
                  <a:lumOff val="10000"/>
                </a:schemeClr>
              </a:solidFill>
            </a:endParaRPr>
          </a:p>
          <a:p>
            <a:r>
              <a:rPr lang="en-GB" sz="2400">
                <a:solidFill>
                  <a:schemeClr val="tx2">
                    <a:lumMod val="90000"/>
                    <a:lumOff val="10000"/>
                  </a:schemeClr>
                </a:solidFill>
              </a:rPr>
              <a:t>Odgovori na pitanja postavljena prilikom prijave na radionicu (20 min)</a:t>
            </a:r>
          </a:p>
          <a:p>
            <a:endParaRPr lang="en-GB" sz="2400">
              <a:solidFill>
                <a:schemeClr val="tx2">
                  <a:lumMod val="90000"/>
                  <a:lumOff val="10000"/>
                </a:schemeClr>
              </a:solidFill>
            </a:endParaRPr>
          </a:p>
          <a:p>
            <a:r>
              <a:rPr lang="en-GB" sz="2400">
                <a:solidFill>
                  <a:schemeClr val="tx2">
                    <a:lumMod val="90000"/>
                    <a:lumOff val="10000"/>
                  </a:schemeClr>
                </a:solidFill>
              </a:rPr>
              <a:t>Pitanja i odgovori s radionice (1 h)</a:t>
            </a:r>
          </a:p>
          <a:p>
            <a:pPr marL="0" indent="0">
              <a:buNone/>
            </a:pPr>
            <a:endParaRPr lang="en-GB" sz="2400">
              <a:solidFill>
                <a:schemeClr val="tx2">
                  <a:lumMod val="90000"/>
                  <a:lumOff val="10000"/>
                </a:schemeClr>
              </a:solidFill>
            </a:endParaRPr>
          </a:p>
          <a:p>
            <a:pPr marL="0" indent="0">
              <a:buNone/>
            </a:pPr>
            <a:r>
              <a:rPr lang="en-GB" sz="2400" b="1">
                <a:solidFill>
                  <a:schemeClr val="tx2">
                    <a:lumMod val="90000"/>
                    <a:lumOff val="10000"/>
                  </a:schemeClr>
                </a:solidFill>
              </a:rPr>
              <a:t>Molimo da utišate mikrofone i pitanja postavljate putem chata. Pitanja možete postavljati od samog početka radionice te ćemo na pitanja postavljena putem chata odgovorati u drugom dijelu radionice.</a:t>
            </a:r>
          </a:p>
          <a:p>
            <a:pPr marL="0" indent="0">
              <a:buNone/>
            </a:pPr>
            <a:r>
              <a:rPr lang="en-GB" sz="2400">
                <a:solidFill>
                  <a:schemeClr val="tx2">
                    <a:lumMod val="90000"/>
                    <a:lumOff val="10000"/>
                  </a:schemeClr>
                </a:solidFill>
              </a:rPr>
              <a:t>Odgovori dani tijekom radionice su neslužbeni i nisu pravno obvezujući – za službene odgovore molimo pošaljite pitanja na </a:t>
            </a:r>
            <a:r>
              <a:rPr lang="en-GB" sz="2400">
                <a:solidFill>
                  <a:schemeClr val="tx2">
                    <a:lumMod val="90000"/>
                    <a:lumOff val="10000"/>
                  </a:schemeClr>
                </a:solidFill>
                <a:hlinkClick r:id="rId3"/>
              </a:rPr>
              <a:t>novoosnovani@mingo.hr</a:t>
            </a:r>
            <a:r>
              <a:rPr lang="en-GB" sz="2400">
                <a:solidFill>
                  <a:schemeClr val="tx2">
                    <a:lumMod val="90000"/>
                    <a:lumOff val="10000"/>
                  </a:schemeClr>
                </a:solidFill>
              </a:rPr>
              <a:t>.</a:t>
            </a:r>
          </a:p>
          <a:p>
            <a:endParaRPr lang="en-GB" sz="2400">
              <a:solidFill>
                <a:srgbClr val="002060"/>
              </a:solidFill>
            </a:endParaRPr>
          </a:p>
          <a:p>
            <a:pPr marL="0" indent="0">
              <a:buNone/>
            </a:pPr>
            <a:endParaRPr lang="en-GB" sz="2400">
              <a:solidFill>
                <a:srgbClr val="002060"/>
              </a:solidFill>
            </a:endParaRPr>
          </a:p>
        </p:txBody>
      </p:sp>
    </p:spTree>
    <p:extLst>
      <p:ext uri="{BB962C8B-B14F-4D97-AF65-F5344CB8AC3E}">
        <p14:creationId xmlns:p14="http://schemas.microsoft.com/office/powerpoint/2010/main" val="4046745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0D76245-21FE-98AE-AED4-DD8ECF38F456}"/>
              </a:ext>
            </a:extLst>
          </p:cNvPr>
          <p:cNvSpPr>
            <a:spLocks noGrp="1"/>
          </p:cNvSpPr>
          <p:nvPr>
            <p:ph type="title"/>
          </p:nvPr>
        </p:nvSpPr>
        <p:spPr>
          <a:xfrm>
            <a:off x="626531" y="85879"/>
            <a:ext cx="10396209" cy="477539"/>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200" err="1">
                <a:solidFill>
                  <a:srgbClr val="002060"/>
                </a:solidFill>
                <a:latin typeface="+mn-lt"/>
              </a:rPr>
              <a:t>Prihvatljivost</a:t>
            </a:r>
            <a:r>
              <a:rPr lang="en-US" sz="3200">
                <a:solidFill>
                  <a:srgbClr val="002060"/>
                </a:solidFill>
                <a:latin typeface="+mn-lt"/>
              </a:rPr>
              <a:t> </a:t>
            </a:r>
            <a:r>
              <a:rPr lang="en-US" sz="3200" err="1">
                <a:solidFill>
                  <a:srgbClr val="002060"/>
                </a:solidFill>
                <a:latin typeface="+mn-lt"/>
              </a:rPr>
              <a:t>projekta</a:t>
            </a:r>
            <a:endParaRPr lang="en-US" sz="3200">
              <a:solidFill>
                <a:srgbClr val="002060"/>
              </a:solidFill>
              <a:latin typeface="+mn-lt"/>
            </a:endParaRPr>
          </a:p>
        </p:txBody>
      </p:sp>
      <p:sp>
        <p:nvSpPr>
          <p:cNvPr id="3" name="Content Placeholder 2">
            <a:extLst>
              <a:ext uri="{FF2B5EF4-FFF2-40B4-BE49-F238E27FC236}">
                <a16:creationId xmlns:a16="http://schemas.microsoft.com/office/drawing/2014/main" id="{9FA6BE87-C7DE-A3FE-3EB4-6596A2380F3B}"/>
              </a:ext>
            </a:extLst>
          </p:cNvPr>
          <p:cNvSpPr>
            <a:spLocks noGrp="1"/>
          </p:cNvSpPr>
          <p:nvPr>
            <p:ph idx="1"/>
          </p:nvPr>
        </p:nvSpPr>
        <p:spPr>
          <a:xfrm>
            <a:off x="626530" y="987900"/>
            <a:ext cx="10396210" cy="4882200"/>
          </a:xfrm>
          <a:pattFill prst="pct20">
            <a:fgClr>
              <a:srgbClr val="66CCFF"/>
            </a:fgClr>
            <a:bgClr>
              <a:schemeClr val="bg1"/>
            </a:bgClr>
          </a:pattFill>
        </p:spPr>
        <p:txBody>
          <a:bodyPr>
            <a:noAutofit/>
          </a:bodyPr>
          <a:lstStyle/>
          <a:p>
            <a:pPr algn="just">
              <a:lnSpc>
                <a:spcPct val="150000"/>
              </a:lnSpc>
              <a:spcBef>
                <a:spcPts val="0"/>
              </a:spcBef>
              <a:defRPr/>
            </a:pPr>
            <a:r>
              <a:rPr lang="hr-HR" sz="2000">
                <a:solidFill>
                  <a:srgbClr val="002060"/>
                </a:solidFill>
              </a:rPr>
              <a:t>Iznos traženih bespovratnih sredstava za projekt u okviru je propisanog </a:t>
            </a:r>
            <a:endParaRPr lang="en-GB" sz="2000">
              <a:solidFill>
                <a:srgbClr val="002060"/>
              </a:solidFill>
            </a:endParaRPr>
          </a:p>
          <a:p>
            <a:pPr algn="just">
              <a:lnSpc>
                <a:spcPct val="150000"/>
              </a:lnSpc>
              <a:spcBef>
                <a:spcPts val="0"/>
              </a:spcBef>
              <a:defRPr/>
            </a:pPr>
            <a:r>
              <a:rPr lang="hr-HR" sz="2000">
                <a:solidFill>
                  <a:srgbClr val="002060"/>
                </a:solidFill>
              </a:rPr>
              <a:t>Projekt ne uključuje aktivnosti koje su bile dio operacije koja je bila predmet premještanja</a:t>
            </a:r>
            <a:endParaRPr lang="en-GB" sz="2000">
              <a:solidFill>
                <a:srgbClr val="002060"/>
              </a:solidFill>
            </a:endParaRPr>
          </a:p>
          <a:p>
            <a:pPr algn="just">
              <a:lnSpc>
                <a:spcPct val="150000"/>
              </a:lnSpc>
              <a:spcBef>
                <a:spcPts val="0"/>
              </a:spcBef>
              <a:defRPr/>
            </a:pPr>
            <a:r>
              <a:rPr lang="hr-HR" sz="2000">
                <a:solidFill>
                  <a:srgbClr val="002060"/>
                </a:solidFill>
              </a:rPr>
              <a:t>Projekt nije izravno zahvaćen obrazloženim mišljenjem Komisije u pogledu povrede u skladu s člankom 258. UFEU-a</a:t>
            </a:r>
            <a:endParaRPr lang="en-GB" sz="2000">
              <a:solidFill>
                <a:srgbClr val="002060"/>
              </a:solidFill>
            </a:endParaRPr>
          </a:p>
          <a:p>
            <a:pPr algn="just">
              <a:lnSpc>
                <a:spcPct val="150000"/>
              </a:lnSpc>
              <a:spcBef>
                <a:spcPts val="0"/>
              </a:spcBef>
              <a:defRPr/>
            </a:pPr>
            <a:r>
              <a:rPr lang="hr-HR" sz="2000">
                <a:solidFill>
                  <a:srgbClr val="002060"/>
                </a:solidFill>
              </a:rPr>
              <a:t>Projekt uzima u obzir načelo održivog razvoja te politike Unije o okolišu </a:t>
            </a:r>
            <a:endParaRPr lang="en-GB" sz="2000">
              <a:solidFill>
                <a:srgbClr val="002060"/>
              </a:solidFill>
            </a:endParaRPr>
          </a:p>
          <a:p>
            <a:pPr algn="just">
              <a:lnSpc>
                <a:spcPct val="150000"/>
              </a:lnSpc>
              <a:spcBef>
                <a:spcPts val="0"/>
              </a:spcBef>
              <a:defRPr/>
            </a:pPr>
            <a:r>
              <a:rPr lang="hr-HR" sz="2000">
                <a:solidFill>
                  <a:srgbClr val="002060"/>
                </a:solidFill>
              </a:rPr>
              <a:t>Projekt se provodi na teritoriju RH</a:t>
            </a:r>
            <a:endParaRPr lang="en-GB" sz="2000">
              <a:solidFill>
                <a:srgbClr val="002060"/>
              </a:solidFill>
            </a:endParaRPr>
          </a:p>
          <a:p>
            <a:pPr algn="just">
              <a:lnSpc>
                <a:spcPct val="150000"/>
              </a:lnSpc>
              <a:spcBef>
                <a:spcPts val="0"/>
              </a:spcBef>
              <a:defRPr/>
            </a:pPr>
            <a:r>
              <a:rPr lang="en-GB" sz="2000" err="1">
                <a:solidFill>
                  <a:srgbClr val="002060"/>
                </a:solidFill>
              </a:rPr>
              <a:t>Rezultati</a:t>
            </a:r>
            <a:r>
              <a:rPr lang="en-GB" sz="2000">
                <a:solidFill>
                  <a:srgbClr val="002060"/>
                </a:solidFill>
              </a:rPr>
              <a:t> </a:t>
            </a:r>
            <a:r>
              <a:rPr lang="en-GB" sz="2000" err="1">
                <a:solidFill>
                  <a:srgbClr val="002060"/>
                </a:solidFill>
              </a:rPr>
              <a:t>projekta</a:t>
            </a:r>
            <a:r>
              <a:rPr lang="en-GB" sz="2000">
                <a:solidFill>
                  <a:srgbClr val="002060"/>
                </a:solidFill>
              </a:rPr>
              <a:t> </a:t>
            </a:r>
            <a:r>
              <a:rPr lang="en-GB" sz="2000" err="1">
                <a:solidFill>
                  <a:srgbClr val="002060"/>
                </a:solidFill>
              </a:rPr>
              <a:t>moraju</a:t>
            </a:r>
            <a:r>
              <a:rPr lang="en-GB" sz="2000">
                <a:solidFill>
                  <a:srgbClr val="002060"/>
                </a:solidFill>
              </a:rPr>
              <a:t> </a:t>
            </a:r>
            <a:r>
              <a:rPr lang="en-GB" sz="2000" err="1">
                <a:solidFill>
                  <a:srgbClr val="002060"/>
                </a:solidFill>
              </a:rPr>
              <a:t>imati</a:t>
            </a:r>
            <a:r>
              <a:rPr lang="en-GB" sz="2000">
                <a:solidFill>
                  <a:srgbClr val="002060"/>
                </a:solidFill>
              </a:rPr>
              <a:t> </a:t>
            </a:r>
            <a:r>
              <a:rPr lang="en-GB" sz="2000" err="1">
                <a:solidFill>
                  <a:srgbClr val="002060"/>
                </a:solidFill>
              </a:rPr>
              <a:t>ekonomski</a:t>
            </a:r>
            <a:r>
              <a:rPr lang="en-GB" sz="2000">
                <a:solidFill>
                  <a:srgbClr val="002060"/>
                </a:solidFill>
              </a:rPr>
              <a:t> </a:t>
            </a:r>
            <a:r>
              <a:rPr lang="en-GB" sz="2000" err="1">
                <a:solidFill>
                  <a:srgbClr val="002060"/>
                </a:solidFill>
              </a:rPr>
              <a:t>i</a:t>
            </a:r>
            <a:r>
              <a:rPr lang="en-GB" sz="2000">
                <a:solidFill>
                  <a:srgbClr val="002060"/>
                </a:solidFill>
              </a:rPr>
              <a:t> </a:t>
            </a:r>
            <a:r>
              <a:rPr lang="en-GB" sz="2000" err="1">
                <a:solidFill>
                  <a:srgbClr val="002060"/>
                </a:solidFill>
              </a:rPr>
              <a:t>društveni</a:t>
            </a:r>
            <a:r>
              <a:rPr lang="en-GB" sz="2000">
                <a:solidFill>
                  <a:srgbClr val="002060"/>
                </a:solidFill>
              </a:rPr>
              <a:t> </a:t>
            </a:r>
            <a:r>
              <a:rPr lang="en-GB" sz="2000" err="1">
                <a:solidFill>
                  <a:srgbClr val="002060"/>
                </a:solidFill>
              </a:rPr>
              <a:t>učinak</a:t>
            </a:r>
            <a:r>
              <a:rPr lang="en-GB" sz="2000">
                <a:solidFill>
                  <a:srgbClr val="002060"/>
                </a:solidFill>
              </a:rPr>
              <a:t> u RH </a:t>
            </a:r>
          </a:p>
          <a:p>
            <a:pPr algn="just">
              <a:lnSpc>
                <a:spcPct val="150000"/>
              </a:lnSpc>
              <a:spcBef>
                <a:spcPts val="0"/>
              </a:spcBef>
              <a:defRPr/>
            </a:pPr>
            <a:r>
              <a:rPr lang="hr-HR" sz="2000">
                <a:solidFill>
                  <a:srgbClr val="002060"/>
                </a:solidFill>
              </a:rPr>
              <a:t>Projekt je u skladu s načelom „ne nanosi bitnu štetu“ </a:t>
            </a:r>
            <a:endParaRPr lang="en-GB" sz="2000">
              <a:solidFill>
                <a:srgbClr val="002060"/>
              </a:solidFill>
            </a:endParaRPr>
          </a:p>
          <a:p>
            <a:pPr algn="just">
              <a:lnSpc>
                <a:spcPct val="150000"/>
              </a:lnSpc>
              <a:spcBef>
                <a:spcPts val="0"/>
              </a:spcBef>
              <a:defRPr/>
            </a:pPr>
            <a:r>
              <a:rPr lang="hr-HR" sz="2000">
                <a:solidFill>
                  <a:srgbClr val="002060"/>
                </a:solidFill>
              </a:rPr>
              <a:t>Projektne aktivnosti se ne odvijaju u neprihvatljivim sektorima </a:t>
            </a:r>
            <a:endParaRPr lang="en-GB" sz="2000">
              <a:solidFill>
                <a:srgbClr val="002060"/>
              </a:solidFill>
            </a:endParaRPr>
          </a:p>
          <a:p>
            <a:pPr>
              <a:lnSpc>
                <a:spcPct val="90000"/>
              </a:lnSpc>
            </a:pPr>
            <a:endParaRPr lang="en-US" sz="1800">
              <a:latin typeface="Century Gothic" panose="020B0502020202020204" pitchFamily="34" charset="0"/>
            </a:endParaRPr>
          </a:p>
        </p:txBody>
      </p:sp>
      <p:pic>
        <p:nvPicPr>
          <p:cNvPr id="10" name="Graphic 9" descr="Checkmark">
            <a:extLst>
              <a:ext uri="{FF2B5EF4-FFF2-40B4-BE49-F238E27FC236}">
                <a16:creationId xmlns:a16="http://schemas.microsoft.com/office/drawing/2014/main" id="{1C0799CF-E178-0587-BE0C-BCBA42CE55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10946" y="5070231"/>
            <a:ext cx="1623588" cy="1623588"/>
          </a:xfrm>
          <a:prstGeom prst="rect">
            <a:avLst/>
          </a:prstGeom>
          <a:effectLst/>
        </p:spPr>
      </p:pic>
    </p:spTree>
    <p:extLst>
      <p:ext uri="{BB962C8B-B14F-4D97-AF65-F5344CB8AC3E}">
        <p14:creationId xmlns:p14="http://schemas.microsoft.com/office/powerpoint/2010/main" val="335435262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D2B3-C1DA-9DC2-454F-2C5BA68E0985}"/>
              </a:ext>
            </a:extLst>
          </p:cNvPr>
          <p:cNvSpPr>
            <a:spLocks noGrp="1"/>
          </p:cNvSpPr>
          <p:nvPr>
            <p:ph type="title"/>
          </p:nvPr>
        </p:nvSpPr>
        <p:spPr>
          <a:xfrm>
            <a:off x="420061" y="0"/>
            <a:ext cx="11351878" cy="517236"/>
          </a:xfrm>
        </p:spPr>
        <p:style>
          <a:lnRef idx="1">
            <a:schemeClr val="accent3"/>
          </a:lnRef>
          <a:fillRef idx="2">
            <a:schemeClr val="accent3"/>
          </a:fillRef>
          <a:effectRef idx="1">
            <a:schemeClr val="accent3"/>
          </a:effectRef>
          <a:fontRef idx="minor">
            <a:schemeClr val="dk1"/>
          </a:fontRef>
        </p:style>
        <p:txBody>
          <a:bodyPr anchor="ctr">
            <a:normAutofit fontScale="90000"/>
          </a:bodyPr>
          <a:lstStyle/>
          <a:p>
            <a:r>
              <a:rPr lang="en-GB" sz="3200" err="1">
                <a:solidFill>
                  <a:srgbClr val="002060"/>
                </a:solidFill>
                <a:latin typeface="+mn-lt"/>
                <a:cs typeface="Arial" panose="020B0604020202020204" pitchFamily="34" charset="0"/>
              </a:rPr>
              <a:t>Neprihvatljivi</a:t>
            </a:r>
            <a:r>
              <a:rPr lang="en-GB" sz="3200">
                <a:solidFill>
                  <a:srgbClr val="002060"/>
                </a:solidFill>
                <a:latin typeface="+mn-lt"/>
                <a:cs typeface="Arial" panose="020B0604020202020204" pitchFamily="34" charset="0"/>
              </a:rPr>
              <a:t> </a:t>
            </a:r>
            <a:r>
              <a:rPr lang="en-GB" sz="3200" err="1">
                <a:solidFill>
                  <a:srgbClr val="002060"/>
                </a:solidFill>
                <a:latin typeface="+mn-lt"/>
                <a:cs typeface="Arial" panose="020B0604020202020204" pitchFamily="34" charset="0"/>
              </a:rPr>
              <a:t>troškovi</a:t>
            </a:r>
            <a:endParaRPr lang="en-US" sz="3200">
              <a:solidFill>
                <a:srgbClr val="002060"/>
              </a:solidFill>
              <a:latin typeface="+mn-lt"/>
            </a:endParaRPr>
          </a:p>
        </p:txBody>
      </p:sp>
      <p:sp>
        <p:nvSpPr>
          <p:cNvPr id="3" name="Content Placeholder 2">
            <a:extLst>
              <a:ext uri="{FF2B5EF4-FFF2-40B4-BE49-F238E27FC236}">
                <a16:creationId xmlns:a16="http://schemas.microsoft.com/office/drawing/2014/main" id="{A6E111A2-92DE-842C-3FDF-D32F4C2DE0A5}"/>
              </a:ext>
            </a:extLst>
          </p:cNvPr>
          <p:cNvSpPr>
            <a:spLocks noGrp="1"/>
          </p:cNvSpPr>
          <p:nvPr>
            <p:ph idx="1"/>
          </p:nvPr>
        </p:nvSpPr>
        <p:spPr>
          <a:xfrm>
            <a:off x="304108" y="713656"/>
            <a:ext cx="11467831" cy="5410054"/>
          </a:xfrm>
          <a:pattFill prst="pct5">
            <a:fgClr>
              <a:srgbClr val="66CCFF"/>
            </a:fgClr>
            <a:bgClr>
              <a:schemeClr val="bg1"/>
            </a:bgClr>
          </a:pattFill>
        </p:spPr>
        <p:txBody>
          <a:bodyPr>
            <a:noAutofit/>
          </a:bodyPr>
          <a:lstStyle/>
          <a:p>
            <a:pPr lvl="0" algn="just">
              <a:lnSpc>
                <a:spcPct val="150000"/>
              </a:lnSpc>
              <a:spcBef>
                <a:spcPts val="0"/>
              </a:spcBef>
              <a:buClr>
                <a:schemeClr val="accent4">
                  <a:lumMod val="50000"/>
                </a:schemeClr>
              </a:buClr>
              <a:defRPr/>
            </a:pPr>
            <a:r>
              <a:rPr lang="hr-HR" sz="1800">
                <a:solidFill>
                  <a:srgbClr val="002060"/>
                </a:solidFill>
              </a:rPr>
              <a:t>PDV tj. porez na dodanu vrijednost za koji se ima pravo ostvariti odbitak (povrativ PDV); </a:t>
            </a:r>
          </a:p>
          <a:p>
            <a:pPr lvl="0" algn="just">
              <a:lnSpc>
                <a:spcPct val="150000"/>
              </a:lnSpc>
              <a:spcBef>
                <a:spcPts val="0"/>
              </a:spcBef>
              <a:buClr>
                <a:schemeClr val="accent4">
                  <a:lumMod val="50000"/>
                </a:schemeClr>
              </a:buClr>
              <a:defRPr/>
            </a:pPr>
            <a:r>
              <a:rPr lang="hr-HR" sz="1800">
                <a:solidFill>
                  <a:srgbClr val="002060"/>
                </a:solidFill>
              </a:rPr>
              <a:t>Kamate na dug; </a:t>
            </a:r>
          </a:p>
          <a:p>
            <a:pPr lvl="0" algn="just">
              <a:lnSpc>
                <a:spcPct val="150000"/>
              </a:lnSpc>
              <a:spcBef>
                <a:spcPts val="0"/>
              </a:spcBef>
              <a:buClr>
                <a:schemeClr val="accent4">
                  <a:lumMod val="50000"/>
                </a:schemeClr>
              </a:buClr>
              <a:defRPr/>
            </a:pPr>
            <a:r>
              <a:rPr lang="hr-HR" sz="1800">
                <a:solidFill>
                  <a:srgbClr val="002060"/>
                </a:solidFill>
              </a:rPr>
              <a:t>Trošak povezan s ulaganjem radi postizanja smanjenja emisije stakleničkih plinova iz aktivnosti koje su navedene u Prilogu I. Direktive 2003/87/EZ; </a:t>
            </a:r>
          </a:p>
          <a:p>
            <a:pPr lvl="0" algn="just">
              <a:lnSpc>
                <a:spcPct val="150000"/>
              </a:lnSpc>
              <a:spcBef>
                <a:spcPts val="0"/>
              </a:spcBef>
              <a:buClr>
                <a:schemeClr val="accent4">
                  <a:lumMod val="50000"/>
                </a:schemeClr>
              </a:buClr>
              <a:defRPr/>
            </a:pPr>
            <a:r>
              <a:rPr lang="hr-HR" sz="1800">
                <a:solidFill>
                  <a:srgbClr val="002060"/>
                </a:solidFill>
              </a:rPr>
              <a:t>Kupnja rabljene opreme; </a:t>
            </a:r>
          </a:p>
          <a:p>
            <a:pPr lvl="0" algn="just">
              <a:lnSpc>
                <a:spcPct val="150000"/>
              </a:lnSpc>
              <a:spcBef>
                <a:spcPts val="0"/>
              </a:spcBef>
              <a:buClr>
                <a:schemeClr val="accent4">
                  <a:lumMod val="50000"/>
                </a:schemeClr>
              </a:buClr>
              <a:defRPr/>
            </a:pPr>
            <a:r>
              <a:rPr lang="hr-HR" sz="1800">
                <a:solidFill>
                  <a:srgbClr val="002060"/>
                </a:solidFill>
              </a:rPr>
              <a:t>Kupoprodaja zemljišta i zgrada; </a:t>
            </a:r>
          </a:p>
          <a:p>
            <a:pPr lvl="0" algn="just">
              <a:lnSpc>
                <a:spcPct val="150000"/>
              </a:lnSpc>
              <a:spcBef>
                <a:spcPts val="0"/>
              </a:spcBef>
              <a:buClr>
                <a:schemeClr val="accent4">
                  <a:lumMod val="50000"/>
                </a:schemeClr>
              </a:buClr>
              <a:defRPr/>
            </a:pPr>
            <a:r>
              <a:rPr lang="hr-HR" sz="1800">
                <a:solidFill>
                  <a:srgbClr val="002060"/>
                </a:solidFill>
              </a:rPr>
              <a:t>Kupnja vozila; </a:t>
            </a:r>
          </a:p>
          <a:p>
            <a:pPr lvl="0" algn="just">
              <a:lnSpc>
                <a:spcPct val="150000"/>
              </a:lnSpc>
              <a:spcBef>
                <a:spcPts val="0"/>
              </a:spcBef>
              <a:buClr>
                <a:schemeClr val="accent4">
                  <a:lumMod val="50000"/>
                </a:schemeClr>
              </a:buClr>
              <a:defRPr/>
            </a:pPr>
            <a:r>
              <a:rPr lang="hr-HR" sz="1800">
                <a:solidFill>
                  <a:srgbClr val="002060"/>
                </a:solidFill>
              </a:rPr>
              <a:t> Oprema za redovito poslovanje koja nije vezana uz projekt; </a:t>
            </a:r>
          </a:p>
          <a:p>
            <a:pPr lvl="0" algn="just">
              <a:lnSpc>
                <a:spcPct val="150000"/>
              </a:lnSpc>
              <a:spcBef>
                <a:spcPts val="0"/>
              </a:spcBef>
              <a:buClr>
                <a:schemeClr val="accent4">
                  <a:lumMod val="50000"/>
                </a:schemeClr>
              </a:buClr>
              <a:defRPr/>
            </a:pPr>
            <a:r>
              <a:rPr lang="hr-HR" sz="1800">
                <a:solidFill>
                  <a:srgbClr val="002060"/>
                </a:solidFill>
              </a:rPr>
              <a:t>Kupnja ili zakup sitnog inventara koji nije vezan uz projekt; </a:t>
            </a:r>
          </a:p>
          <a:p>
            <a:pPr lvl="0" algn="just">
              <a:lnSpc>
                <a:spcPct val="150000"/>
              </a:lnSpc>
              <a:spcBef>
                <a:spcPts val="0"/>
              </a:spcBef>
              <a:buClr>
                <a:schemeClr val="accent4">
                  <a:lumMod val="50000"/>
                </a:schemeClr>
              </a:buClr>
              <a:defRPr/>
            </a:pPr>
            <a:r>
              <a:rPr lang="hr-HR" sz="1800">
                <a:solidFill>
                  <a:srgbClr val="002060"/>
                </a:solidFill>
              </a:rPr>
              <a:t>Savjetodavne usluge povezane s redovitim aktivnostima; </a:t>
            </a:r>
          </a:p>
          <a:p>
            <a:pPr lvl="0" algn="just">
              <a:lnSpc>
                <a:spcPct val="150000"/>
              </a:lnSpc>
              <a:spcBef>
                <a:spcPts val="0"/>
              </a:spcBef>
              <a:buClr>
                <a:schemeClr val="accent4">
                  <a:lumMod val="50000"/>
                </a:schemeClr>
              </a:buClr>
              <a:defRPr/>
            </a:pPr>
            <a:r>
              <a:rPr lang="hr-HR" sz="1800">
                <a:solidFill>
                  <a:srgbClr val="002060"/>
                </a:solidFill>
              </a:rPr>
              <a:t> Otpremnine, doprinosi za dobrovoljna zdravstvena ili mirovinska osiguranja koja nisu obvezna prema nacionalnom zakonodavstvu te neoporezivi primitci radnika, u skladu s propisima Republike Hrvatske; </a:t>
            </a:r>
          </a:p>
          <a:p>
            <a:pPr algn="just">
              <a:lnSpc>
                <a:spcPct val="150000"/>
              </a:lnSpc>
              <a:spcBef>
                <a:spcPts val="0"/>
              </a:spcBef>
              <a:spcAft>
                <a:spcPts val="1000"/>
              </a:spcAft>
              <a:buClr>
                <a:schemeClr val="accent4">
                  <a:lumMod val="50000"/>
                </a:schemeClr>
              </a:buClr>
              <a:defRPr/>
            </a:pPr>
            <a:r>
              <a:rPr lang="en-US" sz="1800">
                <a:solidFill>
                  <a:srgbClr val="002060"/>
                </a:solidFill>
              </a:rPr>
              <a:t>Svi </a:t>
            </a:r>
            <a:r>
              <a:rPr lang="hr-HR" sz="1800">
                <a:solidFill>
                  <a:srgbClr val="002060"/>
                </a:solidFill>
              </a:rPr>
              <a:t>ostali troškovi koji nisu navedeni kao prihvatljivi</a:t>
            </a:r>
          </a:p>
          <a:p>
            <a:pPr>
              <a:lnSpc>
                <a:spcPct val="90000"/>
              </a:lnSpc>
            </a:pPr>
            <a:endParaRPr lang="en-US" sz="1900">
              <a:latin typeface="Century Gothic" panose="020B0502020202020204" pitchFamily="34" charset="0"/>
            </a:endParaRPr>
          </a:p>
        </p:txBody>
      </p:sp>
      <p:sp>
        <p:nvSpPr>
          <p:cNvPr id="7" name="Multiplication Sign 6">
            <a:extLst>
              <a:ext uri="{FF2B5EF4-FFF2-40B4-BE49-F238E27FC236}">
                <a16:creationId xmlns:a16="http://schemas.microsoft.com/office/drawing/2014/main" id="{EBEBC7A4-1217-B7EB-7A64-B572CB333D08}"/>
              </a:ext>
            </a:extLst>
          </p:cNvPr>
          <p:cNvSpPr/>
          <p:nvPr/>
        </p:nvSpPr>
        <p:spPr>
          <a:xfrm>
            <a:off x="10263817" y="4876799"/>
            <a:ext cx="1508122" cy="1614075"/>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6578"/>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E27DBD-DCFD-8B23-936A-57AA888E3C33}"/>
              </a:ext>
            </a:extLst>
          </p:cNvPr>
          <p:cNvSpPr/>
          <p:nvPr/>
        </p:nvSpPr>
        <p:spPr>
          <a:xfrm>
            <a:off x="1221532" y="1385691"/>
            <a:ext cx="1577938" cy="817735"/>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r">
              <a:lnSpc>
                <a:spcPct val="90000"/>
              </a:lnSpc>
            </a:pPr>
            <a:r>
              <a:rPr lang="en-GB" sz="1600" b="1">
                <a:solidFill>
                  <a:srgbClr val="FFFFFF"/>
                </a:solidFill>
                <a:latin typeface="Century Gothic" panose="020B0502020202020204" pitchFamily="34" charset="0"/>
              </a:rPr>
              <a:t>KADA</a:t>
            </a:r>
            <a:r>
              <a:rPr lang="en-GB" sz="1600">
                <a:solidFill>
                  <a:srgbClr val="FFFFFF"/>
                </a:solidFill>
                <a:latin typeface="Century Gothic" panose="020B0502020202020204" pitchFamily="34" charset="0"/>
              </a:rPr>
              <a:t>:</a:t>
            </a:r>
            <a:endParaRPr lang="en-US" sz="1600">
              <a:solidFill>
                <a:srgbClr val="FFFFFF"/>
              </a:solidFill>
              <a:latin typeface="Century Gothic" panose="020B0502020202020204" pitchFamily="34" charset="0"/>
            </a:endParaRPr>
          </a:p>
        </p:txBody>
      </p:sp>
      <p:sp>
        <p:nvSpPr>
          <p:cNvPr id="9" name="Rectangle 8">
            <a:extLst>
              <a:ext uri="{FF2B5EF4-FFF2-40B4-BE49-F238E27FC236}">
                <a16:creationId xmlns:a16="http://schemas.microsoft.com/office/drawing/2014/main" id="{02A52868-41D4-5C2C-44F0-CB91C4392B4A}"/>
              </a:ext>
            </a:extLst>
          </p:cNvPr>
          <p:cNvSpPr/>
          <p:nvPr/>
        </p:nvSpPr>
        <p:spPr>
          <a:xfrm>
            <a:off x="1221532" y="2460197"/>
            <a:ext cx="1577937" cy="97992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indent="0" algn="r">
              <a:lnSpc>
                <a:spcPct val="90000"/>
              </a:lnSpc>
              <a:buNone/>
            </a:pPr>
            <a:r>
              <a:rPr lang="en-GB" sz="1600" b="1">
                <a:solidFill>
                  <a:srgbClr val="FFFFFF"/>
                </a:solidFill>
                <a:latin typeface="Century Gothic" panose="020B0502020202020204" pitchFamily="34" charset="0"/>
              </a:rPr>
              <a:t>GDJE/KAKO</a:t>
            </a:r>
            <a:r>
              <a:rPr lang="en-GB" sz="1600">
                <a:solidFill>
                  <a:srgbClr val="FFFFFF"/>
                </a:solidFill>
                <a:latin typeface="Century Gothic" panose="020B0502020202020204" pitchFamily="34" charset="0"/>
              </a:rPr>
              <a:t>:</a:t>
            </a:r>
            <a:endParaRPr lang="en-GB" sz="1600" b="1">
              <a:solidFill>
                <a:srgbClr val="FFFFFF"/>
              </a:solidFill>
              <a:latin typeface="Century Gothic" panose="020B0502020202020204" pitchFamily="34" charset="0"/>
            </a:endParaRPr>
          </a:p>
        </p:txBody>
      </p:sp>
      <p:sp>
        <p:nvSpPr>
          <p:cNvPr id="10" name="Rectangle 9">
            <a:extLst>
              <a:ext uri="{FF2B5EF4-FFF2-40B4-BE49-F238E27FC236}">
                <a16:creationId xmlns:a16="http://schemas.microsoft.com/office/drawing/2014/main" id="{26935689-384C-B5AB-052F-473136E3D3CF}"/>
              </a:ext>
            </a:extLst>
          </p:cNvPr>
          <p:cNvSpPr/>
          <p:nvPr/>
        </p:nvSpPr>
        <p:spPr>
          <a:xfrm>
            <a:off x="1221533" y="3684142"/>
            <a:ext cx="1577938" cy="97992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r"/>
            <a:r>
              <a:rPr lang="en-US" sz="1600" b="1">
                <a:latin typeface="Century Gothic" panose="020B0502020202020204" pitchFamily="34" charset="0"/>
              </a:rPr>
              <a:t>PITANJA I ODGOVORI:</a:t>
            </a:r>
            <a:endParaRPr lang="en-US" sz="1600">
              <a:latin typeface="Century Gothic" panose="020B0502020202020204" pitchFamily="34" charset="0"/>
            </a:endParaRPr>
          </a:p>
        </p:txBody>
      </p:sp>
      <p:sp>
        <p:nvSpPr>
          <p:cNvPr id="11" name="Arrow: Right 10">
            <a:extLst>
              <a:ext uri="{FF2B5EF4-FFF2-40B4-BE49-F238E27FC236}">
                <a16:creationId xmlns:a16="http://schemas.microsoft.com/office/drawing/2014/main" id="{25A7280A-5211-BB85-1A4A-7163705CADC0}"/>
              </a:ext>
            </a:extLst>
          </p:cNvPr>
          <p:cNvSpPr/>
          <p:nvPr/>
        </p:nvSpPr>
        <p:spPr>
          <a:xfrm>
            <a:off x="1221532" y="4880615"/>
            <a:ext cx="3121869" cy="676219"/>
          </a:xfrm>
          <a:prstGeom prst="rightArrow">
            <a:avLst>
              <a:gd name="adj1" fmla="val 55012"/>
              <a:gd name="adj2" fmla="val 97927"/>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ct val="90000"/>
              </a:lnSpc>
            </a:pPr>
            <a:r>
              <a:rPr lang="en-US" sz="1600" b="1">
                <a:solidFill>
                  <a:srgbClr val="FFFFFF"/>
                </a:solidFill>
                <a:latin typeface="Century Gothic" panose="020B0502020202020204" pitchFamily="34" charset="0"/>
              </a:rPr>
              <a:t>PITANJA</a:t>
            </a:r>
          </a:p>
        </p:txBody>
      </p:sp>
      <p:sp>
        <p:nvSpPr>
          <p:cNvPr id="13" name="Rectangle 12">
            <a:extLst>
              <a:ext uri="{FF2B5EF4-FFF2-40B4-BE49-F238E27FC236}">
                <a16:creationId xmlns:a16="http://schemas.microsoft.com/office/drawing/2014/main" id="{0CFABA75-56E6-41D9-CD49-169CC9321A7C}"/>
              </a:ext>
            </a:extLst>
          </p:cNvPr>
          <p:cNvSpPr/>
          <p:nvPr/>
        </p:nvSpPr>
        <p:spPr>
          <a:xfrm>
            <a:off x="4812324" y="4826494"/>
            <a:ext cx="6541476" cy="64633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nSpc>
                <a:spcPct val="90000"/>
              </a:lnSpc>
            </a:pPr>
            <a:r>
              <a:rPr lang="en-GB" u="sng">
                <a:solidFill>
                  <a:srgbClr val="FFFFFF"/>
                </a:solidFill>
              </a:rPr>
              <a:t>novoosnovani</a:t>
            </a:r>
            <a:r>
              <a:rPr lang="hr-HR" i="0" u="sng" baseline="0">
                <a:solidFill>
                  <a:srgbClr val="FFFFFF"/>
                </a:solidFill>
              </a:rPr>
              <a:t>@mingo.hr</a:t>
            </a:r>
            <a:r>
              <a:rPr lang="hr-HR" i="0" baseline="0">
                <a:solidFill>
                  <a:srgbClr val="FFFFFF"/>
                </a:solidFill>
              </a:rPr>
              <a:t> </a:t>
            </a:r>
            <a:endParaRPr lang="en-US">
              <a:solidFill>
                <a:srgbClr val="FFFFFF"/>
              </a:solidFill>
            </a:endParaRPr>
          </a:p>
        </p:txBody>
      </p:sp>
      <p:sp>
        <p:nvSpPr>
          <p:cNvPr id="15" name="Arrow: Right 14">
            <a:extLst>
              <a:ext uri="{FF2B5EF4-FFF2-40B4-BE49-F238E27FC236}">
                <a16:creationId xmlns:a16="http://schemas.microsoft.com/office/drawing/2014/main" id="{1B241821-A0AC-3454-B1DB-7021BB1ED24F}"/>
              </a:ext>
            </a:extLst>
          </p:cNvPr>
          <p:cNvSpPr/>
          <p:nvPr/>
        </p:nvSpPr>
        <p:spPr>
          <a:xfrm>
            <a:off x="1221532" y="5613591"/>
            <a:ext cx="3258524" cy="659135"/>
          </a:xfrm>
          <a:prstGeom prst="rightArrow">
            <a:avLst>
              <a:gd name="adj1" fmla="val 50000"/>
              <a:gd name="adj2" fmla="val 939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a:t>ODGOVOR</a:t>
            </a:r>
            <a:r>
              <a:rPr lang="en-US"/>
              <a:t>I</a:t>
            </a:r>
          </a:p>
        </p:txBody>
      </p:sp>
      <p:sp>
        <p:nvSpPr>
          <p:cNvPr id="16" name="Rectangle 15">
            <a:extLst>
              <a:ext uri="{FF2B5EF4-FFF2-40B4-BE49-F238E27FC236}">
                <a16:creationId xmlns:a16="http://schemas.microsoft.com/office/drawing/2014/main" id="{83A8CD96-B6F3-7209-1EB6-AB1D5A2644BC}"/>
              </a:ext>
            </a:extLst>
          </p:cNvPr>
          <p:cNvSpPr/>
          <p:nvPr/>
        </p:nvSpPr>
        <p:spPr>
          <a:xfrm>
            <a:off x="4812324" y="5698588"/>
            <a:ext cx="6541475" cy="518760"/>
          </a:xfrm>
          <a:prstGeom prst="rect">
            <a:avLst/>
          </a:prstGeom>
          <a:solidFill>
            <a:schemeClr val="tx2">
              <a:lumMod val="25000"/>
              <a:lumOff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nSpc>
                <a:spcPct val="90000"/>
              </a:lnSpc>
            </a:pPr>
            <a:r>
              <a:rPr lang="pl-PL">
                <a:solidFill>
                  <a:srgbClr val="FFFFFF"/>
                </a:solidFill>
              </a:rPr>
              <a:t>https://eufondovi.gov.hr</a:t>
            </a:r>
            <a:r>
              <a:rPr lang="pl-PL">
                <a:solidFill>
                  <a:srgbClr val="FFFFFF"/>
                </a:solidFill>
                <a:latin typeface="Century Gothic" panose="020B0502020202020204" pitchFamily="34" charset="0"/>
              </a:rPr>
              <a:t>/</a:t>
            </a:r>
          </a:p>
        </p:txBody>
      </p:sp>
      <p:sp>
        <p:nvSpPr>
          <p:cNvPr id="6" name="TextBox 5">
            <a:extLst>
              <a:ext uri="{FF2B5EF4-FFF2-40B4-BE49-F238E27FC236}">
                <a16:creationId xmlns:a16="http://schemas.microsoft.com/office/drawing/2014/main" id="{BEF6CD7C-5AFF-12E4-5ADC-E5A12F14C527}"/>
              </a:ext>
            </a:extLst>
          </p:cNvPr>
          <p:cNvSpPr txBox="1"/>
          <p:nvPr/>
        </p:nvSpPr>
        <p:spPr>
          <a:xfrm>
            <a:off x="3524321" y="1493382"/>
            <a:ext cx="7829478" cy="369332"/>
          </a:xfrm>
          <a:prstGeom prst="rect">
            <a:avLst/>
          </a:prstGeom>
          <a:ln>
            <a:solidFill>
              <a:srgbClr val="48604A"/>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hr-HR" sz="1800" b="0">
                <a:solidFill>
                  <a:schemeClr val="tx2"/>
                </a:solidFill>
              </a:rPr>
              <a:t>od </a:t>
            </a:r>
            <a:r>
              <a:rPr lang="en-GB" sz="1800" b="0">
                <a:solidFill>
                  <a:schemeClr val="tx2"/>
                </a:solidFill>
              </a:rPr>
              <a:t>10</a:t>
            </a:r>
            <a:r>
              <a:rPr lang="en-US" sz="1800" b="0">
                <a:solidFill>
                  <a:schemeClr val="tx2"/>
                </a:solidFill>
              </a:rPr>
              <a:t>. </a:t>
            </a:r>
            <a:r>
              <a:rPr lang="en-GB" sz="1800" b="0">
                <a:solidFill>
                  <a:schemeClr val="tx2"/>
                </a:solidFill>
              </a:rPr>
              <a:t>ožujka</a:t>
            </a:r>
            <a:r>
              <a:rPr lang="hr-HR" sz="1800" b="0">
                <a:solidFill>
                  <a:schemeClr val="tx2"/>
                </a:solidFill>
              </a:rPr>
              <a:t> 2025. u </a:t>
            </a:r>
            <a:r>
              <a:rPr lang="en-GB" sz="1800" b="0">
                <a:solidFill>
                  <a:schemeClr val="tx2"/>
                </a:solidFill>
              </a:rPr>
              <a:t>11:00</a:t>
            </a:r>
            <a:r>
              <a:rPr lang="hr-HR" sz="1800" b="0">
                <a:solidFill>
                  <a:schemeClr val="tx2"/>
                </a:solidFill>
              </a:rPr>
              <a:t> sati</a:t>
            </a:r>
            <a:r>
              <a:rPr lang="en-US" sz="1800">
                <a:solidFill>
                  <a:schemeClr val="tx2"/>
                </a:solidFill>
              </a:rPr>
              <a:t>, a </a:t>
            </a:r>
            <a:r>
              <a:rPr lang="en-US" sz="1800" err="1">
                <a:solidFill>
                  <a:schemeClr val="tx2"/>
                </a:solidFill>
              </a:rPr>
              <a:t>najkasnije</a:t>
            </a:r>
            <a:r>
              <a:rPr lang="en-US" sz="1800">
                <a:solidFill>
                  <a:schemeClr val="tx2"/>
                </a:solidFill>
              </a:rPr>
              <a:t> do </a:t>
            </a:r>
            <a:r>
              <a:rPr lang="en-US">
                <a:solidFill>
                  <a:schemeClr val="tx2"/>
                </a:solidFill>
              </a:rPr>
              <a:t>28</a:t>
            </a:r>
            <a:r>
              <a:rPr lang="en-US" sz="1800">
                <a:solidFill>
                  <a:schemeClr val="tx2"/>
                </a:solidFill>
              </a:rPr>
              <a:t>. travnja 2025. u 11:00 sati</a:t>
            </a:r>
            <a:endParaRPr lang="en-GB">
              <a:solidFill>
                <a:schemeClr val="tx2"/>
              </a:solidFill>
            </a:endParaRPr>
          </a:p>
        </p:txBody>
      </p:sp>
      <p:sp>
        <p:nvSpPr>
          <p:cNvPr id="14" name="TextBox 13">
            <a:extLst>
              <a:ext uri="{FF2B5EF4-FFF2-40B4-BE49-F238E27FC236}">
                <a16:creationId xmlns:a16="http://schemas.microsoft.com/office/drawing/2014/main" id="{F407ADDF-391D-1DEE-113D-10E9D01671F1}"/>
              </a:ext>
            </a:extLst>
          </p:cNvPr>
          <p:cNvSpPr txBox="1"/>
          <p:nvPr/>
        </p:nvSpPr>
        <p:spPr>
          <a:xfrm>
            <a:off x="3536046" y="2536793"/>
            <a:ext cx="7817754" cy="646331"/>
          </a:xfrm>
          <a:prstGeom prst="rect">
            <a:avLst/>
          </a:prstGeom>
          <a:ln>
            <a:solidFill>
              <a:srgbClr val="48604A"/>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sz="1800" err="1">
                <a:solidFill>
                  <a:schemeClr val="tx2"/>
                </a:solidFill>
              </a:rPr>
              <a:t>podnošenjem</a:t>
            </a:r>
            <a:r>
              <a:rPr lang="en-GB" sz="1800">
                <a:solidFill>
                  <a:schemeClr val="tx2"/>
                </a:solidFill>
              </a:rPr>
              <a:t> P</a:t>
            </a:r>
            <a:r>
              <a:rPr lang="hr-HR" sz="1800" err="1">
                <a:solidFill>
                  <a:schemeClr val="tx2"/>
                </a:solidFill>
              </a:rPr>
              <a:t>rijavn</a:t>
            </a:r>
            <a:r>
              <a:rPr lang="en-GB" sz="1800" err="1">
                <a:solidFill>
                  <a:schemeClr val="tx2"/>
                </a:solidFill>
              </a:rPr>
              <a:t>og</a:t>
            </a:r>
            <a:r>
              <a:rPr lang="hr-HR" sz="1800">
                <a:solidFill>
                  <a:schemeClr val="tx2"/>
                </a:solidFill>
              </a:rPr>
              <a:t> obra</a:t>
            </a:r>
            <a:r>
              <a:rPr lang="en-GB" sz="1800" err="1">
                <a:solidFill>
                  <a:schemeClr val="tx2"/>
                </a:solidFill>
              </a:rPr>
              <a:t>sca</a:t>
            </a:r>
            <a:r>
              <a:rPr lang="hr-HR" sz="1800">
                <a:solidFill>
                  <a:schemeClr val="tx2"/>
                </a:solidFill>
              </a:rPr>
              <a:t> </a:t>
            </a:r>
            <a:r>
              <a:rPr lang="en-GB" sz="1800">
                <a:solidFill>
                  <a:schemeClr val="tx2"/>
                </a:solidFill>
              </a:rPr>
              <a:t> (</a:t>
            </a:r>
            <a:r>
              <a:rPr lang="en-GB" sz="1800" err="1">
                <a:solidFill>
                  <a:schemeClr val="tx2"/>
                </a:solidFill>
              </a:rPr>
              <a:t>zajedno</a:t>
            </a:r>
            <a:r>
              <a:rPr lang="en-GB" sz="1800">
                <a:solidFill>
                  <a:schemeClr val="tx2"/>
                </a:solidFill>
              </a:rPr>
              <a:t> s </a:t>
            </a:r>
            <a:r>
              <a:rPr lang="en-GB" sz="1800" err="1">
                <a:solidFill>
                  <a:schemeClr val="tx2"/>
                </a:solidFill>
              </a:rPr>
              <a:t>ostalom</a:t>
            </a:r>
            <a:r>
              <a:rPr lang="en-GB" sz="1800">
                <a:solidFill>
                  <a:schemeClr val="tx2"/>
                </a:solidFill>
              </a:rPr>
              <a:t> </a:t>
            </a:r>
            <a:r>
              <a:rPr lang="en-GB" sz="1800" err="1">
                <a:solidFill>
                  <a:schemeClr val="tx2"/>
                </a:solidFill>
              </a:rPr>
              <a:t>traženom</a:t>
            </a:r>
            <a:r>
              <a:rPr lang="en-GB" sz="1800">
                <a:solidFill>
                  <a:schemeClr val="tx2"/>
                </a:solidFill>
              </a:rPr>
              <a:t> </a:t>
            </a:r>
            <a:r>
              <a:rPr lang="en-GB" sz="1800" err="1">
                <a:solidFill>
                  <a:schemeClr val="tx2"/>
                </a:solidFill>
              </a:rPr>
              <a:t>dokumentacijom</a:t>
            </a:r>
            <a:r>
              <a:rPr lang="en-GB" sz="1800">
                <a:solidFill>
                  <a:schemeClr val="tx2"/>
                </a:solidFill>
              </a:rPr>
              <a:t>) </a:t>
            </a:r>
            <a:r>
              <a:rPr lang="hr-HR" sz="1800">
                <a:solidFill>
                  <a:schemeClr val="tx2"/>
                </a:solidFill>
              </a:rPr>
              <a:t>u elektroničkom</a:t>
            </a:r>
            <a:r>
              <a:rPr lang="en-GB" sz="1800">
                <a:solidFill>
                  <a:schemeClr val="tx2"/>
                </a:solidFill>
              </a:rPr>
              <a:t> </a:t>
            </a:r>
            <a:r>
              <a:rPr lang="hr-HR" sz="1800">
                <a:solidFill>
                  <a:schemeClr val="tx2"/>
                </a:solidFill>
              </a:rPr>
              <a:t>formatu putem</a:t>
            </a:r>
            <a:r>
              <a:rPr lang="en-GB" sz="1800">
                <a:solidFill>
                  <a:schemeClr val="tx2"/>
                </a:solidFill>
              </a:rPr>
              <a:t> </a:t>
            </a:r>
            <a:r>
              <a:rPr lang="hr-HR" sz="1800" b="1">
                <a:solidFill>
                  <a:schemeClr val="tx2"/>
                </a:solidFill>
              </a:rPr>
              <a:t>portala</a:t>
            </a:r>
            <a:r>
              <a:rPr lang="en-GB" sz="1800" b="1">
                <a:solidFill>
                  <a:schemeClr val="tx2"/>
                </a:solidFill>
              </a:rPr>
              <a:t> </a:t>
            </a:r>
            <a:r>
              <a:rPr lang="en-GB" sz="1800" b="1" err="1">
                <a:solidFill>
                  <a:schemeClr val="tx2"/>
                </a:solidFill>
              </a:rPr>
              <a:t>eKohezija</a:t>
            </a:r>
            <a:endParaRPr lang="en-GB">
              <a:solidFill>
                <a:schemeClr val="tx2"/>
              </a:solidFill>
            </a:endParaRPr>
          </a:p>
        </p:txBody>
      </p:sp>
      <p:sp>
        <p:nvSpPr>
          <p:cNvPr id="18" name="TextBox 17">
            <a:extLst>
              <a:ext uri="{FF2B5EF4-FFF2-40B4-BE49-F238E27FC236}">
                <a16:creationId xmlns:a16="http://schemas.microsoft.com/office/drawing/2014/main" id="{B164ECBD-1DA3-728E-846F-72F1184B089E}"/>
              </a:ext>
            </a:extLst>
          </p:cNvPr>
          <p:cNvSpPr txBox="1"/>
          <p:nvPr/>
        </p:nvSpPr>
        <p:spPr>
          <a:xfrm>
            <a:off x="3536047" y="3823429"/>
            <a:ext cx="7817754" cy="646331"/>
          </a:xfrm>
          <a:prstGeom prst="rect">
            <a:avLst/>
          </a:prstGeom>
          <a:ln>
            <a:solidFill>
              <a:srgbClr val="48604A"/>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solidFill>
                  <a:schemeClr val="tx2"/>
                </a:solidFill>
              </a:rPr>
              <a:t>od </a:t>
            </a:r>
            <a:r>
              <a:rPr lang="en-US" err="1">
                <a:solidFill>
                  <a:schemeClr val="tx2"/>
                </a:solidFill>
              </a:rPr>
              <a:t>trenutka</a:t>
            </a:r>
            <a:r>
              <a:rPr lang="en-US">
                <a:solidFill>
                  <a:schemeClr val="tx2"/>
                </a:solidFill>
              </a:rPr>
              <a:t> </a:t>
            </a:r>
            <a:r>
              <a:rPr lang="en-US" err="1">
                <a:solidFill>
                  <a:schemeClr val="tx2"/>
                </a:solidFill>
              </a:rPr>
              <a:t>objave</a:t>
            </a:r>
            <a:r>
              <a:rPr lang="en-US">
                <a:solidFill>
                  <a:schemeClr val="tx2"/>
                </a:solidFill>
              </a:rPr>
              <a:t> </a:t>
            </a:r>
            <a:r>
              <a:rPr lang="en-US" err="1">
                <a:solidFill>
                  <a:schemeClr val="tx2"/>
                </a:solidFill>
              </a:rPr>
              <a:t>poziva</a:t>
            </a:r>
            <a:r>
              <a:rPr lang="en-US">
                <a:solidFill>
                  <a:schemeClr val="tx2"/>
                </a:solidFill>
              </a:rPr>
              <a:t>, a </a:t>
            </a:r>
            <a:r>
              <a:rPr lang="en-US" err="1">
                <a:solidFill>
                  <a:schemeClr val="tx2"/>
                </a:solidFill>
              </a:rPr>
              <a:t>najkasnije</a:t>
            </a:r>
            <a:r>
              <a:rPr lang="en-US">
                <a:solidFill>
                  <a:schemeClr val="tx2"/>
                </a:solidFill>
              </a:rPr>
              <a:t> 14 dana </a:t>
            </a:r>
            <a:r>
              <a:rPr lang="en-US" err="1">
                <a:solidFill>
                  <a:schemeClr val="tx2"/>
                </a:solidFill>
              </a:rPr>
              <a:t>prije</a:t>
            </a:r>
            <a:r>
              <a:rPr lang="en-US">
                <a:solidFill>
                  <a:schemeClr val="tx2"/>
                </a:solidFill>
              </a:rPr>
              <a:t> </a:t>
            </a:r>
            <a:r>
              <a:rPr lang="en-US" err="1">
                <a:solidFill>
                  <a:schemeClr val="tx2"/>
                </a:solidFill>
              </a:rPr>
              <a:t>isteka</a:t>
            </a:r>
            <a:r>
              <a:rPr lang="en-US">
                <a:solidFill>
                  <a:schemeClr val="tx2"/>
                </a:solidFill>
              </a:rPr>
              <a:t> </a:t>
            </a:r>
            <a:r>
              <a:rPr lang="en-US" err="1">
                <a:solidFill>
                  <a:schemeClr val="tx2"/>
                </a:solidFill>
              </a:rPr>
              <a:t>roka</a:t>
            </a:r>
            <a:r>
              <a:rPr lang="en-US">
                <a:solidFill>
                  <a:schemeClr val="tx2"/>
                </a:solidFill>
              </a:rPr>
              <a:t> </a:t>
            </a:r>
            <a:r>
              <a:rPr lang="en-US" err="1">
                <a:solidFill>
                  <a:schemeClr val="tx2"/>
                </a:solidFill>
              </a:rPr>
              <a:t>za</a:t>
            </a:r>
            <a:r>
              <a:rPr lang="en-US">
                <a:solidFill>
                  <a:schemeClr val="tx2"/>
                </a:solidFill>
              </a:rPr>
              <a:t> </a:t>
            </a:r>
            <a:r>
              <a:rPr lang="en-US" err="1">
                <a:solidFill>
                  <a:schemeClr val="tx2"/>
                </a:solidFill>
              </a:rPr>
              <a:t>podnošenje</a:t>
            </a:r>
            <a:r>
              <a:rPr lang="en-US">
                <a:solidFill>
                  <a:schemeClr val="tx2"/>
                </a:solidFill>
              </a:rPr>
              <a:t> </a:t>
            </a:r>
            <a:r>
              <a:rPr lang="en-US" err="1">
                <a:solidFill>
                  <a:schemeClr val="tx2"/>
                </a:solidFill>
              </a:rPr>
              <a:t>projektnih</a:t>
            </a:r>
            <a:r>
              <a:rPr lang="en-US">
                <a:solidFill>
                  <a:schemeClr val="tx2"/>
                </a:solidFill>
              </a:rPr>
              <a:t> </a:t>
            </a:r>
            <a:r>
              <a:rPr lang="en-US" err="1">
                <a:solidFill>
                  <a:schemeClr val="tx2"/>
                </a:solidFill>
              </a:rPr>
              <a:t>prijedloga</a:t>
            </a:r>
            <a:endParaRPr lang="en-GB">
              <a:solidFill>
                <a:schemeClr val="tx2"/>
              </a:solidFill>
            </a:endParaRPr>
          </a:p>
        </p:txBody>
      </p:sp>
      <p:sp>
        <p:nvSpPr>
          <p:cNvPr id="17" name="Title 1">
            <a:extLst>
              <a:ext uri="{FF2B5EF4-FFF2-40B4-BE49-F238E27FC236}">
                <a16:creationId xmlns:a16="http://schemas.microsoft.com/office/drawing/2014/main" id="{EA656921-A003-FE87-92CC-E7F318865313}"/>
              </a:ext>
            </a:extLst>
          </p:cNvPr>
          <p:cNvSpPr txBox="1">
            <a:spLocks/>
          </p:cNvSpPr>
          <p:nvPr/>
        </p:nvSpPr>
        <p:spPr>
          <a:xfrm>
            <a:off x="838200" y="624205"/>
            <a:ext cx="10515600" cy="579755"/>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400" b="1">
                <a:solidFill>
                  <a:schemeClr val="tx2"/>
                </a:solidFill>
                <a:ea typeface="MS PGothic" pitchFamily="34" charset="-128"/>
              </a:rPr>
              <a:t>Podnošenje projektne prijave</a:t>
            </a:r>
          </a:p>
        </p:txBody>
      </p:sp>
    </p:spTree>
    <p:extLst>
      <p:ext uri="{BB962C8B-B14F-4D97-AF65-F5344CB8AC3E}">
        <p14:creationId xmlns:p14="http://schemas.microsoft.com/office/powerpoint/2010/main" val="413054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5A9551-8D71-18BB-5478-37D9DDA670A8}"/>
              </a:ext>
            </a:extLst>
          </p:cNvPr>
          <p:cNvSpPr>
            <a:spLocks noGrp="1"/>
          </p:cNvSpPr>
          <p:nvPr>
            <p:ph idx="1"/>
          </p:nvPr>
        </p:nvSpPr>
        <p:spPr>
          <a:xfrm>
            <a:off x="616225" y="1115771"/>
            <a:ext cx="10737575" cy="4129502"/>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lgn="ctr">
              <a:buNone/>
            </a:pPr>
            <a:endParaRPr lang="en-GB"/>
          </a:p>
          <a:p>
            <a:pPr marL="0" indent="0" algn="ctr">
              <a:buNone/>
            </a:pPr>
            <a:r>
              <a:rPr lang="en-GB" sz="1800"/>
              <a:t>Izmjena sljedeće dokumentacije</a:t>
            </a:r>
          </a:p>
          <a:p>
            <a:pPr marL="0" indent="0" algn="ctr">
              <a:buNone/>
            </a:pPr>
            <a:r>
              <a:rPr lang="en-GB" sz="1800"/>
              <a:t>•         Upute za prijavitelje</a:t>
            </a:r>
          </a:p>
          <a:p>
            <a:pPr marL="0" indent="0" algn="ctr">
              <a:buNone/>
            </a:pPr>
            <a:r>
              <a:rPr lang="en-GB" sz="1800"/>
              <a:t>•         Sažetak poziva</a:t>
            </a:r>
          </a:p>
          <a:p>
            <a:pPr marL="0" indent="0" algn="ctr">
              <a:buNone/>
            </a:pPr>
            <a:r>
              <a:rPr lang="en-GB" sz="1800"/>
              <a:t>•         Obrazac 2. Izjava prijavitelja o istinitosti podataka</a:t>
            </a:r>
          </a:p>
          <a:p>
            <a:pPr marL="0" indent="0" algn="ctr">
              <a:buNone/>
            </a:pPr>
            <a:r>
              <a:rPr lang="en-GB" sz="1800"/>
              <a:t>•         Obrazac 4. Izjava o korištenim potporama </a:t>
            </a:r>
          </a:p>
          <a:p>
            <a:pPr marL="0" indent="0" algn="ctr">
              <a:buNone/>
            </a:pPr>
            <a:r>
              <a:rPr lang="en-GB" sz="1800"/>
              <a:t>•         Obrazac 5. Plan razvoja inovacije </a:t>
            </a:r>
          </a:p>
          <a:p>
            <a:pPr marL="0" indent="0" algn="ctr">
              <a:buNone/>
            </a:pPr>
            <a:r>
              <a:rPr lang="en-GB" sz="1800"/>
              <a:t>•         Prilog 3. Postupak dodjele bespovratnih sredstava</a:t>
            </a:r>
          </a:p>
          <a:p>
            <a:pPr marL="0" indent="0" algn="ctr">
              <a:buNone/>
            </a:pPr>
            <a:r>
              <a:rPr lang="en-GB" sz="1800"/>
              <a:t>•         Prilog 6. Upute za popunjavanje prijavnog obrasca</a:t>
            </a:r>
          </a:p>
          <a:p>
            <a:pPr marL="0" indent="0" algn="ctr">
              <a:buNone/>
            </a:pPr>
            <a:r>
              <a:rPr lang="en-GB" sz="1800"/>
              <a:t>•         Prilog 9. Metodologija obračuna troška plaće prema PMF metodi</a:t>
            </a:r>
          </a:p>
          <a:p>
            <a:pPr algn="ctr"/>
            <a:endParaRPr lang="en-GB"/>
          </a:p>
          <a:p>
            <a:pPr algn="ctr"/>
            <a:endParaRPr lang="hr-HR"/>
          </a:p>
        </p:txBody>
      </p:sp>
      <p:sp>
        <p:nvSpPr>
          <p:cNvPr id="4" name="Date Placeholder 3">
            <a:extLst>
              <a:ext uri="{FF2B5EF4-FFF2-40B4-BE49-F238E27FC236}">
                <a16:creationId xmlns:a16="http://schemas.microsoft.com/office/drawing/2014/main" id="{B6E9321B-F5C9-F6BF-5D16-EC9959DD6D70}"/>
              </a:ext>
            </a:extLst>
          </p:cNvPr>
          <p:cNvSpPr>
            <a:spLocks noGrp="1"/>
          </p:cNvSpPr>
          <p:nvPr>
            <p:ph type="dt" sz="half" idx="10"/>
          </p:nvPr>
        </p:nvSpPr>
        <p:spPr/>
        <p:txBody>
          <a:bodyPr/>
          <a:lstStyle/>
          <a:p>
            <a:fld id="{C800BC5A-3398-4BC3-B177-F19473950754}" type="datetime1">
              <a:rPr lang="en-US" smtClean="0"/>
              <a:t>3/4/2025</a:t>
            </a:fld>
            <a:endParaRPr lang="en-US"/>
          </a:p>
        </p:txBody>
      </p:sp>
      <p:sp>
        <p:nvSpPr>
          <p:cNvPr id="6" name="Slide Number Placeholder 5">
            <a:extLst>
              <a:ext uri="{FF2B5EF4-FFF2-40B4-BE49-F238E27FC236}">
                <a16:creationId xmlns:a16="http://schemas.microsoft.com/office/drawing/2014/main" id="{D8428EC8-364D-9C9F-1DF0-DE1FE1A45A27}"/>
              </a:ext>
            </a:extLst>
          </p:cNvPr>
          <p:cNvSpPr>
            <a:spLocks noGrp="1"/>
          </p:cNvSpPr>
          <p:nvPr>
            <p:ph type="sldNum" sz="quarter" idx="12"/>
          </p:nvPr>
        </p:nvSpPr>
        <p:spPr/>
        <p:txBody>
          <a:bodyPr/>
          <a:lstStyle/>
          <a:p>
            <a:fld id="{87E7843D-FF13-4365-9478-9625B70A2705}" type="slidenum">
              <a:rPr lang="en-US" smtClean="0"/>
              <a:t>23</a:t>
            </a:fld>
            <a:endParaRPr lang="en-US"/>
          </a:p>
        </p:txBody>
      </p:sp>
      <p:graphicFrame>
        <p:nvGraphicFramePr>
          <p:cNvPr id="8" name="Diagram 7">
            <a:extLst>
              <a:ext uri="{FF2B5EF4-FFF2-40B4-BE49-F238E27FC236}">
                <a16:creationId xmlns:a16="http://schemas.microsoft.com/office/drawing/2014/main" id="{9598B2D7-F4DE-B340-FB94-1D68634E1A2B}"/>
              </a:ext>
            </a:extLst>
          </p:cNvPr>
          <p:cNvGraphicFramePr/>
          <p:nvPr>
            <p:extLst>
              <p:ext uri="{D42A27DB-BD31-4B8C-83A1-F6EECF244321}">
                <p14:modId xmlns:p14="http://schemas.microsoft.com/office/powerpoint/2010/main" val="2684021629"/>
              </p:ext>
            </p:extLst>
          </p:nvPr>
        </p:nvGraphicFramePr>
        <p:xfrm>
          <a:off x="526774" y="318052"/>
          <a:ext cx="8855765" cy="707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B21E3364-F8DA-8C0E-2F76-A48CAAE1781D}"/>
              </a:ext>
            </a:extLst>
          </p:cNvPr>
          <p:cNvSpPr txBox="1"/>
          <p:nvPr/>
        </p:nvSpPr>
        <p:spPr>
          <a:xfrm>
            <a:off x="705678" y="5585791"/>
            <a:ext cx="10737575" cy="36933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a:t>Vrijeme zaprimanja projektnih prijava produljeno </a:t>
            </a:r>
            <a:r>
              <a:rPr lang="en-GB" b="1"/>
              <a:t>– od 10.3.2025. do 28.4.2025.</a:t>
            </a:r>
            <a:endParaRPr lang="hr-HR" b="1"/>
          </a:p>
        </p:txBody>
      </p:sp>
    </p:spTree>
    <p:extLst>
      <p:ext uri="{BB962C8B-B14F-4D97-AF65-F5344CB8AC3E}">
        <p14:creationId xmlns:p14="http://schemas.microsoft.com/office/powerpoint/2010/main" val="3631454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7C5D-1E3D-5ADE-09A7-8E46E6E811C7}"/>
              </a:ext>
            </a:extLst>
          </p:cNvPr>
          <p:cNvSpPr>
            <a:spLocks noGrp="1"/>
          </p:cNvSpPr>
          <p:nvPr>
            <p:ph type="title"/>
          </p:nvPr>
        </p:nvSpPr>
        <p:spPr>
          <a:xfrm>
            <a:off x="219390" y="813581"/>
            <a:ext cx="3522879" cy="4470821"/>
          </a:xfrm>
          <a:prstGeom prst="flowChartOnlineStorage">
            <a:avLst/>
          </a:prstGeom>
          <a:pattFill prst="pct5">
            <a:fgClr>
              <a:srgbClr val="66CCFF"/>
            </a:fgClr>
            <a:bgClr>
              <a:schemeClr val="bg1"/>
            </a:bgClr>
          </a:pattFill>
        </p:spPr>
        <p:style>
          <a:lnRef idx="2">
            <a:schemeClr val="accent3"/>
          </a:lnRef>
          <a:fillRef idx="1">
            <a:schemeClr val="lt1"/>
          </a:fillRef>
          <a:effectRef idx="0">
            <a:schemeClr val="accent3"/>
          </a:effectRef>
          <a:fontRef idx="minor">
            <a:schemeClr val="dk1"/>
          </a:fontRef>
        </p:style>
        <p:txBody>
          <a:bodyPr>
            <a:normAutofit/>
          </a:bodyPr>
          <a:lstStyle/>
          <a:p>
            <a:pPr algn="ctr"/>
            <a:r>
              <a:rPr lang="en-US" sz="2000" b="1" kern="1200" err="1">
                <a:solidFill>
                  <a:srgbClr val="002060"/>
                </a:solidFill>
                <a:latin typeface="+mn-lt"/>
              </a:rPr>
              <a:t>Obvezna</a:t>
            </a:r>
            <a:r>
              <a:rPr lang="en-US" sz="2000" b="1" kern="1200">
                <a:solidFill>
                  <a:srgbClr val="002060"/>
                </a:solidFill>
                <a:latin typeface="+mn-lt"/>
              </a:rPr>
              <a:t> </a:t>
            </a:r>
            <a:r>
              <a:rPr lang="en-US" sz="2000" b="1" kern="1200" err="1">
                <a:solidFill>
                  <a:srgbClr val="002060"/>
                </a:solidFill>
                <a:latin typeface="+mn-lt"/>
              </a:rPr>
              <a:t>dokumentacija</a:t>
            </a:r>
            <a:br>
              <a:rPr lang="en-US" sz="3300" kern="1200">
                <a:solidFill>
                  <a:srgbClr val="002060"/>
                </a:solidFill>
                <a:latin typeface="Century Gothic" panose="020B0502020202020204" pitchFamily="34" charset="0"/>
              </a:rPr>
            </a:br>
            <a:endParaRPr lang="en-US" sz="3300">
              <a:solidFill>
                <a:srgbClr val="00206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16B40F7A-F0D3-85E8-EDBD-AABE9A5D7677}"/>
              </a:ext>
            </a:extLst>
          </p:cNvPr>
          <p:cNvSpPr>
            <a:spLocks noGrp="1"/>
          </p:cNvSpPr>
          <p:nvPr>
            <p:ph idx="1"/>
          </p:nvPr>
        </p:nvSpPr>
        <p:spPr>
          <a:xfrm>
            <a:off x="4128206" y="255736"/>
            <a:ext cx="7936522" cy="6158919"/>
          </a:xfrm>
          <a:gradFill>
            <a:gsLst>
              <a:gs pos="0">
                <a:schemeClr val="accent3">
                  <a:lumMod val="110000"/>
                  <a:satMod val="105000"/>
                  <a:tint val="67000"/>
                </a:schemeClr>
              </a:gs>
              <a:gs pos="12000">
                <a:schemeClr val="tx2">
                  <a:lumMod val="10000"/>
                  <a:lumOff val="90000"/>
                </a:schemeClr>
              </a:gs>
              <a:gs pos="100000">
                <a:schemeClr val="accent3">
                  <a:lumMod val="105000"/>
                  <a:satMod val="109000"/>
                  <a:tint val="81000"/>
                </a:schemeClr>
              </a:gs>
            </a:gsLst>
            <a:lin ang="5400000" scaled="0"/>
          </a:gradFill>
        </p:spPr>
        <p:txBody>
          <a:bodyPr>
            <a:noAutofit/>
          </a:bodyPr>
          <a:lstStyle/>
          <a:p>
            <a:pPr marL="285750">
              <a:lnSpc>
                <a:spcPct val="150000"/>
              </a:lnSpc>
              <a:buClr>
                <a:schemeClr val="accent4">
                  <a:lumMod val="50000"/>
                </a:schemeClr>
              </a:buClr>
              <a:buFont typeface="Wingdings" panose="05000000000000000000" pitchFamily="2" charset="2"/>
              <a:buChar char="v"/>
            </a:pPr>
            <a:r>
              <a:rPr lang="hr-HR" altLang="sr-Latn-RS" sz="1800">
                <a:solidFill>
                  <a:schemeClr val="tx2">
                    <a:lumMod val="90000"/>
                    <a:lumOff val="10000"/>
                  </a:schemeClr>
                </a:solidFill>
              </a:rPr>
              <a:t>Obrazac 1. Prijavni obrazac</a:t>
            </a:r>
            <a:endParaRPr lang="en-US" altLang="sr-Latn-RS" sz="1800">
              <a:solidFill>
                <a:schemeClr val="tx2">
                  <a:lumMod val="90000"/>
                  <a:lumOff val="10000"/>
                </a:schemeClr>
              </a:solidFill>
            </a:endParaRPr>
          </a:p>
          <a:p>
            <a:pPr marL="285750" marR="0" lvl="0" fontAlgn="auto">
              <a:lnSpc>
                <a:spcPct val="150000"/>
              </a:lnSpc>
              <a:spcAft>
                <a:spcPts val="0"/>
              </a:spcAft>
              <a:buClr>
                <a:schemeClr val="accent4">
                  <a:lumMod val="50000"/>
                </a:schemeClr>
              </a:buClr>
              <a:buSzTx/>
              <a:buFont typeface="Wingdings" panose="05000000000000000000" pitchFamily="2" charset="2"/>
              <a:buChar char="v"/>
              <a:tabLst/>
              <a:defRPr/>
            </a:pPr>
            <a:r>
              <a:rPr lang="hr-HR" altLang="sr-Latn-RS" sz="1800">
                <a:solidFill>
                  <a:schemeClr val="tx2">
                    <a:lumMod val="90000"/>
                    <a:lumOff val="10000"/>
                  </a:schemeClr>
                </a:solidFill>
              </a:rPr>
              <a:t>Obrazac 2. </a:t>
            </a:r>
            <a:r>
              <a:rPr lang="hr-HR" sz="1800">
                <a:solidFill>
                  <a:schemeClr val="tx2">
                    <a:lumMod val="90000"/>
                    <a:lumOff val="10000"/>
                  </a:schemeClr>
                </a:solidFill>
                <a:effectLst/>
              </a:rPr>
              <a:t>Izjava prijavitelja </a:t>
            </a:r>
            <a:endParaRPr lang="en-US" sz="1800">
              <a:solidFill>
                <a:schemeClr val="tx2">
                  <a:lumMod val="90000"/>
                  <a:lumOff val="10000"/>
                </a:schemeClr>
              </a:solidFill>
              <a:effectLst/>
            </a:endParaRPr>
          </a:p>
          <a:p>
            <a:pPr marL="285750" marR="0" lvl="0" fontAlgn="auto">
              <a:lnSpc>
                <a:spcPct val="150000"/>
              </a:lnSpc>
              <a:spcAft>
                <a:spcPts val="0"/>
              </a:spcAft>
              <a:buClr>
                <a:schemeClr val="accent4">
                  <a:lumMod val="50000"/>
                </a:schemeClr>
              </a:buClr>
              <a:buSzTx/>
              <a:buFont typeface="Wingdings" panose="05000000000000000000" pitchFamily="2" charset="2"/>
              <a:buChar char="v"/>
              <a:tabLst/>
              <a:defRPr/>
            </a:pPr>
            <a:r>
              <a:rPr lang="hr-HR" altLang="sr-Latn-RS" sz="1800">
                <a:solidFill>
                  <a:schemeClr val="tx2">
                    <a:lumMod val="90000"/>
                    <a:lumOff val="10000"/>
                  </a:schemeClr>
                </a:solidFill>
              </a:rPr>
              <a:t>Obrazac </a:t>
            </a:r>
            <a:r>
              <a:rPr lang="en-GB" altLang="sr-Latn-RS" sz="1800">
                <a:solidFill>
                  <a:schemeClr val="tx2">
                    <a:lumMod val="90000"/>
                    <a:lumOff val="10000"/>
                  </a:schemeClr>
                </a:solidFill>
              </a:rPr>
              <a:t>3</a:t>
            </a:r>
            <a:r>
              <a:rPr lang="hr-HR" altLang="sr-Latn-RS" sz="1800">
                <a:solidFill>
                  <a:schemeClr val="tx2">
                    <a:lumMod val="90000"/>
                    <a:lumOff val="10000"/>
                  </a:schemeClr>
                </a:solidFill>
              </a:rPr>
              <a:t>. </a:t>
            </a:r>
            <a:r>
              <a:rPr lang="hr-HR" sz="1800">
                <a:solidFill>
                  <a:schemeClr val="tx2">
                    <a:lumMod val="90000"/>
                    <a:lumOff val="10000"/>
                  </a:schemeClr>
                </a:solidFill>
                <a:effectLst/>
              </a:rPr>
              <a:t>Skupna izjava prijavitelja </a:t>
            </a:r>
            <a:endParaRPr lang="en-US" sz="1800">
              <a:solidFill>
                <a:schemeClr val="tx2">
                  <a:lumMod val="90000"/>
                  <a:lumOff val="10000"/>
                </a:schemeClr>
              </a:solidFill>
              <a:effectLst/>
            </a:endParaRPr>
          </a:p>
          <a:p>
            <a:pPr marL="285750">
              <a:lnSpc>
                <a:spcPct val="150000"/>
              </a:lnSpc>
              <a:buClr>
                <a:schemeClr val="accent4">
                  <a:lumMod val="50000"/>
                </a:schemeClr>
              </a:buClr>
              <a:buFont typeface="Wingdings" panose="05000000000000000000" pitchFamily="2" charset="2"/>
              <a:buChar char="v"/>
            </a:pPr>
            <a:r>
              <a:rPr lang="hr-HR" altLang="sr-Latn-RS" sz="1800">
                <a:solidFill>
                  <a:schemeClr val="tx2">
                    <a:lumMod val="90000"/>
                    <a:lumOff val="10000"/>
                  </a:schemeClr>
                </a:solidFill>
              </a:rPr>
              <a:t>Obrazac </a:t>
            </a:r>
            <a:r>
              <a:rPr lang="en-GB" altLang="sr-Latn-RS" sz="1800">
                <a:solidFill>
                  <a:schemeClr val="tx2">
                    <a:lumMod val="90000"/>
                    <a:lumOff val="10000"/>
                  </a:schemeClr>
                </a:solidFill>
              </a:rPr>
              <a:t>4</a:t>
            </a:r>
            <a:r>
              <a:rPr lang="hr-HR" altLang="sr-Latn-RS" sz="1800">
                <a:solidFill>
                  <a:schemeClr val="tx2">
                    <a:lumMod val="90000"/>
                    <a:lumOff val="10000"/>
                  </a:schemeClr>
                </a:solidFill>
              </a:rPr>
              <a:t>. </a:t>
            </a:r>
            <a:r>
              <a:rPr lang="hr-HR" sz="1800">
                <a:solidFill>
                  <a:schemeClr val="tx2">
                    <a:lumMod val="90000"/>
                    <a:lumOff val="10000"/>
                  </a:schemeClr>
                </a:solidFill>
                <a:effectLst/>
              </a:rPr>
              <a:t>Izjava o dodijeljenim potporama</a:t>
            </a:r>
            <a:endParaRPr lang="en-GB" sz="1800">
              <a:solidFill>
                <a:schemeClr val="tx2">
                  <a:lumMod val="90000"/>
                  <a:lumOff val="10000"/>
                </a:schemeClr>
              </a:solidFill>
              <a:effectLst/>
            </a:endParaRPr>
          </a:p>
          <a:p>
            <a:pPr marL="285750">
              <a:lnSpc>
                <a:spcPct val="150000"/>
              </a:lnSpc>
              <a:buClr>
                <a:schemeClr val="accent4">
                  <a:lumMod val="50000"/>
                </a:schemeClr>
              </a:buClr>
              <a:buFont typeface="Wingdings" panose="05000000000000000000" pitchFamily="2" charset="2"/>
              <a:buChar char="v"/>
            </a:pPr>
            <a:r>
              <a:rPr lang="en-US" sz="1800">
                <a:solidFill>
                  <a:schemeClr val="tx2">
                    <a:lumMod val="90000"/>
                    <a:lumOff val="10000"/>
                  </a:schemeClr>
                </a:solidFill>
                <a:effectLst/>
              </a:rPr>
              <a:t>Obrazac 5. Plan razvoja Inovacije</a:t>
            </a:r>
          </a:p>
          <a:p>
            <a:pPr marL="285750">
              <a:lnSpc>
                <a:spcPct val="150000"/>
              </a:lnSpc>
              <a:buClr>
                <a:schemeClr val="accent4">
                  <a:lumMod val="50000"/>
                </a:schemeClr>
              </a:buClr>
              <a:buFont typeface="Wingdings" panose="05000000000000000000" pitchFamily="2" charset="2"/>
              <a:buChar char="v"/>
            </a:pPr>
            <a:r>
              <a:rPr lang="en-US" sz="1800">
                <a:solidFill>
                  <a:schemeClr val="tx2">
                    <a:lumMod val="90000"/>
                    <a:lumOff val="10000"/>
                  </a:schemeClr>
                </a:solidFill>
              </a:rPr>
              <a:t>Obrazac 6. Izjava o statusu intelektualnog vlasništva</a:t>
            </a:r>
            <a:endParaRPr lang="en-US" sz="1800">
              <a:solidFill>
                <a:schemeClr val="tx2">
                  <a:lumMod val="90000"/>
                  <a:lumOff val="10000"/>
                </a:schemeClr>
              </a:solidFill>
              <a:effectLst/>
            </a:endParaRPr>
          </a:p>
          <a:p>
            <a:pPr marL="285750">
              <a:lnSpc>
                <a:spcPct val="150000"/>
              </a:lnSpc>
              <a:buClr>
                <a:schemeClr val="accent4">
                  <a:lumMod val="50000"/>
                </a:schemeClr>
              </a:buClr>
              <a:buFont typeface="Wingdings" panose="05000000000000000000" pitchFamily="2" charset="2"/>
              <a:buChar char="v"/>
            </a:pPr>
            <a:r>
              <a:rPr lang="en-US" sz="1800">
                <a:solidFill>
                  <a:schemeClr val="tx2">
                    <a:lumMod val="90000"/>
                    <a:lumOff val="10000"/>
                  </a:schemeClr>
                </a:solidFill>
              </a:rPr>
              <a:t>Dokazi – iskaz interesa tržišta, dokazi o iznosu bruto plaće, financijska dokumentacija, dokazi  za razinu tehnološke spremnosti i sl.</a:t>
            </a:r>
            <a:endParaRPr lang="en-US" sz="1800">
              <a:solidFill>
                <a:schemeClr val="tx2">
                  <a:lumMod val="90000"/>
                  <a:lumOff val="10000"/>
                </a:schemeClr>
              </a:solidFill>
              <a:effectLst/>
            </a:endParaRPr>
          </a:p>
          <a:p>
            <a:pPr>
              <a:lnSpc>
                <a:spcPct val="150000"/>
              </a:lnSpc>
              <a:buClr>
                <a:schemeClr val="accent4">
                  <a:lumMod val="50000"/>
                </a:schemeClr>
              </a:buClr>
              <a:buFont typeface="Wingdings" panose="05000000000000000000" pitchFamily="2" charset="2"/>
              <a:buChar char="v"/>
            </a:pPr>
            <a:r>
              <a:rPr lang="en-US" sz="1800">
                <a:solidFill>
                  <a:schemeClr val="tx2">
                    <a:lumMod val="90000"/>
                    <a:lumOff val="10000"/>
                  </a:schemeClr>
                </a:solidFill>
              </a:rPr>
              <a:t>Izvod </a:t>
            </a:r>
            <a:r>
              <a:rPr lang="en-US" sz="1800" err="1">
                <a:solidFill>
                  <a:schemeClr val="tx2">
                    <a:lumMod val="90000"/>
                    <a:lumOff val="10000"/>
                  </a:schemeClr>
                </a:solidFill>
              </a:rPr>
              <a:t>iz</a:t>
            </a:r>
            <a:r>
              <a:rPr lang="en-US" sz="1800">
                <a:solidFill>
                  <a:schemeClr val="tx2">
                    <a:lumMod val="90000"/>
                    <a:lumOff val="10000"/>
                  </a:schemeClr>
                </a:solidFill>
              </a:rPr>
              <a:t> </a:t>
            </a:r>
            <a:r>
              <a:rPr lang="en-US" sz="1800" err="1">
                <a:solidFill>
                  <a:schemeClr val="tx2">
                    <a:lumMod val="90000"/>
                    <a:lumOff val="10000"/>
                  </a:schemeClr>
                </a:solidFill>
              </a:rPr>
              <a:t>Registra</a:t>
            </a:r>
            <a:r>
              <a:rPr lang="en-US" sz="1800">
                <a:solidFill>
                  <a:schemeClr val="tx2">
                    <a:lumMod val="90000"/>
                    <a:lumOff val="10000"/>
                  </a:schemeClr>
                </a:solidFill>
              </a:rPr>
              <a:t> </a:t>
            </a:r>
            <a:r>
              <a:rPr lang="en-US" sz="1800" err="1">
                <a:solidFill>
                  <a:schemeClr val="tx2">
                    <a:lumMod val="90000"/>
                    <a:lumOff val="10000"/>
                  </a:schemeClr>
                </a:solidFill>
              </a:rPr>
              <a:t>stvarnih</a:t>
            </a:r>
            <a:r>
              <a:rPr lang="en-US" sz="1800">
                <a:solidFill>
                  <a:schemeClr val="tx2">
                    <a:lumMod val="90000"/>
                    <a:lumOff val="10000"/>
                  </a:schemeClr>
                </a:solidFill>
              </a:rPr>
              <a:t> </a:t>
            </a:r>
            <a:r>
              <a:rPr lang="en-US" sz="1800" err="1">
                <a:solidFill>
                  <a:schemeClr val="tx2">
                    <a:lumMod val="90000"/>
                    <a:lumOff val="10000"/>
                  </a:schemeClr>
                </a:solidFill>
              </a:rPr>
              <a:t>vlasnika</a:t>
            </a:r>
            <a:r>
              <a:rPr lang="en-US" sz="1800">
                <a:solidFill>
                  <a:schemeClr val="tx2">
                    <a:lumMod val="90000"/>
                    <a:lumOff val="10000"/>
                  </a:schemeClr>
                </a:solidFill>
              </a:rPr>
              <a:t> (za </a:t>
            </a:r>
            <a:r>
              <a:rPr lang="en-US" sz="1800" err="1">
                <a:solidFill>
                  <a:schemeClr val="tx2">
                    <a:lumMod val="90000"/>
                    <a:lumOff val="10000"/>
                  </a:schemeClr>
                </a:solidFill>
              </a:rPr>
              <a:t>prijavitelja</a:t>
            </a:r>
            <a:r>
              <a:rPr lang="en-US" sz="1800">
                <a:solidFill>
                  <a:schemeClr val="tx2">
                    <a:lumMod val="90000"/>
                    <a:lumOff val="10000"/>
                  </a:schemeClr>
                </a:solidFill>
              </a:rPr>
              <a:t>) </a:t>
            </a:r>
          </a:p>
          <a:p>
            <a:pPr>
              <a:lnSpc>
                <a:spcPct val="150000"/>
              </a:lnSpc>
              <a:buClr>
                <a:schemeClr val="accent4">
                  <a:lumMod val="50000"/>
                </a:schemeClr>
              </a:buClr>
              <a:buFont typeface="Wingdings" panose="05000000000000000000" pitchFamily="2" charset="2"/>
              <a:buChar char="v"/>
            </a:pPr>
            <a:r>
              <a:rPr lang="en-US" sz="1800" err="1">
                <a:solidFill>
                  <a:schemeClr val="tx2">
                    <a:lumMod val="90000"/>
                    <a:lumOff val="10000"/>
                  </a:schemeClr>
                </a:solidFill>
              </a:rPr>
              <a:t>Elektronički</a:t>
            </a:r>
            <a:r>
              <a:rPr lang="en-US" sz="1800">
                <a:solidFill>
                  <a:schemeClr val="tx2">
                    <a:lumMod val="90000"/>
                    <a:lumOff val="10000"/>
                  </a:schemeClr>
                </a:solidFill>
              </a:rPr>
              <a:t> </a:t>
            </a:r>
            <a:r>
              <a:rPr lang="en-US" sz="1800" err="1">
                <a:solidFill>
                  <a:schemeClr val="tx2">
                    <a:lumMod val="90000"/>
                    <a:lumOff val="10000"/>
                  </a:schemeClr>
                </a:solidFill>
              </a:rPr>
              <a:t>zapis</a:t>
            </a:r>
            <a:r>
              <a:rPr lang="en-US" sz="1800">
                <a:solidFill>
                  <a:schemeClr val="tx2">
                    <a:lumMod val="90000"/>
                    <a:lumOff val="10000"/>
                  </a:schemeClr>
                </a:solidFill>
              </a:rPr>
              <a:t> o </a:t>
            </a:r>
            <a:r>
              <a:rPr lang="en-US" sz="1800" err="1">
                <a:solidFill>
                  <a:schemeClr val="tx2">
                    <a:lumMod val="90000"/>
                    <a:lumOff val="10000"/>
                  </a:schemeClr>
                </a:solidFill>
              </a:rPr>
              <a:t>radnopravnom</a:t>
            </a:r>
            <a:r>
              <a:rPr lang="en-US" sz="1800">
                <a:solidFill>
                  <a:schemeClr val="tx2">
                    <a:lumMod val="90000"/>
                    <a:lumOff val="10000"/>
                  </a:schemeClr>
                </a:solidFill>
              </a:rPr>
              <a:t> </a:t>
            </a:r>
            <a:r>
              <a:rPr lang="en-US" sz="1800" err="1">
                <a:solidFill>
                  <a:schemeClr val="tx2">
                    <a:lumMod val="90000"/>
                    <a:lumOff val="10000"/>
                  </a:schemeClr>
                </a:solidFill>
              </a:rPr>
              <a:t>statusu</a:t>
            </a:r>
            <a:r>
              <a:rPr lang="en-US" sz="1800">
                <a:solidFill>
                  <a:schemeClr val="tx2">
                    <a:lumMod val="90000"/>
                    <a:lumOff val="10000"/>
                  </a:schemeClr>
                </a:solidFill>
              </a:rPr>
              <a:t> za </a:t>
            </a:r>
            <a:r>
              <a:rPr lang="en-US" sz="1800" err="1">
                <a:solidFill>
                  <a:schemeClr val="tx2">
                    <a:lumMod val="90000"/>
                    <a:lumOff val="10000"/>
                  </a:schemeClr>
                </a:solidFill>
              </a:rPr>
              <a:t>zaposlenika</a:t>
            </a:r>
            <a:r>
              <a:rPr lang="en-US" sz="1800">
                <a:solidFill>
                  <a:schemeClr val="tx2">
                    <a:lumMod val="90000"/>
                    <a:lumOff val="10000"/>
                  </a:schemeClr>
                </a:solidFill>
              </a:rPr>
              <a:t> </a:t>
            </a:r>
          </a:p>
          <a:p>
            <a:pPr>
              <a:lnSpc>
                <a:spcPct val="150000"/>
              </a:lnSpc>
              <a:buClr>
                <a:schemeClr val="accent4">
                  <a:lumMod val="50000"/>
                </a:schemeClr>
              </a:buClr>
              <a:buFont typeface="Wingdings" panose="05000000000000000000" pitchFamily="2" charset="2"/>
              <a:buChar char="v"/>
            </a:pPr>
            <a:r>
              <a:rPr lang="en-US" sz="1800" b="1">
                <a:solidFill>
                  <a:schemeClr val="tx2">
                    <a:lumMod val="90000"/>
                    <a:lumOff val="10000"/>
                  </a:schemeClr>
                </a:solidFill>
              </a:rPr>
              <a:t>Ispuniti </a:t>
            </a:r>
            <a:r>
              <a:rPr lang="en-US" sz="1800" b="1" err="1">
                <a:solidFill>
                  <a:schemeClr val="tx2">
                    <a:lumMod val="90000"/>
                    <a:lumOff val="10000"/>
                  </a:schemeClr>
                </a:solidFill>
              </a:rPr>
              <a:t>početnu</a:t>
            </a:r>
            <a:r>
              <a:rPr lang="en-US" sz="1800" b="1">
                <a:solidFill>
                  <a:schemeClr val="tx2">
                    <a:lumMod val="90000"/>
                    <a:lumOff val="10000"/>
                  </a:schemeClr>
                </a:solidFill>
              </a:rPr>
              <a:t> </a:t>
            </a:r>
            <a:r>
              <a:rPr lang="en-US" sz="1800" b="1" err="1">
                <a:solidFill>
                  <a:schemeClr val="tx2">
                    <a:lumMod val="90000"/>
                    <a:lumOff val="10000"/>
                  </a:schemeClr>
                </a:solidFill>
              </a:rPr>
              <a:t>anketu</a:t>
            </a:r>
            <a:r>
              <a:rPr lang="en-US" sz="1800" b="1">
                <a:solidFill>
                  <a:schemeClr val="tx2">
                    <a:lumMod val="90000"/>
                    <a:lumOff val="10000"/>
                  </a:schemeClr>
                </a:solidFill>
              </a:rPr>
              <a:t> </a:t>
            </a:r>
            <a:r>
              <a:rPr lang="en-US" sz="1800" b="1" err="1">
                <a:solidFill>
                  <a:schemeClr val="tx2">
                    <a:lumMod val="90000"/>
                    <a:lumOff val="10000"/>
                  </a:schemeClr>
                </a:solidFill>
              </a:rPr>
              <a:t>putem</a:t>
            </a:r>
            <a:r>
              <a:rPr lang="en-US" sz="1800" b="1">
                <a:solidFill>
                  <a:schemeClr val="tx2">
                    <a:lumMod val="90000"/>
                    <a:lumOff val="10000"/>
                  </a:schemeClr>
                </a:solidFill>
              </a:rPr>
              <a:t> </a:t>
            </a:r>
            <a:r>
              <a:rPr lang="en-US" sz="1800" b="1" err="1">
                <a:solidFill>
                  <a:schemeClr val="tx2">
                    <a:lumMod val="90000"/>
                    <a:lumOff val="10000"/>
                  </a:schemeClr>
                </a:solidFill>
              </a:rPr>
              <a:t>internetske</a:t>
            </a:r>
            <a:r>
              <a:rPr lang="en-US" sz="1800" b="1">
                <a:solidFill>
                  <a:schemeClr val="tx2">
                    <a:lumMod val="90000"/>
                    <a:lumOff val="10000"/>
                  </a:schemeClr>
                </a:solidFill>
              </a:rPr>
              <a:t> poveznice</a:t>
            </a:r>
          </a:p>
        </p:txBody>
      </p:sp>
    </p:spTree>
    <p:extLst>
      <p:ext uri="{BB962C8B-B14F-4D97-AF65-F5344CB8AC3E}">
        <p14:creationId xmlns:p14="http://schemas.microsoft.com/office/powerpoint/2010/main" val="3533841922"/>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4D56E-9794-13A0-76B8-F7597239EB7A}"/>
              </a:ext>
            </a:extLst>
          </p:cNvPr>
          <p:cNvSpPr>
            <a:spLocks noGrp="1"/>
          </p:cNvSpPr>
          <p:nvPr>
            <p:ph type="title"/>
          </p:nvPr>
        </p:nvSpPr>
        <p:spPr>
          <a:xfrm>
            <a:off x="515815" y="124473"/>
            <a:ext cx="11075821" cy="688327"/>
          </a:xfrm>
        </p:spPr>
        <p:style>
          <a:lnRef idx="1">
            <a:schemeClr val="accent3"/>
          </a:lnRef>
          <a:fillRef idx="2">
            <a:schemeClr val="accent3"/>
          </a:fillRef>
          <a:effectRef idx="1">
            <a:schemeClr val="accent3"/>
          </a:effectRef>
          <a:fontRef idx="minor">
            <a:schemeClr val="dk1"/>
          </a:fontRef>
        </p:style>
        <p:txBody>
          <a:bodyPr anchor="ctr">
            <a:normAutofit fontScale="90000"/>
          </a:bodyPr>
          <a:lstStyle/>
          <a:p>
            <a:br>
              <a:rPr lang="en-US" sz="3200" kern="1200">
                <a:solidFill>
                  <a:srgbClr val="002060"/>
                </a:solidFill>
                <a:latin typeface="+mn-lt"/>
              </a:rPr>
            </a:br>
            <a:r>
              <a:rPr lang="en-US" sz="3200" kern="1200">
                <a:solidFill>
                  <a:srgbClr val="002060"/>
                </a:solidFill>
                <a:latin typeface="+mn-lt"/>
              </a:rPr>
              <a:t>Postupak </a:t>
            </a:r>
            <a:r>
              <a:rPr lang="en-US" sz="3200" kern="1200" err="1">
                <a:solidFill>
                  <a:srgbClr val="002060"/>
                </a:solidFill>
                <a:latin typeface="+mn-lt"/>
              </a:rPr>
              <a:t>dodjele</a:t>
            </a:r>
            <a:br>
              <a:rPr lang="en-US" sz="3200" kern="1200">
                <a:solidFill>
                  <a:srgbClr val="002060"/>
                </a:solidFill>
                <a:latin typeface="Century Gothic" panose="020B0502020202020204" pitchFamily="34" charset="0"/>
              </a:rPr>
            </a:br>
            <a:endParaRPr lang="en-US" sz="3200">
              <a:solidFill>
                <a:srgbClr val="00206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0809E089-A4DA-22DA-30AD-63CC14389823}"/>
              </a:ext>
            </a:extLst>
          </p:cNvPr>
          <p:cNvSpPr>
            <a:spLocks noGrp="1"/>
          </p:cNvSpPr>
          <p:nvPr>
            <p:ph idx="1"/>
          </p:nvPr>
        </p:nvSpPr>
        <p:spPr>
          <a:xfrm>
            <a:off x="515815" y="984456"/>
            <a:ext cx="11001441" cy="5148245"/>
          </a:xfrm>
          <a:gradFill>
            <a:gsLst>
              <a:gs pos="100000">
                <a:schemeClr val="tx2">
                  <a:lumMod val="10000"/>
                  <a:lumOff val="90000"/>
                </a:schemeClr>
              </a:gs>
              <a:gs pos="0">
                <a:schemeClr val="accent1">
                  <a:tint val="44500"/>
                  <a:satMod val="160000"/>
                </a:schemeClr>
              </a:gs>
              <a:gs pos="100000">
                <a:schemeClr val="accent1">
                  <a:tint val="23500"/>
                  <a:satMod val="160000"/>
                </a:schemeClr>
              </a:gs>
            </a:gsLst>
            <a:path path="circle">
              <a:fillToRect l="100000" b="100000"/>
            </a:path>
          </a:gradFill>
          <a:ln>
            <a:noFill/>
          </a:ln>
        </p:spPr>
        <p:style>
          <a:lnRef idx="0">
            <a:scrgbClr r="0" g="0" b="0"/>
          </a:lnRef>
          <a:fillRef idx="0">
            <a:scrgbClr r="0" g="0" b="0"/>
          </a:fillRef>
          <a:effectRef idx="0">
            <a:scrgbClr r="0" g="0" b="0"/>
          </a:effectRef>
          <a:fontRef idx="minor">
            <a:schemeClr val="accent1"/>
          </a:fontRef>
        </p:style>
        <p:txBody>
          <a:bodyPr>
            <a:noAutofit/>
          </a:bodyPr>
          <a:lstStyle/>
          <a:p>
            <a:pPr marL="0" indent="0" algn="just">
              <a:buNone/>
            </a:pPr>
            <a:r>
              <a:rPr lang="hr-HR" sz="2000">
                <a:solidFill>
                  <a:schemeClr val="tx2">
                    <a:lumMod val="90000"/>
                    <a:lumOff val="10000"/>
                  </a:schemeClr>
                </a:solidFill>
                <a:effectLst/>
                <a:ea typeface="Yu Mincho" panose="02020400000000000000" pitchFamily="18" charset="-128"/>
                <a:cs typeface="Arial" panose="020B0604020202020204" pitchFamily="34" charset="0"/>
              </a:rPr>
              <a:t>Postupak </a:t>
            </a:r>
            <a:r>
              <a:rPr lang="hr-HR" sz="2000">
                <a:solidFill>
                  <a:schemeClr val="tx2">
                    <a:lumMod val="90000"/>
                    <a:lumOff val="10000"/>
                  </a:schemeClr>
                </a:solidFill>
                <a:effectLst/>
                <a:ea typeface="Yu Mincho" panose="02020400000000000000" pitchFamily="18" charset="-128"/>
              </a:rPr>
              <a:t>dodjele </a:t>
            </a:r>
            <a:r>
              <a:rPr lang="hr-HR" sz="2000">
                <a:solidFill>
                  <a:schemeClr val="tx2">
                    <a:lumMod val="90000"/>
                    <a:lumOff val="10000"/>
                  </a:schemeClr>
                </a:solidFill>
                <a:effectLst/>
                <a:ea typeface="Yu Mincho" panose="02020400000000000000" pitchFamily="18" charset="-128"/>
                <a:cs typeface="Arial" panose="020B0604020202020204" pitchFamily="34" charset="0"/>
              </a:rPr>
              <a:t>se sastoji od </a:t>
            </a:r>
            <a:r>
              <a:rPr lang="hr-HR" sz="2000">
                <a:solidFill>
                  <a:schemeClr val="tx2">
                    <a:lumMod val="90000"/>
                    <a:lumOff val="10000"/>
                  </a:schemeClr>
                </a:solidFill>
                <a:effectLst/>
                <a:ea typeface="Yu Mincho" panose="02020400000000000000" pitchFamily="18" charset="-128"/>
              </a:rPr>
              <a:t>jedinstvene </a:t>
            </a:r>
            <a:r>
              <a:rPr lang="hr-HR" sz="2000">
                <a:solidFill>
                  <a:schemeClr val="tx2">
                    <a:lumMod val="90000"/>
                    <a:lumOff val="10000"/>
                  </a:schemeClr>
                </a:solidFill>
                <a:effectLst/>
                <a:ea typeface="Yu Mincho" panose="02020400000000000000" pitchFamily="18" charset="-128"/>
                <a:cs typeface="Arial" panose="020B0604020202020204" pitchFamily="34" charset="0"/>
              </a:rPr>
              <a:t>faze </a:t>
            </a:r>
            <a:r>
              <a:rPr lang="hr-HR" sz="2000">
                <a:solidFill>
                  <a:schemeClr val="tx2">
                    <a:lumMod val="90000"/>
                    <a:lumOff val="10000"/>
                  </a:schemeClr>
                </a:solidFill>
                <a:effectLst/>
                <a:ea typeface="Yu Mincho" panose="02020400000000000000" pitchFamily="18" charset="-128"/>
              </a:rPr>
              <a:t>sa sljedećim aktivnostima</a:t>
            </a:r>
            <a:endParaRPr lang="en-GB" sz="2000">
              <a:solidFill>
                <a:schemeClr val="tx2">
                  <a:lumMod val="90000"/>
                  <a:lumOff val="10000"/>
                </a:schemeClr>
              </a:solidFill>
              <a:effectLst/>
              <a:ea typeface="Yu Mincho" panose="02020400000000000000" pitchFamily="18" charset="-128"/>
            </a:endParaRPr>
          </a:p>
          <a:p>
            <a:pPr marL="0" indent="0" algn="just">
              <a:buNone/>
            </a:pPr>
            <a:endParaRPr lang="en-GB" sz="2000">
              <a:solidFill>
                <a:schemeClr val="tx2">
                  <a:lumMod val="90000"/>
                  <a:lumOff val="10000"/>
                </a:schemeClr>
              </a:solidFill>
              <a:ea typeface="Yu Mincho" panose="02020400000000000000" pitchFamily="18" charset="-128"/>
            </a:endParaRPr>
          </a:p>
          <a:p>
            <a:pPr marL="0" indent="0" algn="just">
              <a:buNone/>
            </a:pPr>
            <a:r>
              <a:rPr lang="hr-HR" altLang="sr-Latn-RS" sz="2000">
                <a:solidFill>
                  <a:schemeClr val="tx2">
                    <a:lumMod val="90000"/>
                    <a:lumOff val="10000"/>
                  </a:schemeClr>
                </a:solidFill>
              </a:rPr>
              <a:t>Trajanje postupka: </a:t>
            </a:r>
            <a:r>
              <a:rPr lang="en-GB" altLang="sr-Latn-RS" sz="2000" err="1">
                <a:solidFill>
                  <a:schemeClr val="tx2">
                    <a:lumMod val="90000"/>
                    <a:lumOff val="10000"/>
                  </a:schemeClr>
                </a:solidFill>
              </a:rPr>
              <a:t>najviše</a:t>
            </a:r>
            <a:r>
              <a:rPr lang="en-GB" altLang="sr-Latn-RS" sz="2000">
                <a:solidFill>
                  <a:schemeClr val="tx2">
                    <a:lumMod val="90000"/>
                    <a:lumOff val="10000"/>
                  </a:schemeClr>
                </a:solidFill>
              </a:rPr>
              <a:t> 120 </a:t>
            </a:r>
            <a:r>
              <a:rPr lang="hr-HR" altLang="sr-Latn-RS" sz="2000">
                <a:solidFill>
                  <a:schemeClr val="tx2">
                    <a:lumMod val="90000"/>
                    <a:lumOff val="10000"/>
                  </a:schemeClr>
                </a:solidFill>
              </a:rPr>
              <a:t>dana</a:t>
            </a:r>
            <a:r>
              <a:rPr lang="en-GB" altLang="sr-Latn-RS" sz="2000">
                <a:solidFill>
                  <a:schemeClr val="tx2">
                    <a:lumMod val="90000"/>
                    <a:lumOff val="10000"/>
                  </a:schemeClr>
                </a:solidFill>
              </a:rPr>
              <a:t> od </a:t>
            </a:r>
            <a:r>
              <a:rPr lang="en-GB" altLang="sr-Latn-RS" sz="2000" err="1">
                <a:solidFill>
                  <a:schemeClr val="tx2">
                    <a:lumMod val="90000"/>
                    <a:lumOff val="10000"/>
                  </a:schemeClr>
                </a:solidFill>
              </a:rPr>
              <a:t>isteka</a:t>
            </a:r>
            <a:r>
              <a:rPr lang="en-GB" altLang="sr-Latn-RS" sz="2000">
                <a:solidFill>
                  <a:schemeClr val="tx2">
                    <a:lumMod val="90000"/>
                    <a:lumOff val="10000"/>
                  </a:schemeClr>
                </a:solidFill>
              </a:rPr>
              <a:t> </a:t>
            </a:r>
            <a:r>
              <a:rPr lang="en-GB" altLang="sr-Latn-RS" sz="2000" err="1">
                <a:solidFill>
                  <a:schemeClr val="tx2">
                    <a:lumMod val="90000"/>
                    <a:lumOff val="10000"/>
                  </a:schemeClr>
                </a:solidFill>
              </a:rPr>
              <a:t>roka</a:t>
            </a:r>
            <a:r>
              <a:rPr lang="en-GB" altLang="sr-Latn-RS" sz="2000">
                <a:solidFill>
                  <a:schemeClr val="tx2">
                    <a:lumMod val="90000"/>
                    <a:lumOff val="10000"/>
                  </a:schemeClr>
                </a:solidFill>
              </a:rPr>
              <a:t> za </a:t>
            </a:r>
            <a:r>
              <a:rPr lang="en-GB" altLang="sr-Latn-RS" sz="2000" err="1">
                <a:solidFill>
                  <a:schemeClr val="tx2">
                    <a:lumMod val="90000"/>
                    <a:lumOff val="10000"/>
                  </a:schemeClr>
                </a:solidFill>
              </a:rPr>
              <a:t>podnošenje</a:t>
            </a:r>
            <a:r>
              <a:rPr lang="en-GB" altLang="sr-Latn-RS" sz="2000">
                <a:solidFill>
                  <a:schemeClr val="tx2">
                    <a:lumMod val="90000"/>
                    <a:lumOff val="10000"/>
                  </a:schemeClr>
                </a:solidFill>
              </a:rPr>
              <a:t> </a:t>
            </a:r>
            <a:r>
              <a:rPr lang="en-GB" altLang="sr-Latn-RS" sz="2000" err="1">
                <a:solidFill>
                  <a:schemeClr val="tx2">
                    <a:lumMod val="90000"/>
                    <a:lumOff val="10000"/>
                  </a:schemeClr>
                </a:solidFill>
              </a:rPr>
              <a:t>projektnog</a:t>
            </a:r>
            <a:r>
              <a:rPr lang="en-GB" altLang="sr-Latn-RS" sz="2000">
                <a:solidFill>
                  <a:schemeClr val="tx2">
                    <a:lumMod val="90000"/>
                    <a:lumOff val="10000"/>
                  </a:schemeClr>
                </a:solidFill>
              </a:rPr>
              <a:t> </a:t>
            </a:r>
            <a:r>
              <a:rPr lang="en-GB" altLang="sr-Latn-RS" sz="2000" err="1">
                <a:solidFill>
                  <a:schemeClr val="tx2">
                    <a:lumMod val="90000"/>
                    <a:lumOff val="10000"/>
                  </a:schemeClr>
                </a:solidFill>
              </a:rPr>
              <a:t>prijedloga</a:t>
            </a:r>
            <a:endParaRPr lang="en-GB" sz="2000">
              <a:solidFill>
                <a:schemeClr val="tx2">
                  <a:lumMod val="90000"/>
                  <a:lumOff val="10000"/>
                </a:schemeClr>
              </a:solidFill>
              <a:ea typeface="Yu Mincho" panose="02020400000000000000" pitchFamily="18" charset="-128"/>
            </a:endParaRPr>
          </a:p>
          <a:p>
            <a:pPr algn="just">
              <a:buClr>
                <a:schemeClr val="accent4">
                  <a:lumMod val="50000"/>
                </a:schemeClr>
              </a:buClr>
              <a:buFont typeface="Wingdings" panose="05000000000000000000" pitchFamily="2" charset="2"/>
              <a:buChar char="§"/>
            </a:pPr>
            <a:r>
              <a:rPr lang="en-US" sz="2000" b="1" err="1">
                <a:solidFill>
                  <a:schemeClr val="tx2">
                    <a:lumMod val="90000"/>
                    <a:lumOff val="10000"/>
                  </a:schemeClr>
                </a:solidFill>
                <a:ea typeface="Yu Mincho" panose="02020400000000000000" pitchFamily="18" charset="-128"/>
                <a:cs typeface="Arial" panose="020B0604020202020204" pitchFamily="34" charset="0"/>
              </a:rPr>
              <a:t>Faza</a:t>
            </a:r>
            <a:r>
              <a:rPr lang="en-US" sz="2000" b="1">
                <a:solidFill>
                  <a:schemeClr val="tx2">
                    <a:lumMod val="90000"/>
                    <a:lumOff val="10000"/>
                  </a:schemeClr>
                </a:solidFill>
                <a:ea typeface="Yu Mincho" panose="02020400000000000000" pitchFamily="18" charset="-128"/>
                <a:cs typeface="Arial" panose="020B0604020202020204" pitchFamily="34" charset="0"/>
              </a:rPr>
              <a:t> 1: </a:t>
            </a:r>
            <a:r>
              <a:rPr lang="en-US" sz="2000" b="1" err="1">
                <a:solidFill>
                  <a:schemeClr val="tx2">
                    <a:lumMod val="90000"/>
                    <a:lumOff val="10000"/>
                  </a:schemeClr>
                </a:solidFill>
                <a:ea typeface="Yu Mincho" panose="02020400000000000000" pitchFamily="18" charset="-128"/>
                <a:cs typeface="Arial" panose="020B0604020202020204" pitchFamily="34" charset="0"/>
              </a:rPr>
              <a:t>Administrativna</a:t>
            </a:r>
            <a:r>
              <a:rPr lang="en-US" sz="2000" b="1">
                <a:solidFill>
                  <a:schemeClr val="tx2">
                    <a:lumMod val="90000"/>
                    <a:lumOff val="10000"/>
                  </a:schemeClr>
                </a:solidFill>
                <a:ea typeface="Yu Mincho" panose="02020400000000000000" pitchFamily="18" charset="-128"/>
                <a:cs typeface="Arial" panose="020B0604020202020204" pitchFamily="34" charset="0"/>
              </a:rPr>
              <a:t> </a:t>
            </a:r>
            <a:r>
              <a:rPr lang="en-US" sz="2000" b="1" err="1">
                <a:solidFill>
                  <a:schemeClr val="tx2">
                    <a:lumMod val="90000"/>
                    <a:lumOff val="10000"/>
                  </a:schemeClr>
                </a:solidFill>
                <a:ea typeface="Yu Mincho" panose="02020400000000000000" pitchFamily="18" charset="-128"/>
                <a:cs typeface="Arial" panose="020B0604020202020204" pitchFamily="34" charset="0"/>
              </a:rPr>
              <a:t>provjera</a:t>
            </a:r>
            <a:r>
              <a:rPr lang="en-US" sz="2000" b="1">
                <a:solidFill>
                  <a:schemeClr val="tx2">
                    <a:lumMod val="90000"/>
                    <a:lumOff val="10000"/>
                  </a:schemeClr>
                </a:solidFill>
                <a:ea typeface="Yu Mincho" panose="02020400000000000000" pitchFamily="18" charset="-128"/>
                <a:cs typeface="Arial" panose="020B0604020202020204" pitchFamily="34" charset="0"/>
              </a:rPr>
              <a:t>, </a:t>
            </a:r>
            <a:r>
              <a:rPr lang="en-US" sz="2000" b="1" err="1">
                <a:solidFill>
                  <a:schemeClr val="tx2">
                    <a:lumMod val="90000"/>
                    <a:lumOff val="10000"/>
                  </a:schemeClr>
                </a:solidFill>
                <a:ea typeface="Yu Mincho" panose="02020400000000000000" pitchFamily="18" charset="-128"/>
                <a:cs typeface="Arial" panose="020B0604020202020204" pitchFamily="34" charset="0"/>
              </a:rPr>
              <a:t>provjera</a:t>
            </a:r>
            <a:r>
              <a:rPr lang="en-US" sz="2000" b="1">
                <a:solidFill>
                  <a:schemeClr val="tx2">
                    <a:lumMod val="90000"/>
                    <a:lumOff val="10000"/>
                  </a:schemeClr>
                </a:solidFill>
                <a:ea typeface="Yu Mincho" panose="02020400000000000000" pitchFamily="18" charset="-128"/>
                <a:cs typeface="Arial" panose="020B0604020202020204" pitchFamily="34" charset="0"/>
              </a:rPr>
              <a:t> </a:t>
            </a:r>
            <a:r>
              <a:rPr lang="en-US" sz="2000" b="1" err="1">
                <a:solidFill>
                  <a:schemeClr val="tx2">
                    <a:lumMod val="90000"/>
                    <a:lumOff val="10000"/>
                  </a:schemeClr>
                </a:solidFill>
                <a:ea typeface="Yu Mincho" panose="02020400000000000000" pitchFamily="18" charset="-128"/>
                <a:cs typeface="Arial" panose="020B0604020202020204" pitchFamily="34" charset="0"/>
              </a:rPr>
              <a:t>prihvatljivosti</a:t>
            </a:r>
            <a:r>
              <a:rPr lang="en-US" sz="2000" b="1">
                <a:solidFill>
                  <a:schemeClr val="tx2">
                    <a:lumMod val="90000"/>
                    <a:lumOff val="10000"/>
                  </a:schemeClr>
                </a:solidFill>
                <a:ea typeface="Yu Mincho" panose="02020400000000000000" pitchFamily="18" charset="-128"/>
                <a:cs typeface="Arial" panose="020B0604020202020204" pitchFamily="34" charset="0"/>
              </a:rPr>
              <a:t> </a:t>
            </a:r>
            <a:r>
              <a:rPr lang="en-US" sz="2000" b="1" err="1">
                <a:solidFill>
                  <a:schemeClr val="tx2">
                    <a:lumMod val="90000"/>
                    <a:lumOff val="10000"/>
                  </a:schemeClr>
                </a:solidFill>
                <a:ea typeface="Yu Mincho" panose="02020400000000000000" pitchFamily="18" charset="-128"/>
                <a:cs typeface="Arial" panose="020B0604020202020204" pitchFamily="34" charset="0"/>
              </a:rPr>
              <a:t>prijavitelja</a:t>
            </a:r>
            <a:r>
              <a:rPr lang="en-US" sz="2000" b="1">
                <a:solidFill>
                  <a:schemeClr val="tx2">
                    <a:lumMod val="90000"/>
                    <a:lumOff val="10000"/>
                  </a:schemeClr>
                </a:solidFill>
                <a:ea typeface="Yu Mincho" panose="02020400000000000000" pitchFamily="18" charset="-128"/>
                <a:cs typeface="Arial" panose="020B0604020202020204" pitchFamily="34" charset="0"/>
              </a:rPr>
              <a:t>, </a:t>
            </a:r>
            <a:r>
              <a:rPr lang="en-US" sz="2000" b="1" err="1">
                <a:solidFill>
                  <a:schemeClr val="tx2">
                    <a:lumMod val="90000"/>
                    <a:lumOff val="10000"/>
                  </a:schemeClr>
                </a:solidFill>
                <a:ea typeface="Yu Mincho" panose="02020400000000000000" pitchFamily="18" charset="-128"/>
                <a:cs typeface="Arial" panose="020B0604020202020204" pitchFamily="34" charset="0"/>
              </a:rPr>
              <a:t>projekta</a:t>
            </a:r>
            <a:r>
              <a:rPr lang="en-US" sz="2000" b="1">
                <a:solidFill>
                  <a:schemeClr val="tx2">
                    <a:lumMod val="90000"/>
                    <a:lumOff val="10000"/>
                  </a:schemeClr>
                </a:solidFill>
                <a:ea typeface="Yu Mincho" panose="02020400000000000000" pitchFamily="18" charset="-128"/>
                <a:cs typeface="Arial" panose="020B0604020202020204" pitchFamily="34" charset="0"/>
              </a:rPr>
              <a:t>, </a:t>
            </a:r>
            <a:r>
              <a:rPr lang="en-US" sz="2000" b="1" err="1">
                <a:solidFill>
                  <a:schemeClr val="tx2">
                    <a:lumMod val="90000"/>
                    <a:lumOff val="10000"/>
                  </a:schemeClr>
                </a:solidFill>
                <a:ea typeface="Yu Mincho" panose="02020400000000000000" pitchFamily="18" charset="-128"/>
                <a:cs typeface="Arial" panose="020B0604020202020204" pitchFamily="34" charset="0"/>
              </a:rPr>
              <a:t>aktivnosti</a:t>
            </a:r>
            <a:r>
              <a:rPr lang="en-US" sz="2000" b="1">
                <a:solidFill>
                  <a:schemeClr val="tx2">
                    <a:lumMod val="90000"/>
                    <a:lumOff val="10000"/>
                  </a:schemeClr>
                </a:solidFill>
                <a:ea typeface="Yu Mincho" panose="02020400000000000000" pitchFamily="18" charset="-128"/>
                <a:cs typeface="Arial" panose="020B0604020202020204" pitchFamily="34" charset="0"/>
              </a:rPr>
              <a:t> </a:t>
            </a:r>
            <a:r>
              <a:rPr lang="en-US" sz="2000" b="1" err="1">
                <a:solidFill>
                  <a:schemeClr val="tx2">
                    <a:lumMod val="90000"/>
                    <a:lumOff val="10000"/>
                  </a:schemeClr>
                </a:solidFill>
                <a:ea typeface="Yu Mincho" panose="02020400000000000000" pitchFamily="18" charset="-128"/>
                <a:cs typeface="Arial" panose="020B0604020202020204" pitchFamily="34" charset="0"/>
              </a:rPr>
              <a:t>i</a:t>
            </a:r>
            <a:r>
              <a:rPr lang="en-US" sz="2000" b="1">
                <a:solidFill>
                  <a:schemeClr val="tx2">
                    <a:lumMod val="90000"/>
                    <a:lumOff val="10000"/>
                  </a:schemeClr>
                </a:solidFill>
                <a:ea typeface="Yu Mincho" panose="02020400000000000000" pitchFamily="18" charset="-128"/>
                <a:cs typeface="Arial" panose="020B0604020202020204" pitchFamily="34" charset="0"/>
              </a:rPr>
              <a:t> </a:t>
            </a:r>
            <a:r>
              <a:rPr lang="en-US" sz="2000" b="1" err="1">
                <a:solidFill>
                  <a:schemeClr val="tx2">
                    <a:lumMod val="90000"/>
                    <a:lumOff val="10000"/>
                  </a:schemeClr>
                </a:solidFill>
                <a:ea typeface="Yu Mincho" panose="02020400000000000000" pitchFamily="18" charset="-128"/>
                <a:cs typeface="Arial" panose="020B0604020202020204" pitchFamily="34" charset="0"/>
              </a:rPr>
              <a:t>troškova</a:t>
            </a:r>
            <a:r>
              <a:rPr lang="en-US" sz="2000" b="1">
                <a:solidFill>
                  <a:schemeClr val="tx2">
                    <a:lumMod val="90000"/>
                    <a:lumOff val="10000"/>
                  </a:schemeClr>
                </a:solidFill>
                <a:ea typeface="Yu Mincho" panose="02020400000000000000" pitchFamily="18" charset="-128"/>
                <a:cs typeface="Arial" panose="020B0604020202020204" pitchFamily="34" charset="0"/>
              </a:rPr>
              <a:t> </a:t>
            </a:r>
            <a:r>
              <a:rPr lang="en-US" sz="2000" b="1" err="1">
                <a:solidFill>
                  <a:schemeClr val="tx2">
                    <a:lumMod val="90000"/>
                    <a:lumOff val="10000"/>
                  </a:schemeClr>
                </a:solidFill>
                <a:ea typeface="Yu Mincho" panose="02020400000000000000" pitchFamily="18" charset="-128"/>
                <a:cs typeface="Arial" panose="020B0604020202020204" pitchFamily="34" charset="0"/>
              </a:rPr>
              <a:t>te</a:t>
            </a:r>
            <a:r>
              <a:rPr lang="en-US" sz="2000" b="1">
                <a:solidFill>
                  <a:schemeClr val="tx2">
                    <a:lumMod val="90000"/>
                    <a:lumOff val="10000"/>
                  </a:schemeClr>
                </a:solidFill>
                <a:ea typeface="Yu Mincho" panose="02020400000000000000" pitchFamily="18" charset="-128"/>
                <a:cs typeface="Arial" panose="020B0604020202020204" pitchFamily="34" charset="0"/>
              </a:rPr>
              <a:t> </a:t>
            </a:r>
            <a:r>
              <a:rPr lang="en-US" sz="2000" b="1" err="1">
                <a:solidFill>
                  <a:schemeClr val="tx2">
                    <a:lumMod val="90000"/>
                    <a:lumOff val="10000"/>
                  </a:schemeClr>
                </a:solidFill>
                <a:ea typeface="Yu Mincho" panose="02020400000000000000" pitchFamily="18" charset="-128"/>
                <a:cs typeface="Arial" panose="020B0604020202020204" pitchFamily="34" charset="0"/>
              </a:rPr>
              <a:t>ocjena</a:t>
            </a:r>
            <a:r>
              <a:rPr lang="en-US" sz="2000" b="1">
                <a:solidFill>
                  <a:schemeClr val="tx2">
                    <a:lumMod val="90000"/>
                    <a:lumOff val="10000"/>
                  </a:schemeClr>
                </a:solidFill>
                <a:ea typeface="Yu Mincho" panose="02020400000000000000" pitchFamily="18" charset="-128"/>
                <a:cs typeface="Arial" panose="020B0604020202020204" pitchFamily="34" charset="0"/>
              </a:rPr>
              <a:t> </a:t>
            </a:r>
            <a:r>
              <a:rPr lang="en-US" sz="2000" b="1" err="1">
                <a:solidFill>
                  <a:schemeClr val="tx2">
                    <a:lumMod val="90000"/>
                    <a:lumOff val="10000"/>
                  </a:schemeClr>
                </a:solidFill>
                <a:ea typeface="Yu Mincho" panose="02020400000000000000" pitchFamily="18" charset="-128"/>
                <a:cs typeface="Arial" panose="020B0604020202020204" pitchFamily="34" charset="0"/>
              </a:rPr>
              <a:t>kvalitete</a:t>
            </a:r>
            <a:endParaRPr lang="en-US" sz="2000" b="1">
              <a:solidFill>
                <a:schemeClr val="tx2">
                  <a:lumMod val="90000"/>
                  <a:lumOff val="10000"/>
                </a:schemeClr>
              </a:solidFill>
              <a:ea typeface="Yu Mincho" panose="02020400000000000000" pitchFamily="18" charset="-128"/>
              <a:cs typeface="Arial" panose="020B0604020202020204" pitchFamily="34" charset="0"/>
            </a:endParaRPr>
          </a:p>
          <a:p>
            <a:pPr algn="just">
              <a:buClr>
                <a:schemeClr val="accent4">
                  <a:lumMod val="50000"/>
                </a:schemeClr>
              </a:buClr>
              <a:buFont typeface="Wingdings" panose="05000000000000000000" pitchFamily="2" charset="2"/>
              <a:buChar char="§"/>
            </a:pPr>
            <a:r>
              <a:rPr lang="hr-HR" sz="2000">
                <a:solidFill>
                  <a:schemeClr val="tx2">
                    <a:lumMod val="90000"/>
                    <a:lumOff val="10000"/>
                  </a:schemeClr>
                </a:solidFill>
                <a:effectLst/>
                <a:ea typeface="Yu Mincho" panose="02020400000000000000" pitchFamily="18" charset="-128"/>
                <a:cs typeface="Times New Roman" panose="02020603050405020304" pitchFamily="18" charset="0"/>
              </a:rPr>
              <a:t>PT2 u roku od pet radnih dana od </a:t>
            </a:r>
            <a:r>
              <a:rPr lang="hr-HR" sz="2000" err="1">
                <a:solidFill>
                  <a:schemeClr val="tx2">
                    <a:lumMod val="90000"/>
                    <a:lumOff val="10000"/>
                  </a:schemeClr>
                </a:solidFill>
                <a:effectLst/>
                <a:ea typeface="Yu Mincho" panose="02020400000000000000" pitchFamily="18" charset="-128"/>
                <a:cs typeface="Times New Roman" panose="02020603050405020304" pitchFamily="18" charset="0"/>
              </a:rPr>
              <a:t>od</a:t>
            </a:r>
            <a:r>
              <a:rPr lang="hr-HR" sz="2000">
                <a:solidFill>
                  <a:schemeClr val="tx2">
                    <a:lumMod val="90000"/>
                    <a:lumOff val="10000"/>
                  </a:schemeClr>
                </a:solidFill>
                <a:effectLst/>
                <a:ea typeface="Yu Mincho" panose="02020400000000000000" pitchFamily="18" charset="-128"/>
                <a:cs typeface="Times New Roman" panose="02020603050405020304" pitchFamily="18" charset="0"/>
              </a:rPr>
              <a:t> dana donošenja odluke o statusu navedenog projektnog prijedloga na kraju postupka dodjele bespovratnih sredstava obavještava prijavitelja o statusu projektnog prijedloga</a:t>
            </a:r>
            <a:endParaRPr lang="en-US" sz="2000">
              <a:solidFill>
                <a:schemeClr val="tx2">
                  <a:lumMod val="90000"/>
                  <a:lumOff val="10000"/>
                </a:schemeClr>
              </a:solidFill>
              <a:effectLst/>
              <a:ea typeface="Yu Mincho" panose="02020400000000000000" pitchFamily="18" charset="-128"/>
              <a:cs typeface="Times New Roman" panose="02020603050405020304" pitchFamily="18" charset="0"/>
            </a:endParaRPr>
          </a:p>
          <a:p>
            <a:pPr algn="just">
              <a:buClr>
                <a:schemeClr val="accent4">
                  <a:lumMod val="50000"/>
                </a:schemeClr>
              </a:buClr>
              <a:buFont typeface="Wingdings" panose="05000000000000000000" pitchFamily="2" charset="2"/>
              <a:buChar char="§"/>
            </a:pPr>
            <a:r>
              <a:rPr lang="hr-HR" sz="2000">
                <a:solidFill>
                  <a:schemeClr val="tx2">
                    <a:lumMod val="90000"/>
                    <a:lumOff val="10000"/>
                  </a:schemeClr>
                </a:solidFill>
                <a:effectLst/>
                <a:ea typeface="Yu Mincho" panose="02020400000000000000" pitchFamily="18" charset="-128"/>
                <a:cs typeface="Times New Roman" panose="02020603050405020304" pitchFamily="18" charset="0"/>
              </a:rPr>
              <a:t>Postupak dodjele se provodi primjenom </a:t>
            </a:r>
            <a:r>
              <a:rPr lang="hr-HR" sz="2000" i="1">
                <a:solidFill>
                  <a:schemeClr val="tx2">
                    <a:lumMod val="90000"/>
                    <a:lumOff val="10000"/>
                  </a:schemeClr>
                </a:solidFill>
                <a:effectLst/>
                <a:ea typeface="Yu Mincho" panose="02020400000000000000" pitchFamily="18" charset="-128"/>
                <a:cs typeface="Times New Roman" panose="02020603050405020304" pitchFamily="18" charset="0"/>
              </a:rPr>
              <a:t>Priloga 3. Postupak dodjele bespovratnih sredstava </a:t>
            </a:r>
            <a:r>
              <a:rPr lang="hr-HR" sz="2000">
                <a:solidFill>
                  <a:schemeClr val="tx2">
                    <a:lumMod val="90000"/>
                    <a:lumOff val="10000"/>
                  </a:schemeClr>
                </a:solidFill>
                <a:effectLst/>
                <a:ea typeface="Yu Mincho" panose="02020400000000000000" pitchFamily="18" charset="-128"/>
                <a:cs typeface="Times New Roman" panose="02020603050405020304" pitchFamily="18" charset="0"/>
              </a:rPr>
              <a:t>koji sadrži kontrolnu listu </a:t>
            </a:r>
            <a:r>
              <a:rPr lang="en-US" sz="2000">
                <a:solidFill>
                  <a:schemeClr val="tx2">
                    <a:lumMod val="90000"/>
                    <a:lumOff val="10000"/>
                  </a:schemeClr>
                </a:solidFill>
                <a:effectLst/>
                <a:ea typeface="Yu Mincho" panose="02020400000000000000" pitchFamily="18" charset="-128"/>
                <a:cs typeface="Times New Roman" panose="02020603050405020304" pitchFamily="18" charset="0"/>
              </a:rPr>
              <a:t>za </a:t>
            </a:r>
            <a:r>
              <a:rPr lang="en-US" sz="2000" err="1">
                <a:solidFill>
                  <a:schemeClr val="tx2">
                    <a:lumMod val="90000"/>
                    <a:lumOff val="10000"/>
                  </a:schemeClr>
                </a:solidFill>
                <a:effectLst/>
                <a:ea typeface="Yu Mincho" panose="02020400000000000000" pitchFamily="18" charset="-128"/>
                <a:cs typeface="Times New Roman" panose="02020603050405020304" pitchFamily="18" charset="0"/>
              </a:rPr>
              <a:t>provjeru</a:t>
            </a:r>
            <a:endParaRPr lang="en-US" sz="2000">
              <a:solidFill>
                <a:schemeClr val="tx2">
                  <a:lumMod val="90000"/>
                  <a:lumOff val="10000"/>
                </a:schemeClr>
              </a:solidFill>
              <a:effectLst/>
              <a:ea typeface="Yu Mincho" panose="02020400000000000000" pitchFamily="18" charset="-128"/>
              <a:cs typeface="Times New Roman" panose="02020603050405020304" pitchFamily="18" charset="0"/>
            </a:endParaRPr>
          </a:p>
          <a:p>
            <a:pPr algn="just">
              <a:buClr>
                <a:schemeClr val="accent4">
                  <a:lumMod val="50000"/>
                </a:schemeClr>
              </a:buClr>
              <a:buFont typeface="Wingdings" panose="05000000000000000000" pitchFamily="2" charset="2"/>
              <a:buChar char="§"/>
            </a:pPr>
            <a:r>
              <a:rPr lang="en-GB" altLang="sr-Latn-RS" sz="2000" b="1" err="1">
                <a:solidFill>
                  <a:schemeClr val="tx2">
                    <a:lumMod val="90000"/>
                    <a:lumOff val="10000"/>
                  </a:schemeClr>
                </a:solidFill>
              </a:rPr>
              <a:t>Faza</a:t>
            </a:r>
            <a:r>
              <a:rPr lang="en-GB" altLang="sr-Latn-RS" sz="2000" b="1">
                <a:solidFill>
                  <a:schemeClr val="tx2">
                    <a:lumMod val="90000"/>
                    <a:lumOff val="10000"/>
                  </a:schemeClr>
                </a:solidFill>
              </a:rPr>
              <a:t> 2: </a:t>
            </a:r>
            <a:r>
              <a:rPr lang="en-GB" altLang="sr-Latn-RS" sz="2000" b="1" err="1">
                <a:solidFill>
                  <a:schemeClr val="tx2">
                    <a:lumMod val="90000"/>
                    <a:lumOff val="10000"/>
                  </a:schemeClr>
                </a:solidFill>
              </a:rPr>
              <a:t>Odluka</a:t>
            </a:r>
            <a:r>
              <a:rPr lang="en-GB" altLang="sr-Latn-RS" sz="2000" b="1">
                <a:solidFill>
                  <a:schemeClr val="tx2">
                    <a:lumMod val="90000"/>
                    <a:lumOff val="10000"/>
                  </a:schemeClr>
                </a:solidFill>
              </a:rPr>
              <a:t> o </a:t>
            </a:r>
            <a:r>
              <a:rPr lang="en-GB" altLang="sr-Latn-RS" sz="2000" b="1" err="1">
                <a:solidFill>
                  <a:schemeClr val="tx2">
                    <a:lumMod val="90000"/>
                    <a:lumOff val="10000"/>
                  </a:schemeClr>
                </a:solidFill>
              </a:rPr>
              <a:t>financiranju</a:t>
            </a:r>
            <a:endParaRPr lang="en-US" sz="2000" b="1">
              <a:solidFill>
                <a:schemeClr val="tx2">
                  <a:lumMod val="90000"/>
                  <a:lumOff val="10000"/>
                </a:schemeClr>
              </a:solidFill>
              <a:ea typeface="Yu Mincho" panose="02020400000000000000" pitchFamily="18" charset="-128"/>
              <a:cs typeface="Times New Roman" panose="02020603050405020304" pitchFamily="18" charset="0"/>
            </a:endParaRPr>
          </a:p>
          <a:p>
            <a:pPr algn="just">
              <a:buClr>
                <a:schemeClr val="accent4">
                  <a:lumMod val="50000"/>
                </a:schemeClr>
              </a:buClr>
              <a:buFont typeface="Wingdings" panose="05000000000000000000" pitchFamily="2" charset="2"/>
              <a:buChar char="§"/>
            </a:pPr>
            <a:r>
              <a:rPr lang="en-GB" sz="2000" err="1">
                <a:solidFill>
                  <a:schemeClr val="tx2">
                    <a:lumMod val="90000"/>
                    <a:lumOff val="10000"/>
                  </a:schemeClr>
                </a:solidFill>
                <a:ea typeface="Yu Mincho" panose="02020400000000000000" pitchFamily="18" charset="-128"/>
                <a:cs typeface="Times New Roman" panose="02020603050405020304" pitchFamily="18" charset="0"/>
              </a:rPr>
              <a:t>Ugovor</a:t>
            </a:r>
            <a:r>
              <a:rPr lang="en-GB" sz="2000">
                <a:solidFill>
                  <a:schemeClr val="tx2">
                    <a:lumMod val="90000"/>
                    <a:lumOff val="10000"/>
                  </a:schemeClr>
                </a:solidFill>
                <a:ea typeface="Yu Mincho" panose="02020400000000000000" pitchFamily="18" charset="-128"/>
                <a:cs typeface="Times New Roman" panose="02020603050405020304" pitchFamily="18" charset="0"/>
              </a:rPr>
              <a:t> o </a:t>
            </a:r>
            <a:r>
              <a:rPr lang="en-GB" sz="2000" err="1">
                <a:solidFill>
                  <a:schemeClr val="tx2">
                    <a:lumMod val="90000"/>
                    <a:lumOff val="10000"/>
                  </a:schemeClr>
                </a:solidFill>
                <a:ea typeface="Yu Mincho" panose="02020400000000000000" pitchFamily="18" charset="-128"/>
                <a:cs typeface="Times New Roman" panose="02020603050405020304" pitchFamily="18" charset="0"/>
              </a:rPr>
              <a:t>dodjeli</a:t>
            </a:r>
            <a:r>
              <a:rPr lang="en-GB" sz="2000">
                <a:solidFill>
                  <a:schemeClr val="tx2">
                    <a:lumMod val="90000"/>
                    <a:lumOff val="10000"/>
                  </a:schemeClr>
                </a:solidFill>
                <a:ea typeface="Yu Mincho" panose="02020400000000000000" pitchFamily="18" charset="-128"/>
                <a:cs typeface="Times New Roman" panose="02020603050405020304" pitchFamily="18" charset="0"/>
              </a:rPr>
              <a:t> </a:t>
            </a:r>
            <a:r>
              <a:rPr lang="en-GB" sz="2000" err="1">
                <a:solidFill>
                  <a:schemeClr val="tx2">
                    <a:lumMod val="90000"/>
                    <a:lumOff val="10000"/>
                  </a:schemeClr>
                </a:solidFill>
                <a:ea typeface="Yu Mincho" panose="02020400000000000000" pitchFamily="18" charset="-128"/>
                <a:cs typeface="Times New Roman" panose="02020603050405020304" pitchFamily="18" charset="0"/>
              </a:rPr>
              <a:t>bespovratnih</a:t>
            </a:r>
            <a:r>
              <a:rPr lang="en-GB" sz="2000">
                <a:solidFill>
                  <a:schemeClr val="tx2">
                    <a:lumMod val="90000"/>
                    <a:lumOff val="10000"/>
                  </a:schemeClr>
                </a:solidFill>
                <a:ea typeface="Yu Mincho" panose="02020400000000000000" pitchFamily="18" charset="-128"/>
                <a:cs typeface="Times New Roman" panose="02020603050405020304" pitchFamily="18" charset="0"/>
              </a:rPr>
              <a:t> </a:t>
            </a:r>
            <a:r>
              <a:rPr lang="en-GB" sz="2000" err="1">
                <a:solidFill>
                  <a:schemeClr val="tx2">
                    <a:lumMod val="90000"/>
                    <a:lumOff val="10000"/>
                  </a:schemeClr>
                </a:solidFill>
                <a:ea typeface="Yu Mincho" panose="02020400000000000000" pitchFamily="18" charset="-128"/>
                <a:cs typeface="Times New Roman" panose="02020603050405020304" pitchFamily="18" charset="0"/>
              </a:rPr>
              <a:t>sredstava</a:t>
            </a:r>
            <a:r>
              <a:rPr lang="en-GB" sz="2000">
                <a:solidFill>
                  <a:schemeClr val="tx2">
                    <a:lumMod val="90000"/>
                    <a:lumOff val="10000"/>
                  </a:schemeClr>
                </a:solidFill>
                <a:ea typeface="Yu Mincho" panose="02020400000000000000" pitchFamily="18" charset="-128"/>
                <a:cs typeface="Times New Roman" panose="02020603050405020304" pitchFamily="18" charset="0"/>
              </a:rPr>
              <a:t> se </a:t>
            </a:r>
            <a:r>
              <a:rPr lang="en-GB" sz="2000" err="1">
                <a:solidFill>
                  <a:schemeClr val="tx2">
                    <a:lumMod val="90000"/>
                    <a:lumOff val="10000"/>
                  </a:schemeClr>
                </a:solidFill>
                <a:ea typeface="Yu Mincho" panose="02020400000000000000" pitchFamily="18" charset="-128"/>
                <a:cs typeface="Times New Roman" panose="02020603050405020304" pitchFamily="18" charset="0"/>
              </a:rPr>
              <a:t>priprema</a:t>
            </a:r>
            <a:r>
              <a:rPr lang="en-GB" sz="2000">
                <a:solidFill>
                  <a:schemeClr val="tx2">
                    <a:lumMod val="90000"/>
                    <a:lumOff val="10000"/>
                  </a:schemeClr>
                </a:solidFill>
                <a:ea typeface="Yu Mincho" panose="02020400000000000000" pitchFamily="18" charset="-128"/>
                <a:cs typeface="Times New Roman" panose="02020603050405020304" pitchFamily="18" charset="0"/>
              </a:rPr>
              <a:t> </a:t>
            </a:r>
            <a:r>
              <a:rPr lang="en-GB" sz="2000" err="1">
                <a:solidFill>
                  <a:schemeClr val="tx2">
                    <a:lumMod val="90000"/>
                    <a:lumOff val="10000"/>
                  </a:schemeClr>
                </a:solidFill>
                <a:ea typeface="Yu Mincho" panose="02020400000000000000" pitchFamily="18" charset="-128"/>
                <a:cs typeface="Times New Roman" panose="02020603050405020304" pitchFamily="18" charset="0"/>
              </a:rPr>
              <a:t>i</a:t>
            </a:r>
            <a:r>
              <a:rPr lang="en-GB" sz="2000">
                <a:solidFill>
                  <a:schemeClr val="tx2">
                    <a:lumMod val="90000"/>
                    <a:lumOff val="10000"/>
                  </a:schemeClr>
                </a:solidFill>
                <a:ea typeface="Yu Mincho" panose="02020400000000000000" pitchFamily="18" charset="-128"/>
                <a:cs typeface="Times New Roman" panose="02020603050405020304" pitchFamily="18" charset="0"/>
              </a:rPr>
              <a:t> </a:t>
            </a:r>
            <a:r>
              <a:rPr lang="en-GB" sz="2000" err="1">
                <a:solidFill>
                  <a:schemeClr val="tx2">
                    <a:lumMod val="90000"/>
                    <a:lumOff val="10000"/>
                  </a:schemeClr>
                </a:solidFill>
                <a:ea typeface="Yu Mincho" panose="02020400000000000000" pitchFamily="18" charset="-128"/>
                <a:cs typeface="Times New Roman" panose="02020603050405020304" pitchFamily="18" charset="0"/>
              </a:rPr>
              <a:t>potpisuje</a:t>
            </a:r>
            <a:r>
              <a:rPr lang="en-GB" sz="2000">
                <a:solidFill>
                  <a:schemeClr val="tx2">
                    <a:lumMod val="90000"/>
                    <a:lumOff val="10000"/>
                  </a:schemeClr>
                </a:solidFill>
                <a:ea typeface="Yu Mincho" panose="02020400000000000000" pitchFamily="18" charset="-128"/>
                <a:cs typeface="Times New Roman" panose="02020603050405020304" pitchFamily="18" charset="0"/>
              </a:rPr>
              <a:t> u </a:t>
            </a:r>
            <a:r>
              <a:rPr lang="en-GB" sz="2000" err="1">
                <a:solidFill>
                  <a:schemeClr val="tx2">
                    <a:lumMod val="90000"/>
                    <a:lumOff val="10000"/>
                  </a:schemeClr>
                </a:solidFill>
                <a:ea typeface="Yu Mincho" panose="02020400000000000000" pitchFamily="18" charset="-128"/>
                <a:cs typeface="Times New Roman" panose="02020603050405020304" pitchFamily="18" charset="0"/>
              </a:rPr>
              <a:t>roku</a:t>
            </a:r>
            <a:r>
              <a:rPr lang="en-GB" sz="2000">
                <a:solidFill>
                  <a:schemeClr val="tx2">
                    <a:lumMod val="90000"/>
                    <a:lumOff val="10000"/>
                  </a:schemeClr>
                </a:solidFill>
                <a:ea typeface="Yu Mincho" panose="02020400000000000000" pitchFamily="18" charset="-128"/>
                <a:cs typeface="Times New Roman" panose="02020603050405020304" pitchFamily="18" charset="0"/>
              </a:rPr>
              <a:t> 45 dana od dana </a:t>
            </a:r>
            <a:r>
              <a:rPr lang="en-GB" sz="2000" err="1">
                <a:solidFill>
                  <a:schemeClr val="tx2">
                    <a:lumMod val="90000"/>
                    <a:lumOff val="10000"/>
                  </a:schemeClr>
                </a:solidFill>
                <a:ea typeface="Yu Mincho" panose="02020400000000000000" pitchFamily="18" charset="-128"/>
                <a:cs typeface="Times New Roman" panose="02020603050405020304" pitchFamily="18" charset="0"/>
              </a:rPr>
              <a:t>dostave</a:t>
            </a:r>
            <a:r>
              <a:rPr lang="en-GB" sz="2000">
                <a:solidFill>
                  <a:schemeClr val="tx2">
                    <a:lumMod val="90000"/>
                    <a:lumOff val="10000"/>
                  </a:schemeClr>
                </a:solidFill>
                <a:ea typeface="Yu Mincho" panose="02020400000000000000" pitchFamily="18" charset="-128"/>
                <a:cs typeface="Times New Roman" panose="02020603050405020304" pitchFamily="18" charset="0"/>
              </a:rPr>
              <a:t> </a:t>
            </a:r>
            <a:r>
              <a:rPr lang="en-GB" sz="2000" err="1">
                <a:solidFill>
                  <a:schemeClr val="tx2">
                    <a:lumMod val="90000"/>
                    <a:lumOff val="10000"/>
                  </a:schemeClr>
                </a:solidFill>
                <a:ea typeface="Yu Mincho" panose="02020400000000000000" pitchFamily="18" charset="-128"/>
                <a:cs typeface="Times New Roman" panose="02020603050405020304" pitchFamily="18" charset="0"/>
              </a:rPr>
              <a:t>Odluke</a:t>
            </a:r>
            <a:r>
              <a:rPr lang="en-GB" sz="2000">
                <a:solidFill>
                  <a:schemeClr val="tx2">
                    <a:lumMod val="90000"/>
                    <a:lumOff val="10000"/>
                  </a:schemeClr>
                </a:solidFill>
                <a:ea typeface="Yu Mincho" panose="02020400000000000000" pitchFamily="18" charset="-128"/>
                <a:cs typeface="Times New Roman" panose="02020603050405020304" pitchFamily="18" charset="0"/>
              </a:rPr>
              <a:t> o </a:t>
            </a:r>
            <a:r>
              <a:rPr lang="en-GB" sz="2000" err="1">
                <a:solidFill>
                  <a:schemeClr val="tx2">
                    <a:lumMod val="90000"/>
                    <a:lumOff val="10000"/>
                  </a:schemeClr>
                </a:solidFill>
                <a:ea typeface="Yu Mincho" panose="02020400000000000000" pitchFamily="18" charset="-128"/>
                <a:cs typeface="Times New Roman" panose="02020603050405020304" pitchFamily="18" charset="0"/>
              </a:rPr>
              <a:t>financiranju</a:t>
            </a:r>
            <a:r>
              <a:rPr lang="en-GB" sz="2000">
                <a:solidFill>
                  <a:schemeClr val="tx2">
                    <a:lumMod val="90000"/>
                    <a:lumOff val="10000"/>
                  </a:schemeClr>
                </a:solidFill>
                <a:ea typeface="Yu Mincho" panose="02020400000000000000" pitchFamily="18" charset="-128"/>
                <a:cs typeface="Times New Roman" panose="02020603050405020304" pitchFamily="18" charset="0"/>
              </a:rPr>
              <a:t> </a:t>
            </a:r>
            <a:r>
              <a:rPr lang="en-GB" sz="2000" err="1">
                <a:solidFill>
                  <a:schemeClr val="tx2">
                    <a:lumMod val="90000"/>
                    <a:lumOff val="10000"/>
                  </a:schemeClr>
                </a:solidFill>
                <a:ea typeface="Yu Mincho" panose="02020400000000000000" pitchFamily="18" charset="-128"/>
                <a:cs typeface="Times New Roman" panose="02020603050405020304" pitchFamily="18" charset="0"/>
              </a:rPr>
              <a:t>putem</a:t>
            </a:r>
            <a:r>
              <a:rPr lang="en-GB" sz="2000">
                <a:solidFill>
                  <a:schemeClr val="tx2">
                    <a:lumMod val="90000"/>
                    <a:lumOff val="10000"/>
                  </a:schemeClr>
                </a:solidFill>
                <a:ea typeface="Yu Mincho" panose="02020400000000000000" pitchFamily="18" charset="-128"/>
                <a:cs typeface="Times New Roman" panose="02020603050405020304" pitchFamily="18" charset="0"/>
              </a:rPr>
              <a:t> </a:t>
            </a:r>
            <a:r>
              <a:rPr lang="en-GB" sz="2000" err="1">
                <a:solidFill>
                  <a:schemeClr val="tx2">
                    <a:lumMod val="90000"/>
                    <a:lumOff val="10000"/>
                  </a:schemeClr>
                </a:solidFill>
                <a:ea typeface="Yu Mincho" panose="02020400000000000000" pitchFamily="18" charset="-128"/>
                <a:cs typeface="Times New Roman" panose="02020603050405020304" pitchFamily="18" charset="0"/>
              </a:rPr>
              <a:t>informacijskog</a:t>
            </a:r>
            <a:r>
              <a:rPr lang="en-GB" sz="2000">
                <a:solidFill>
                  <a:schemeClr val="tx2">
                    <a:lumMod val="90000"/>
                    <a:lumOff val="10000"/>
                  </a:schemeClr>
                </a:solidFill>
                <a:ea typeface="Yu Mincho" panose="02020400000000000000" pitchFamily="18" charset="-128"/>
                <a:cs typeface="Times New Roman" panose="02020603050405020304" pitchFamily="18" charset="0"/>
              </a:rPr>
              <a:t> </a:t>
            </a:r>
            <a:r>
              <a:rPr lang="en-GB" sz="2000" err="1">
                <a:solidFill>
                  <a:schemeClr val="tx2">
                    <a:lumMod val="90000"/>
                    <a:lumOff val="10000"/>
                  </a:schemeClr>
                </a:solidFill>
                <a:ea typeface="Yu Mincho" panose="02020400000000000000" pitchFamily="18" charset="-128"/>
                <a:cs typeface="Times New Roman" panose="02020603050405020304" pitchFamily="18" charset="0"/>
              </a:rPr>
              <a:t>sustava</a:t>
            </a:r>
            <a:r>
              <a:rPr lang="en-GB" sz="2000">
                <a:solidFill>
                  <a:schemeClr val="tx2">
                    <a:lumMod val="90000"/>
                    <a:lumOff val="10000"/>
                  </a:schemeClr>
                </a:solidFill>
                <a:ea typeface="Yu Mincho" panose="02020400000000000000" pitchFamily="18" charset="-128"/>
                <a:cs typeface="Times New Roman" panose="02020603050405020304" pitchFamily="18" charset="0"/>
              </a:rPr>
              <a:t> </a:t>
            </a:r>
            <a:r>
              <a:rPr lang="en-GB" sz="2000" err="1">
                <a:solidFill>
                  <a:schemeClr val="tx2">
                    <a:lumMod val="90000"/>
                    <a:lumOff val="10000"/>
                  </a:schemeClr>
                </a:solidFill>
                <a:ea typeface="Yu Mincho" panose="02020400000000000000" pitchFamily="18" charset="-128"/>
                <a:cs typeface="Times New Roman" panose="02020603050405020304" pitchFamily="18" charset="0"/>
              </a:rPr>
              <a:t>eKohezija</a:t>
            </a:r>
            <a:r>
              <a:rPr lang="en-GB" sz="2000">
                <a:solidFill>
                  <a:schemeClr val="tx2">
                    <a:lumMod val="90000"/>
                    <a:lumOff val="10000"/>
                  </a:schemeClr>
                </a:solidFill>
                <a:ea typeface="Yu Mincho" panose="02020400000000000000" pitchFamily="18" charset="-128"/>
                <a:cs typeface="Times New Roman" panose="02020603050405020304" pitchFamily="18" charset="0"/>
              </a:rPr>
              <a:t>. </a:t>
            </a:r>
          </a:p>
          <a:p>
            <a:pPr algn="just">
              <a:buClr>
                <a:schemeClr val="accent4">
                  <a:lumMod val="50000"/>
                </a:schemeClr>
              </a:buClr>
              <a:buFont typeface="Wingdings" panose="05000000000000000000" pitchFamily="2" charset="2"/>
              <a:buChar char="§"/>
            </a:pPr>
            <a:endParaRPr lang="en-GB" sz="2000">
              <a:solidFill>
                <a:schemeClr val="tx2">
                  <a:lumMod val="90000"/>
                  <a:lumOff val="10000"/>
                </a:schemeClr>
              </a:solidFill>
              <a:ea typeface="Yu Mincho" panose="02020400000000000000" pitchFamily="18" charset="-128"/>
              <a:cs typeface="Times New Roman" panose="02020603050405020304" pitchFamily="18" charset="0"/>
            </a:endParaRPr>
          </a:p>
          <a:p>
            <a:pPr>
              <a:buClr>
                <a:schemeClr val="accent4">
                  <a:lumMod val="50000"/>
                </a:schemeClr>
              </a:buClr>
            </a:pPr>
            <a:endParaRPr lang="en-GB" sz="2000">
              <a:effectLst/>
              <a:latin typeface="Century Gothic" panose="020B0502020202020204" pitchFamily="34" charset="0"/>
              <a:ea typeface="Yu Mincho" panose="02020400000000000000" pitchFamily="18" charset="-128"/>
              <a:cs typeface="Arial" panose="020B0604020202020204" pitchFamily="34" charset="0"/>
            </a:endParaRPr>
          </a:p>
          <a:p>
            <a:pPr marL="0" indent="0">
              <a:buNone/>
            </a:pPr>
            <a:endParaRPr lang="en-US" sz="2000">
              <a:latin typeface="Century Gothic" panose="020B0502020202020204" pitchFamily="34" charset="0"/>
            </a:endParaRPr>
          </a:p>
        </p:txBody>
      </p:sp>
    </p:spTree>
    <p:extLst>
      <p:ext uri="{BB962C8B-B14F-4D97-AF65-F5344CB8AC3E}">
        <p14:creationId xmlns:p14="http://schemas.microsoft.com/office/powerpoint/2010/main" val="2806817175"/>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6B972-10CC-AE78-EFF5-CBAC432F5AB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3788DAE-495A-87AA-522A-E9321E9EF07E}"/>
              </a:ext>
            </a:extLst>
          </p:cNvPr>
          <p:cNvSpPr txBox="1">
            <a:spLocks/>
          </p:cNvSpPr>
          <p:nvPr/>
        </p:nvSpPr>
        <p:spPr>
          <a:xfrm>
            <a:off x="838200" y="660149"/>
            <a:ext cx="10515600" cy="732155"/>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200" b="1">
                <a:solidFill>
                  <a:schemeClr val="accent3">
                    <a:lumMod val="75000"/>
                  </a:schemeClr>
                </a:solidFill>
                <a:ea typeface="MS PGothic" pitchFamily="34" charset="-128"/>
              </a:rPr>
              <a:t>Faza 1. Administrativna provjera, provjera prihvatljivosti prijavitelja, projekta, aktivnosti i troškova te ocjena kvalitete</a:t>
            </a:r>
          </a:p>
        </p:txBody>
      </p:sp>
      <p:sp>
        <p:nvSpPr>
          <p:cNvPr id="6" name="TextBox 5">
            <a:extLst>
              <a:ext uri="{FF2B5EF4-FFF2-40B4-BE49-F238E27FC236}">
                <a16:creationId xmlns:a16="http://schemas.microsoft.com/office/drawing/2014/main" id="{F110A3C3-37C7-FB0B-C073-3542B90C24B3}"/>
              </a:ext>
            </a:extLst>
          </p:cNvPr>
          <p:cNvSpPr txBox="1"/>
          <p:nvPr/>
        </p:nvSpPr>
        <p:spPr>
          <a:xfrm>
            <a:off x="838199" y="1520510"/>
            <a:ext cx="10515599" cy="4237740"/>
          </a:xfrm>
          <a:prstGeom prst="rect">
            <a:avLst/>
          </a:prstGeom>
        </p:spPr>
        <p:style>
          <a:lnRef idx="0">
            <a:scrgbClr r="0" g="0" b="0"/>
          </a:lnRef>
          <a:fillRef idx="1003">
            <a:schemeClr val="lt1"/>
          </a:fillRef>
          <a:effectRef idx="0">
            <a:scrgbClr r="0" g="0" b="0"/>
          </a:effectRef>
          <a:fontRef idx="major"/>
        </p:style>
        <p:txBody>
          <a:bodyPr wrap="square" rtlCol="0">
            <a:spAutoFit/>
          </a:bodyPr>
          <a:lstStyle/>
          <a:p>
            <a:r>
              <a:rPr lang="hr-HR" b="1" i="1">
                <a:solidFill>
                  <a:schemeClr val="accent3">
                    <a:lumMod val="75000"/>
                  </a:schemeClr>
                </a:solidFill>
                <a:latin typeface="+mn-lt"/>
                <a:ea typeface="Times New Roman" panose="02020603050405020304" pitchFamily="18" charset="0"/>
                <a:cs typeface="Times New Roman" panose="02020603050405020304" pitchFamily="18" charset="0"/>
              </a:rPr>
              <a:t>Provjera prihvatljivosti prijavitelja, projekta i aktivnosti </a:t>
            </a:r>
            <a:endParaRPr lang="en-US" b="1" i="1">
              <a:solidFill>
                <a:schemeClr val="accent3">
                  <a:lumMod val="75000"/>
                </a:schemeClr>
              </a:solidFill>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solidFill>
                <a:schemeClr val="accent3">
                  <a:lumMod val="75000"/>
                </a:schemeClr>
              </a:solidFill>
              <a:latin typeface="+mn-l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err="1">
                <a:solidFill>
                  <a:schemeClr val="accent3">
                    <a:lumMod val="75000"/>
                  </a:schemeClr>
                </a:solidFill>
                <a:latin typeface="+mn-lt"/>
                <a:ea typeface="Times New Roman" panose="02020603050405020304" pitchFamily="18" charset="0"/>
                <a:cs typeface="Times New Roman" panose="02020603050405020304" pitchFamily="18" charset="0"/>
              </a:rPr>
              <a:t>Cilj</a:t>
            </a:r>
            <a:r>
              <a:rPr lang="en-US">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err="1">
                <a:solidFill>
                  <a:schemeClr val="accent3">
                    <a:lumMod val="75000"/>
                  </a:schemeClr>
                </a:solidFill>
                <a:latin typeface="+mn-lt"/>
                <a:ea typeface="Times New Roman" panose="02020603050405020304" pitchFamily="18" charset="0"/>
                <a:cs typeface="Times New Roman" panose="02020603050405020304" pitchFamily="18" charset="0"/>
              </a:rPr>
              <a:t>provjere</a:t>
            </a:r>
            <a:r>
              <a:rPr lang="en-US">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err="1">
                <a:solidFill>
                  <a:schemeClr val="accent3">
                    <a:lumMod val="75000"/>
                  </a:schemeClr>
                </a:solidFill>
                <a:latin typeface="+mn-lt"/>
                <a:ea typeface="Times New Roman" panose="02020603050405020304" pitchFamily="18" charset="0"/>
                <a:cs typeface="Times New Roman" panose="02020603050405020304" pitchFamily="18" charset="0"/>
              </a:rPr>
              <a:t>prihvatljivosti</a:t>
            </a:r>
            <a:r>
              <a:rPr lang="en-US">
                <a:solidFill>
                  <a:schemeClr val="accent3">
                    <a:lumMod val="75000"/>
                  </a:schemeClr>
                </a:solidFill>
                <a:latin typeface="+mn-lt"/>
                <a:ea typeface="Times New Roman" panose="02020603050405020304" pitchFamily="18" charset="0"/>
                <a:cs typeface="Times New Roman" panose="02020603050405020304" pitchFamily="18" charset="0"/>
              </a:rPr>
              <a:t> prijavitelja, </a:t>
            </a:r>
            <a:r>
              <a:rPr lang="en-US" err="1">
                <a:solidFill>
                  <a:schemeClr val="accent3">
                    <a:lumMod val="75000"/>
                  </a:schemeClr>
                </a:solidFill>
                <a:latin typeface="+mn-lt"/>
                <a:ea typeface="Times New Roman" panose="02020603050405020304" pitchFamily="18" charset="0"/>
                <a:cs typeface="Times New Roman" panose="02020603050405020304" pitchFamily="18" charset="0"/>
              </a:rPr>
              <a:t>projekta</a:t>
            </a:r>
            <a:r>
              <a:rPr lang="en-US">
                <a:solidFill>
                  <a:schemeClr val="accent3">
                    <a:lumMod val="75000"/>
                  </a:schemeClr>
                </a:solidFill>
                <a:latin typeface="+mn-lt"/>
                <a:ea typeface="Times New Roman" panose="02020603050405020304" pitchFamily="18" charset="0"/>
                <a:cs typeface="Times New Roman" panose="02020603050405020304" pitchFamily="18" charset="0"/>
              </a:rPr>
              <a:t> i </a:t>
            </a:r>
            <a:r>
              <a:rPr lang="en-US" err="1">
                <a:solidFill>
                  <a:schemeClr val="accent3">
                    <a:lumMod val="75000"/>
                  </a:schemeClr>
                </a:solidFill>
                <a:latin typeface="+mn-lt"/>
                <a:ea typeface="Times New Roman" panose="02020603050405020304" pitchFamily="18" charset="0"/>
                <a:cs typeface="Times New Roman" panose="02020603050405020304" pitchFamily="18" charset="0"/>
              </a:rPr>
              <a:t>aktivnosti</a:t>
            </a:r>
            <a:r>
              <a:rPr lang="en-US">
                <a:solidFill>
                  <a:schemeClr val="accent3">
                    <a:lumMod val="75000"/>
                  </a:schemeClr>
                </a:solidFill>
                <a:latin typeface="+mn-lt"/>
                <a:ea typeface="Times New Roman" panose="02020603050405020304" pitchFamily="18" charset="0"/>
                <a:cs typeface="Times New Roman" panose="02020603050405020304" pitchFamily="18" charset="0"/>
              </a:rPr>
              <a:t> je </a:t>
            </a:r>
            <a:r>
              <a:rPr lang="en-US" err="1">
                <a:solidFill>
                  <a:schemeClr val="accent3">
                    <a:lumMod val="75000"/>
                  </a:schemeClr>
                </a:solidFill>
                <a:latin typeface="+mn-lt"/>
                <a:ea typeface="Times New Roman" panose="02020603050405020304" pitchFamily="18" charset="0"/>
                <a:cs typeface="Times New Roman" panose="02020603050405020304" pitchFamily="18" charset="0"/>
              </a:rPr>
              <a:t>provjeriti</a:t>
            </a:r>
            <a:r>
              <a:rPr lang="en-US">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err="1">
                <a:solidFill>
                  <a:schemeClr val="accent3">
                    <a:lumMod val="75000"/>
                  </a:schemeClr>
                </a:solidFill>
                <a:latin typeface="+mn-lt"/>
                <a:ea typeface="Times New Roman" panose="02020603050405020304" pitchFamily="18" charset="0"/>
                <a:cs typeface="Times New Roman" panose="02020603050405020304" pitchFamily="18" charset="0"/>
              </a:rPr>
              <a:t>usklađenost</a:t>
            </a:r>
            <a:r>
              <a:rPr lang="en-US">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err="1">
                <a:solidFill>
                  <a:schemeClr val="accent3">
                    <a:lumMod val="75000"/>
                  </a:schemeClr>
                </a:solidFill>
                <a:latin typeface="+mn-lt"/>
                <a:ea typeface="Times New Roman" panose="02020603050405020304" pitchFamily="18" charset="0"/>
                <a:cs typeface="Times New Roman" panose="02020603050405020304" pitchFamily="18" charset="0"/>
              </a:rPr>
              <a:t>projektnog</a:t>
            </a:r>
            <a:r>
              <a:rPr lang="en-US">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err="1">
                <a:solidFill>
                  <a:schemeClr val="accent3">
                    <a:lumMod val="75000"/>
                  </a:schemeClr>
                </a:solidFill>
                <a:latin typeface="+mn-lt"/>
                <a:ea typeface="Times New Roman" panose="02020603050405020304" pitchFamily="18" charset="0"/>
                <a:cs typeface="Times New Roman" panose="02020603050405020304" pitchFamily="18" charset="0"/>
              </a:rPr>
              <a:t>prijedloga</a:t>
            </a:r>
            <a:r>
              <a:rPr lang="en-US">
                <a:solidFill>
                  <a:schemeClr val="accent3">
                    <a:lumMod val="75000"/>
                  </a:schemeClr>
                </a:solidFill>
                <a:latin typeface="+mn-lt"/>
                <a:ea typeface="Times New Roman" panose="02020603050405020304" pitchFamily="18" charset="0"/>
                <a:cs typeface="Times New Roman" panose="02020603050405020304" pitchFamily="18" charset="0"/>
              </a:rPr>
              <a:t> s </a:t>
            </a:r>
            <a:r>
              <a:rPr lang="en-US" err="1">
                <a:solidFill>
                  <a:schemeClr val="accent3">
                    <a:lumMod val="75000"/>
                  </a:schemeClr>
                </a:solidFill>
                <a:latin typeface="+mn-lt"/>
                <a:ea typeface="Times New Roman" panose="02020603050405020304" pitchFamily="18" charset="0"/>
                <a:cs typeface="Times New Roman" panose="02020603050405020304" pitchFamily="18" charset="0"/>
              </a:rPr>
              <a:t>kriterijima</a:t>
            </a:r>
            <a:r>
              <a:rPr lang="en-US">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err="1">
                <a:solidFill>
                  <a:schemeClr val="accent3">
                    <a:lumMod val="75000"/>
                  </a:schemeClr>
                </a:solidFill>
                <a:latin typeface="+mn-lt"/>
                <a:ea typeface="Times New Roman" panose="02020603050405020304" pitchFamily="18" charset="0"/>
                <a:cs typeface="Times New Roman" panose="02020603050405020304" pitchFamily="18" charset="0"/>
              </a:rPr>
              <a:t>prihvatljivosti</a:t>
            </a:r>
            <a:r>
              <a:rPr lang="en-US">
                <a:solidFill>
                  <a:schemeClr val="accent3">
                    <a:lumMod val="75000"/>
                  </a:schemeClr>
                </a:solidFill>
                <a:latin typeface="+mn-lt"/>
                <a:ea typeface="Times New Roman" panose="02020603050405020304" pitchFamily="18" charset="0"/>
                <a:cs typeface="Times New Roman" panose="02020603050405020304" pitchFamily="18" charset="0"/>
              </a:rPr>
              <a:t> za </a:t>
            </a:r>
            <a:r>
              <a:rPr lang="en-US" err="1">
                <a:solidFill>
                  <a:schemeClr val="accent3">
                    <a:lumMod val="75000"/>
                  </a:schemeClr>
                </a:solidFill>
                <a:latin typeface="+mn-lt"/>
                <a:ea typeface="Times New Roman" panose="02020603050405020304" pitchFamily="18" charset="0"/>
                <a:cs typeface="Times New Roman" panose="02020603050405020304" pitchFamily="18" charset="0"/>
              </a:rPr>
              <a:t>prijavitelja</a:t>
            </a:r>
            <a:r>
              <a:rPr lang="en-US">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err="1">
                <a:solidFill>
                  <a:schemeClr val="accent3">
                    <a:lumMod val="75000"/>
                  </a:schemeClr>
                </a:solidFill>
                <a:latin typeface="+mn-lt"/>
                <a:ea typeface="Times New Roman" panose="02020603050405020304" pitchFamily="18" charset="0"/>
                <a:cs typeface="Times New Roman" panose="02020603050405020304" pitchFamily="18" charset="0"/>
              </a:rPr>
              <a:t>projekt</a:t>
            </a:r>
            <a:r>
              <a:rPr lang="en-US">
                <a:solidFill>
                  <a:schemeClr val="accent3">
                    <a:lumMod val="75000"/>
                  </a:schemeClr>
                </a:solidFill>
                <a:latin typeface="+mn-lt"/>
                <a:ea typeface="Times New Roman" panose="02020603050405020304" pitchFamily="18" charset="0"/>
                <a:cs typeface="Times New Roman" panose="02020603050405020304" pitchFamily="18" charset="0"/>
              </a:rPr>
              <a:t> i </a:t>
            </a:r>
            <a:r>
              <a:rPr lang="en-US" err="1">
                <a:solidFill>
                  <a:schemeClr val="accent3">
                    <a:lumMod val="75000"/>
                  </a:schemeClr>
                </a:solidFill>
                <a:latin typeface="+mn-lt"/>
                <a:ea typeface="Times New Roman" panose="02020603050405020304" pitchFamily="18" charset="0"/>
                <a:cs typeface="Times New Roman" panose="02020603050405020304" pitchFamily="18" charset="0"/>
              </a:rPr>
              <a:t>aktivnosti</a:t>
            </a:r>
            <a:r>
              <a:rPr lang="en-US">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err="1">
                <a:solidFill>
                  <a:schemeClr val="accent3">
                    <a:lumMod val="75000"/>
                  </a:schemeClr>
                </a:solidFill>
                <a:latin typeface="+mn-lt"/>
                <a:ea typeface="Times New Roman" panose="02020603050405020304" pitchFamily="18" charset="0"/>
                <a:cs typeface="Times New Roman" panose="02020603050405020304" pitchFamily="18" charset="0"/>
              </a:rPr>
              <a:t>definiranima</a:t>
            </a:r>
            <a:r>
              <a:rPr lang="en-US">
                <a:solidFill>
                  <a:schemeClr val="accent3">
                    <a:lumMod val="75000"/>
                  </a:schemeClr>
                </a:solidFill>
                <a:latin typeface="+mn-lt"/>
                <a:ea typeface="Times New Roman" panose="02020603050405020304" pitchFamily="18" charset="0"/>
                <a:cs typeface="Times New Roman" panose="02020603050405020304" pitchFamily="18" charset="0"/>
              </a:rPr>
              <a:t> u </a:t>
            </a:r>
            <a:r>
              <a:rPr lang="en-US" err="1">
                <a:solidFill>
                  <a:schemeClr val="accent3">
                    <a:lumMod val="75000"/>
                  </a:schemeClr>
                </a:solidFill>
                <a:latin typeface="+mn-lt"/>
                <a:ea typeface="Times New Roman" panose="02020603050405020304" pitchFamily="18" charset="0"/>
                <a:cs typeface="Times New Roman" panose="02020603050405020304" pitchFamily="18" charset="0"/>
              </a:rPr>
              <a:t>dokumentaciji</a:t>
            </a:r>
            <a:r>
              <a:rPr lang="en-US">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err="1">
                <a:solidFill>
                  <a:schemeClr val="accent3">
                    <a:lumMod val="75000"/>
                  </a:schemeClr>
                </a:solidFill>
                <a:latin typeface="+mn-lt"/>
                <a:ea typeface="Times New Roman" panose="02020603050405020304" pitchFamily="18" charset="0"/>
                <a:cs typeface="Times New Roman" panose="02020603050405020304" pitchFamily="18" charset="0"/>
              </a:rPr>
              <a:t>ovog</a:t>
            </a:r>
            <a:r>
              <a:rPr lang="en-US">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err="1">
                <a:solidFill>
                  <a:schemeClr val="accent3">
                    <a:lumMod val="75000"/>
                  </a:schemeClr>
                </a:solidFill>
                <a:latin typeface="+mn-lt"/>
                <a:ea typeface="Times New Roman" panose="02020603050405020304" pitchFamily="18" charset="0"/>
                <a:cs typeface="Times New Roman" panose="02020603050405020304" pitchFamily="18" charset="0"/>
              </a:rPr>
              <a:t>Poziva</a:t>
            </a:r>
            <a:r>
              <a:rPr lang="en-US">
                <a:solidFill>
                  <a:schemeClr val="accent3">
                    <a:lumMod val="75000"/>
                  </a:schemeClr>
                </a:solidFill>
                <a:latin typeface="+mn-lt"/>
                <a:ea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endParaRPr lang="en-US">
              <a:solidFill>
                <a:schemeClr val="accent3">
                  <a:lumMod val="75000"/>
                </a:schemeClr>
              </a:solidFill>
              <a:latin typeface="+mn-l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a:solidFill>
                  <a:schemeClr val="accent3">
                    <a:lumMod val="75000"/>
                  </a:schemeClr>
                </a:solidFill>
                <a:latin typeface="+mn-lt"/>
                <a:ea typeface="Times New Roman" panose="02020603050405020304" pitchFamily="18" charset="0"/>
                <a:cs typeface="Times New Roman" panose="02020603050405020304" pitchFamily="18" charset="0"/>
              </a:rPr>
              <a:t>U </a:t>
            </a:r>
            <a:r>
              <a:rPr lang="en-US" err="1">
                <a:solidFill>
                  <a:schemeClr val="accent3">
                    <a:lumMod val="75000"/>
                  </a:schemeClr>
                </a:solidFill>
                <a:latin typeface="+mn-lt"/>
                <a:ea typeface="Times New Roman" panose="02020603050405020304" pitchFamily="18" charset="0"/>
                <a:cs typeface="Times New Roman" panose="02020603050405020304" pitchFamily="18" charset="0"/>
              </a:rPr>
              <a:t>postupku</a:t>
            </a:r>
            <a:r>
              <a:rPr lang="en-US">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err="1">
                <a:solidFill>
                  <a:schemeClr val="accent3">
                    <a:lumMod val="75000"/>
                  </a:schemeClr>
                </a:solidFill>
                <a:latin typeface="+mn-lt"/>
                <a:ea typeface="Times New Roman" panose="02020603050405020304" pitchFamily="18" charset="0"/>
                <a:cs typeface="Times New Roman" panose="02020603050405020304" pitchFamily="18" charset="0"/>
              </a:rPr>
              <a:t>dodjele</a:t>
            </a:r>
            <a:r>
              <a:rPr lang="en-US">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b="1" err="1">
                <a:solidFill>
                  <a:schemeClr val="accent3">
                    <a:lumMod val="75000"/>
                  </a:schemeClr>
                </a:solidFill>
                <a:latin typeface="+mn-lt"/>
                <a:ea typeface="Times New Roman" panose="02020603050405020304" pitchFamily="18" charset="0"/>
                <a:cs typeface="Times New Roman" panose="02020603050405020304" pitchFamily="18" charset="0"/>
              </a:rPr>
              <a:t>kod</a:t>
            </a:r>
            <a:r>
              <a:rPr lang="en-US" b="1">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b="1" err="1">
                <a:solidFill>
                  <a:schemeClr val="accent3">
                    <a:lumMod val="75000"/>
                  </a:schemeClr>
                </a:solidFill>
                <a:latin typeface="+mn-lt"/>
                <a:ea typeface="Times New Roman" panose="02020603050405020304" pitchFamily="18" charset="0"/>
                <a:cs typeface="Times New Roman" panose="02020603050405020304" pitchFamily="18" charset="0"/>
              </a:rPr>
              <a:t>prvog</a:t>
            </a:r>
            <a:r>
              <a:rPr lang="en-US" b="1">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b="1" err="1">
                <a:solidFill>
                  <a:schemeClr val="accent3">
                    <a:lumMod val="75000"/>
                  </a:schemeClr>
                </a:solidFill>
                <a:latin typeface="+mn-lt"/>
                <a:ea typeface="Times New Roman" panose="02020603050405020304" pitchFamily="18" charset="0"/>
                <a:cs typeface="Times New Roman" panose="02020603050405020304" pitchFamily="18" charset="0"/>
              </a:rPr>
              <a:t>odgovora</a:t>
            </a:r>
            <a:r>
              <a:rPr lang="en-US" b="1">
                <a:solidFill>
                  <a:schemeClr val="accent3">
                    <a:lumMod val="75000"/>
                  </a:schemeClr>
                </a:solidFill>
                <a:latin typeface="+mn-lt"/>
                <a:ea typeface="Times New Roman" panose="02020603050405020304" pitchFamily="18" charset="0"/>
                <a:cs typeface="Times New Roman" panose="02020603050405020304" pitchFamily="18" charset="0"/>
              </a:rPr>
              <a:t> „NE“</a:t>
            </a:r>
            <a:r>
              <a:rPr lang="en-US">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err="1">
                <a:solidFill>
                  <a:schemeClr val="accent3">
                    <a:lumMod val="75000"/>
                  </a:schemeClr>
                </a:solidFill>
                <a:latin typeface="+mn-lt"/>
                <a:ea typeface="Times New Roman" panose="02020603050405020304" pitchFamily="18" charset="0"/>
                <a:cs typeface="Times New Roman" panose="02020603050405020304" pitchFamily="18" charset="0"/>
              </a:rPr>
              <a:t>daljnja</a:t>
            </a:r>
            <a:r>
              <a:rPr lang="en-US">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b="1" err="1">
                <a:solidFill>
                  <a:schemeClr val="accent3">
                    <a:lumMod val="75000"/>
                  </a:schemeClr>
                </a:solidFill>
                <a:latin typeface="+mn-lt"/>
                <a:ea typeface="Times New Roman" panose="02020603050405020304" pitchFamily="18" charset="0"/>
                <a:cs typeface="Times New Roman" panose="02020603050405020304" pitchFamily="18" charset="0"/>
              </a:rPr>
              <a:t>provjera</a:t>
            </a:r>
            <a:r>
              <a:rPr lang="en-US" b="1">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b="1" err="1">
                <a:solidFill>
                  <a:schemeClr val="accent3">
                    <a:lumMod val="75000"/>
                  </a:schemeClr>
                </a:solidFill>
                <a:latin typeface="+mn-lt"/>
                <a:ea typeface="Times New Roman" panose="02020603050405020304" pitchFamily="18" charset="0"/>
                <a:cs typeface="Times New Roman" panose="02020603050405020304" pitchFamily="18" charset="0"/>
              </a:rPr>
              <a:t>kriterija</a:t>
            </a:r>
            <a:r>
              <a:rPr lang="en-US" b="1">
                <a:solidFill>
                  <a:schemeClr val="accent3">
                    <a:lumMod val="75000"/>
                  </a:schemeClr>
                </a:solidFill>
                <a:latin typeface="+mn-lt"/>
                <a:ea typeface="Times New Roman" panose="02020603050405020304" pitchFamily="18" charset="0"/>
                <a:cs typeface="Times New Roman" panose="02020603050405020304" pitchFamily="18" charset="0"/>
              </a:rPr>
              <a:t> se </a:t>
            </a:r>
            <a:r>
              <a:rPr lang="en-US" b="1" err="1">
                <a:solidFill>
                  <a:schemeClr val="accent3">
                    <a:lumMod val="75000"/>
                  </a:schemeClr>
                </a:solidFill>
                <a:latin typeface="+mn-lt"/>
                <a:ea typeface="Times New Roman" panose="02020603050405020304" pitchFamily="18" charset="0"/>
                <a:cs typeface="Times New Roman" panose="02020603050405020304" pitchFamily="18" charset="0"/>
              </a:rPr>
              <a:t>obustavlja</a:t>
            </a:r>
            <a:r>
              <a:rPr lang="en-US" b="1">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b="1" err="1">
                <a:solidFill>
                  <a:schemeClr val="accent3">
                    <a:lumMod val="75000"/>
                  </a:schemeClr>
                </a:solidFill>
                <a:latin typeface="+mn-lt"/>
                <a:ea typeface="Times New Roman" panose="02020603050405020304" pitchFamily="18" charset="0"/>
                <a:cs typeface="Times New Roman" panose="02020603050405020304" pitchFamily="18" charset="0"/>
              </a:rPr>
              <a:t>te</a:t>
            </a:r>
            <a:r>
              <a:rPr lang="en-US" b="1">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a:solidFill>
                  <a:schemeClr val="accent3">
                    <a:lumMod val="75000"/>
                  </a:schemeClr>
                </a:solidFill>
                <a:latin typeface="+mn-lt"/>
                <a:ea typeface="Times New Roman" panose="02020603050405020304" pitchFamily="18" charset="0"/>
                <a:cs typeface="Times New Roman" panose="02020603050405020304" pitchFamily="18" charset="0"/>
              </a:rPr>
              <a:t>se </a:t>
            </a:r>
            <a:r>
              <a:rPr lang="en-US" err="1">
                <a:solidFill>
                  <a:schemeClr val="accent3">
                    <a:lumMod val="75000"/>
                  </a:schemeClr>
                </a:solidFill>
                <a:latin typeface="+mn-lt"/>
                <a:ea typeface="Times New Roman" panose="02020603050405020304" pitchFamily="18" charset="0"/>
                <a:cs typeface="Times New Roman" panose="02020603050405020304" pitchFamily="18" charset="0"/>
              </a:rPr>
              <a:t>projektni</a:t>
            </a:r>
            <a:r>
              <a:rPr lang="en-US">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err="1">
                <a:solidFill>
                  <a:schemeClr val="accent3">
                    <a:lumMod val="75000"/>
                  </a:schemeClr>
                </a:solidFill>
                <a:latin typeface="+mn-lt"/>
                <a:ea typeface="Times New Roman" panose="02020603050405020304" pitchFamily="18" charset="0"/>
                <a:cs typeface="Times New Roman" panose="02020603050405020304" pitchFamily="18" charset="0"/>
              </a:rPr>
              <a:t>prijedlog</a:t>
            </a:r>
            <a:r>
              <a:rPr lang="en-US">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err="1">
                <a:solidFill>
                  <a:schemeClr val="accent3">
                    <a:lumMod val="75000"/>
                  </a:schemeClr>
                </a:solidFill>
                <a:latin typeface="+mn-lt"/>
                <a:ea typeface="Times New Roman" panose="02020603050405020304" pitchFamily="18" charset="0"/>
                <a:cs typeface="Times New Roman" panose="02020603050405020304" pitchFamily="18" charset="0"/>
              </a:rPr>
              <a:t>isključuje</a:t>
            </a:r>
            <a:r>
              <a:rPr lang="en-US">
                <a:solidFill>
                  <a:schemeClr val="accent3">
                    <a:lumMod val="75000"/>
                  </a:schemeClr>
                </a:solidFill>
                <a:latin typeface="+mn-lt"/>
                <a:ea typeface="Times New Roman" panose="02020603050405020304" pitchFamily="18" charset="0"/>
                <a:cs typeface="Times New Roman" panose="02020603050405020304" pitchFamily="18" charset="0"/>
              </a:rPr>
              <a:t> iz </a:t>
            </a:r>
            <a:r>
              <a:rPr lang="en-US" err="1">
                <a:solidFill>
                  <a:schemeClr val="accent3">
                    <a:lumMod val="75000"/>
                  </a:schemeClr>
                </a:solidFill>
                <a:latin typeface="+mn-lt"/>
                <a:ea typeface="Times New Roman" panose="02020603050405020304" pitchFamily="18" charset="0"/>
                <a:cs typeface="Times New Roman" panose="02020603050405020304" pitchFamily="18" charset="0"/>
              </a:rPr>
              <a:t>postupka</a:t>
            </a:r>
            <a:r>
              <a:rPr lang="en-US">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err="1">
                <a:solidFill>
                  <a:schemeClr val="accent3">
                    <a:lumMod val="75000"/>
                  </a:schemeClr>
                </a:solidFill>
                <a:latin typeface="+mn-lt"/>
                <a:ea typeface="Times New Roman" panose="02020603050405020304" pitchFamily="18" charset="0"/>
                <a:cs typeface="Times New Roman" panose="02020603050405020304" pitchFamily="18" charset="0"/>
              </a:rPr>
              <a:t>dodjele</a:t>
            </a:r>
            <a:r>
              <a:rPr lang="en-US">
                <a:solidFill>
                  <a:schemeClr val="accent3">
                    <a:lumMod val="75000"/>
                  </a:schemeClr>
                </a:solidFill>
                <a:latin typeface="+mn-lt"/>
                <a:ea typeface="Times New Roman" panose="02020603050405020304" pitchFamily="18" charset="0"/>
                <a:cs typeface="Times New Roman" panose="02020603050405020304" pitchFamily="18" charset="0"/>
              </a:rPr>
              <a:t>.</a:t>
            </a:r>
          </a:p>
          <a:p>
            <a:endParaRPr lang="en-US" b="1" i="1">
              <a:latin typeface="+mn-lt"/>
              <a:ea typeface="Times New Roman" panose="02020603050405020304" pitchFamily="18" charset="0"/>
              <a:cs typeface="Times New Roman" panose="02020603050405020304" pitchFamily="18" charset="0"/>
            </a:endParaRPr>
          </a:p>
          <a:p>
            <a:endParaRPr lang="en-US" b="1" i="1">
              <a:latin typeface="+mn-lt"/>
              <a:ea typeface="Times New Roman" panose="02020603050405020304" pitchFamily="18" charset="0"/>
              <a:cs typeface="Times New Roman" panose="02020603050405020304" pitchFamily="18" charset="0"/>
            </a:endParaRPr>
          </a:p>
          <a:p>
            <a:endParaRPr lang="en-US" b="1" i="1">
              <a:latin typeface="+mn-lt"/>
              <a:ea typeface="Times New Roman" panose="02020603050405020304" pitchFamily="18" charset="0"/>
              <a:cs typeface="Times New Roman" panose="02020603050405020304" pitchFamily="18" charset="0"/>
            </a:endParaRPr>
          </a:p>
          <a:p>
            <a:endParaRPr lang="en-US" b="1" i="1">
              <a:latin typeface="+mn-lt"/>
              <a:ea typeface="Times New Roman" panose="02020603050405020304" pitchFamily="18" charset="0"/>
              <a:cs typeface="Times New Roman" panose="02020603050405020304" pitchFamily="18" charset="0"/>
            </a:endParaRPr>
          </a:p>
          <a:p>
            <a:endParaRPr lang="en-US" b="1" i="1">
              <a:latin typeface="+mn-lt"/>
              <a:ea typeface="Times New Roman" panose="02020603050405020304" pitchFamily="18" charset="0"/>
              <a:cs typeface="Times New Roman" panose="02020603050405020304" pitchFamily="18" charset="0"/>
            </a:endParaRPr>
          </a:p>
          <a:p>
            <a:endParaRPr lang="en-US" b="1" i="1">
              <a:latin typeface="+mn-lt"/>
              <a:ea typeface="Times New Roman" panose="02020603050405020304" pitchFamily="18" charset="0"/>
              <a:cs typeface="Times New Roman" panose="02020603050405020304" pitchFamily="18" charset="0"/>
            </a:endParaRPr>
          </a:p>
          <a:p>
            <a:endParaRPr lang="hr-HR" b="1" i="1">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869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57BAC-4F54-B1D7-E8F5-5E9AD9B1DA9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AA80BC6-3CDB-4517-5782-6F5EC9D505B9}"/>
              </a:ext>
            </a:extLst>
          </p:cNvPr>
          <p:cNvSpPr txBox="1">
            <a:spLocks/>
          </p:cNvSpPr>
          <p:nvPr/>
        </p:nvSpPr>
        <p:spPr>
          <a:xfrm>
            <a:off x="838198" y="0"/>
            <a:ext cx="10515600" cy="732155"/>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200" b="1">
                <a:solidFill>
                  <a:schemeClr val="accent3">
                    <a:lumMod val="75000"/>
                  </a:schemeClr>
                </a:solidFill>
                <a:ea typeface="MS PGothic" pitchFamily="34" charset="-128"/>
              </a:rPr>
              <a:t>Faza 1. Administrativna provjera, provjera prihvatljivosti prijavitelja, projekta, aktivnosti i troškova te ocjena kvalitete</a:t>
            </a:r>
          </a:p>
        </p:txBody>
      </p:sp>
      <p:sp>
        <p:nvSpPr>
          <p:cNvPr id="6" name="TextBox 5">
            <a:extLst>
              <a:ext uri="{FF2B5EF4-FFF2-40B4-BE49-F238E27FC236}">
                <a16:creationId xmlns:a16="http://schemas.microsoft.com/office/drawing/2014/main" id="{FD86452A-245B-A819-05C3-61D6127A5B25}"/>
              </a:ext>
            </a:extLst>
          </p:cNvPr>
          <p:cNvSpPr txBox="1"/>
          <p:nvPr/>
        </p:nvSpPr>
        <p:spPr>
          <a:xfrm>
            <a:off x="838197" y="732155"/>
            <a:ext cx="11036645" cy="5909310"/>
          </a:xfrm>
          <a:prstGeom prst="rect">
            <a:avLst/>
          </a:prstGeom>
        </p:spPr>
        <p:style>
          <a:lnRef idx="0">
            <a:scrgbClr r="0" g="0" b="0"/>
          </a:lnRef>
          <a:fillRef idx="1003">
            <a:schemeClr val="lt1"/>
          </a:fillRef>
          <a:effectRef idx="0">
            <a:scrgbClr r="0" g="0" b="0"/>
          </a:effectRef>
          <a:fontRef idx="major"/>
        </p:style>
        <p:txBody>
          <a:bodyPr wrap="square" rtlCol="0">
            <a:spAutoFit/>
          </a:bodyPr>
          <a:lstStyle/>
          <a:p>
            <a:r>
              <a:rPr lang="hr-HR" b="1" i="1">
                <a:solidFill>
                  <a:schemeClr val="accent3">
                    <a:lumMod val="75000"/>
                  </a:schemeClr>
                </a:solidFill>
                <a:latin typeface="+mn-lt"/>
                <a:ea typeface="Times New Roman" panose="02020603050405020304" pitchFamily="18" charset="0"/>
                <a:cs typeface="Times New Roman" panose="02020603050405020304" pitchFamily="18" charset="0"/>
              </a:rPr>
              <a:t>Ocjenjivanje kvalitete</a:t>
            </a:r>
            <a:endParaRPr lang="en-US" b="1" i="1">
              <a:solidFill>
                <a:schemeClr val="accent3">
                  <a:lumMod val="75000"/>
                </a:schemeClr>
              </a:solidFill>
              <a:latin typeface="+mn-lt"/>
              <a:ea typeface="Times New Roman" panose="02020603050405020304" pitchFamily="18" charset="0"/>
              <a:cs typeface="Times New Roman" panose="02020603050405020304" pitchFamily="18" charset="0"/>
            </a:endParaRPr>
          </a:p>
          <a:p>
            <a:endParaRPr lang="hr-HR" b="1" i="1">
              <a:solidFill>
                <a:schemeClr val="accent3">
                  <a:lumMod val="75000"/>
                </a:schemeClr>
              </a:solidFill>
              <a:latin typeface="+mn-lt"/>
              <a:ea typeface="Times New Roman" panose="02020603050405020304" pitchFamily="18" charset="0"/>
              <a:cs typeface="Times New Roman" panose="02020603050405020304" pitchFamily="18" charset="0"/>
            </a:endParaRPr>
          </a:p>
          <a:p>
            <a:r>
              <a:rPr lang="en-US">
                <a:solidFill>
                  <a:schemeClr val="accent3">
                    <a:lumMod val="75000"/>
                  </a:schemeClr>
                </a:solidFill>
                <a:latin typeface="+mn-lt"/>
                <a:ea typeface="Times New Roman" panose="02020603050405020304" pitchFamily="18" charset="0"/>
                <a:cs typeface="Times New Roman" panose="02020603050405020304" pitchFamily="18" charset="0"/>
              </a:rPr>
              <a:t>Projektni prijedlog mora kumulativno zadovoljiti sljedeće kriterije:</a:t>
            </a:r>
          </a:p>
          <a:p>
            <a:r>
              <a:rPr lang="en-US">
                <a:solidFill>
                  <a:schemeClr val="accent3">
                    <a:lumMod val="75000"/>
                  </a:schemeClr>
                </a:solidFill>
                <a:latin typeface="+mn-lt"/>
                <a:ea typeface="Times New Roman" panose="02020603050405020304" pitchFamily="18" charset="0"/>
                <a:cs typeface="Times New Roman" panose="02020603050405020304" pitchFamily="18" charset="0"/>
              </a:rPr>
              <a:t>•</a:t>
            </a:r>
          </a:p>
          <a:p>
            <a:r>
              <a:rPr lang="en-US">
                <a:solidFill>
                  <a:schemeClr val="accent3">
                    <a:lumMod val="75000"/>
                  </a:schemeClr>
                </a:solidFill>
                <a:latin typeface="+mn-lt"/>
                <a:ea typeface="Times New Roman" panose="02020603050405020304" pitchFamily="18" charset="0"/>
                <a:cs typeface="Times New Roman" panose="02020603050405020304" pitchFamily="18" charset="0"/>
              </a:rPr>
              <a:t>za kriterij Vrijednost za novac koju projekt nudi 8 bodova (od mogućih 18)</a:t>
            </a:r>
          </a:p>
          <a:p>
            <a:r>
              <a:rPr lang="en-US">
                <a:solidFill>
                  <a:schemeClr val="accent3">
                    <a:lumMod val="75000"/>
                  </a:schemeClr>
                </a:solidFill>
                <a:latin typeface="+mn-lt"/>
                <a:ea typeface="Times New Roman" panose="02020603050405020304" pitchFamily="18" charset="0"/>
                <a:cs typeface="Times New Roman" panose="02020603050405020304" pitchFamily="18" charset="0"/>
              </a:rPr>
              <a:t>•</a:t>
            </a:r>
          </a:p>
          <a:p>
            <a:r>
              <a:rPr lang="en-US">
                <a:solidFill>
                  <a:schemeClr val="accent3">
                    <a:lumMod val="75000"/>
                  </a:schemeClr>
                </a:solidFill>
                <a:latin typeface="+mn-lt"/>
                <a:ea typeface="Times New Roman" panose="02020603050405020304" pitchFamily="18" charset="0"/>
                <a:cs typeface="Times New Roman" panose="02020603050405020304" pitchFamily="18" charset="0"/>
              </a:rPr>
              <a:t>za kriterij Financijska održivost projekta 5 bodova (od mogućih 8)</a:t>
            </a:r>
          </a:p>
          <a:p>
            <a:r>
              <a:rPr lang="en-US">
                <a:solidFill>
                  <a:schemeClr val="accent3">
                    <a:lumMod val="75000"/>
                  </a:schemeClr>
                </a:solidFill>
                <a:latin typeface="+mn-lt"/>
                <a:ea typeface="Times New Roman" panose="02020603050405020304" pitchFamily="18" charset="0"/>
                <a:cs typeface="Times New Roman" panose="02020603050405020304" pitchFamily="18" charset="0"/>
              </a:rPr>
              <a:t>•</a:t>
            </a:r>
          </a:p>
          <a:p>
            <a:r>
              <a:rPr lang="en-US">
                <a:solidFill>
                  <a:schemeClr val="accent3">
                    <a:lumMod val="75000"/>
                  </a:schemeClr>
                </a:solidFill>
                <a:latin typeface="+mn-lt"/>
                <a:ea typeface="Times New Roman" panose="02020603050405020304" pitchFamily="18" charset="0"/>
                <a:cs typeface="Times New Roman" panose="02020603050405020304" pitchFamily="18" charset="0"/>
              </a:rPr>
              <a:t>za kriterij Provedbeni kapaciteti prijavitelja 4 boda (od mogućih 8)</a:t>
            </a:r>
          </a:p>
          <a:p>
            <a:r>
              <a:rPr lang="en-US">
                <a:solidFill>
                  <a:schemeClr val="accent3">
                    <a:lumMod val="75000"/>
                  </a:schemeClr>
                </a:solidFill>
                <a:latin typeface="+mn-lt"/>
                <a:ea typeface="Times New Roman" panose="02020603050405020304" pitchFamily="18" charset="0"/>
                <a:cs typeface="Times New Roman" panose="02020603050405020304" pitchFamily="18" charset="0"/>
              </a:rPr>
              <a:t>•</a:t>
            </a:r>
          </a:p>
          <a:p>
            <a:r>
              <a:rPr lang="en-US">
                <a:solidFill>
                  <a:schemeClr val="accent3">
                    <a:lumMod val="75000"/>
                  </a:schemeClr>
                </a:solidFill>
                <a:latin typeface="+mn-lt"/>
                <a:ea typeface="Times New Roman" panose="02020603050405020304" pitchFamily="18" charset="0"/>
                <a:cs typeface="Times New Roman" panose="02020603050405020304" pitchFamily="18" charset="0"/>
              </a:rPr>
              <a:t>za kriterij Dizajn i zrelost 6 bodova (od mogućih 8)</a:t>
            </a:r>
          </a:p>
          <a:p>
            <a:r>
              <a:rPr lang="en-US">
                <a:solidFill>
                  <a:schemeClr val="accent3">
                    <a:lumMod val="75000"/>
                  </a:schemeClr>
                </a:solidFill>
                <a:latin typeface="+mn-lt"/>
                <a:ea typeface="Times New Roman" panose="02020603050405020304" pitchFamily="18" charset="0"/>
                <a:cs typeface="Times New Roman" panose="02020603050405020304" pitchFamily="18" charset="0"/>
              </a:rPr>
              <a:t>•</a:t>
            </a:r>
          </a:p>
          <a:p>
            <a:r>
              <a:rPr lang="en-US">
                <a:solidFill>
                  <a:schemeClr val="accent3">
                    <a:lumMod val="75000"/>
                  </a:schemeClr>
                </a:solidFill>
                <a:latin typeface="+mn-lt"/>
                <a:ea typeface="Times New Roman" panose="02020603050405020304" pitchFamily="18" charset="0"/>
                <a:cs typeface="Times New Roman" panose="02020603050405020304" pitchFamily="18" charset="0"/>
              </a:rPr>
              <a:t>za kriterij Promicanje jednakih mogućnosti i socijalne uključenosti 1 bod (od moguća 2)</a:t>
            </a:r>
          </a:p>
          <a:p>
            <a:r>
              <a:rPr lang="en-US">
                <a:solidFill>
                  <a:schemeClr val="accent3">
                    <a:lumMod val="75000"/>
                  </a:schemeClr>
                </a:solidFill>
                <a:latin typeface="+mn-lt"/>
                <a:ea typeface="Times New Roman" panose="02020603050405020304" pitchFamily="18" charset="0"/>
                <a:cs typeface="Times New Roman" panose="02020603050405020304" pitchFamily="18" charset="0"/>
              </a:rPr>
              <a:t>•</a:t>
            </a:r>
          </a:p>
          <a:p>
            <a:r>
              <a:rPr lang="en-US">
                <a:solidFill>
                  <a:schemeClr val="accent3">
                    <a:lumMod val="75000"/>
                  </a:schemeClr>
                </a:solidFill>
                <a:latin typeface="+mn-lt"/>
                <a:ea typeface="Times New Roman" panose="02020603050405020304" pitchFamily="18" charset="0"/>
                <a:cs typeface="Times New Roman" panose="02020603050405020304" pitchFamily="18" charset="0"/>
              </a:rPr>
              <a:t>za kriterij Promicanje održivog razvoja 1 bod (od moguća 3)</a:t>
            </a:r>
          </a:p>
          <a:p>
            <a:r>
              <a:rPr lang="en-US">
                <a:solidFill>
                  <a:schemeClr val="accent3">
                    <a:lumMod val="75000"/>
                  </a:schemeClr>
                </a:solidFill>
                <a:latin typeface="+mn-lt"/>
                <a:ea typeface="Times New Roman" panose="02020603050405020304" pitchFamily="18" charset="0"/>
                <a:cs typeface="Times New Roman" panose="02020603050405020304" pitchFamily="18" charset="0"/>
              </a:rPr>
              <a:t>•</a:t>
            </a:r>
          </a:p>
          <a:p>
            <a:r>
              <a:rPr lang="en-US">
                <a:solidFill>
                  <a:schemeClr val="accent3">
                    <a:lumMod val="75000"/>
                  </a:schemeClr>
                </a:solidFill>
                <a:latin typeface="+mn-lt"/>
                <a:ea typeface="Times New Roman" panose="02020603050405020304" pitchFamily="18" charset="0"/>
                <a:cs typeface="Times New Roman" panose="02020603050405020304" pitchFamily="18" charset="0"/>
              </a:rPr>
              <a:t>za kriterij Inovativnost 8 bodova (od mogućih 19)</a:t>
            </a:r>
          </a:p>
          <a:p>
            <a:r>
              <a:rPr lang="en-US">
                <a:solidFill>
                  <a:schemeClr val="accent3">
                    <a:lumMod val="75000"/>
                  </a:schemeClr>
                </a:solidFill>
                <a:latin typeface="+mn-lt"/>
                <a:ea typeface="Times New Roman" panose="02020603050405020304" pitchFamily="18" charset="0"/>
                <a:cs typeface="Times New Roman" panose="02020603050405020304" pitchFamily="18" charset="0"/>
              </a:rPr>
              <a:t>•</a:t>
            </a:r>
          </a:p>
          <a:p>
            <a:r>
              <a:rPr lang="en-US" b="1">
                <a:solidFill>
                  <a:schemeClr val="accent3">
                    <a:lumMod val="75000"/>
                  </a:schemeClr>
                </a:solidFill>
                <a:latin typeface="+mn-lt"/>
                <a:ea typeface="Times New Roman" panose="02020603050405020304" pitchFamily="18" charset="0"/>
                <a:cs typeface="Times New Roman" panose="02020603050405020304" pitchFamily="18" charset="0"/>
              </a:rPr>
              <a:t>minimalni ukupni zbroj od 33 boda od mogućih 66 bodova.</a:t>
            </a:r>
          </a:p>
          <a:p>
            <a:r>
              <a:rPr lang="en-US">
                <a:solidFill>
                  <a:schemeClr val="accent3">
                    <a:lumMod val="75000"/>
                  </a:schemeClr>
                </a:solidFill>
                <a:latin typeface="+mn-lt"/>
                <a:ea typeface="Times New Roman" panose="02020603050405020304" pitchFamily="18" charset="0"/>
                <a:cs typeface="Times New Roman" panose="02020603050405020304" pitchFamily="18" charset="0"/>
              </a:rPr>
              <a:t>Projektni prijedlozi koji ne ostvare propisani minimalni broj bodova po pojedinom od navedenih kriterija te minimalni ukupni zbroj bodova neće biti dalje razmatrani te će se isključiti iz daljnjeg postupka dodjele.</a:t>
            </a:r>
            <a:endParaRPr lang="en-US" b="1">
              <a:solidFill>
                <a:schemeClr val="accent3">
                  <a:lumMod val="75000"/>
                </a:schemeClr>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2129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99AE2-2739-96ED-9794-C96302F0D81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CA33942-4465-C296-CCAB-6B0A2ADE48A9}"/>
              </a:ext>
            </a:extLst>
          </p:cNvPr>
          <p:cNvSpPr txBox="1">
            <a:spLocks/>
          </p:cNvSpPr>
          <p:nvPr/>
        </p:nvSpPr>
        <p:spPr>
          <a:xfrm>
            <a:off x="838200" y="660149"/>
            <a:ext cx="10515600" cy="579755"/>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200" b="1">
                <a:solidFill>
                  <a:schemeClr val="accent3">
                    <a:lumMod val="75000"/>
                  </a:schemeClr>
                </a:solidFill>
                <a:ea typeface="MS PGothic" pitchFamily="34" charset="-128"/>
              </a:rPr>
              <a:t>Faza 1. Administrativna provjera, provjera prihvatljivosti prijavitelja, projekta, aktivnosti i troškova te ocjena kvalitete</a:t>
            </a:r>
          </a:p>
        </p:txBody>
      </p:sp>
      <p:sp>
        <p:nvSpPr>
          <p:cNvPr id="6" name="TextBox 5">
            <a:extLst>
              <a:ext uri="{FF2B5EF4-FFF2-40B4-BE49-F238E27FC236}">
                <a16:creationId xmlns:a16="http://schemas.microsoft.com/office/drawing/2014/main" id="{5E565404-969F-AFAD-37DC-B1D01FF46AB0}"/>
              </a:ext>
            </a:extLst>
          </p:cNvPr>
          <p:cNvSpPr txBox="1"/>
          <p:nvPr/>
        </p:nvSpPr>
        <p:spPr>
          <a:xfrm>
            <a:off x="838198" y="1520509"/>
            <a:ext cx="10515600" cy="3693319"/>
          </a:xfrm>
          <a:prstGeom prst="rect">
            <a:avLst/>
          </a:prstGeom>
        </p:spPr>
        <p:style>
          <a:lnRef idx="0">
            <a:scrgbClr r="0" g="0" b="0"/>
          </a:lnRef>
          <a:fillRef idx="1003">
            <a:schemeClr val="lt1"/>
          </a:fillRef>
          <a:effectRef idx="0">
            <a:scrgbClr r="0" g="0" b="0"/>
          </a:effectRef>
          <a:fontRef idx="major"/>
        </p:style>
        <p:txBody>
          <a:bodyPr wrap="square" rtlCol="0">
            <a:spAutoFit/>
          </a:bodyPr>
          <a:lstStyle/>
          <a:p>
            <a:r>
              <a:rPr lang="hr-HR" b="1" i="1">
                <a:solidFill>
                  <a:schemeClr val="accent3">
                    <a:lumMod val="75000"/>
                  </a:schemeClr>
                </a:solidFill>
                <a:latin typeface="+mn-lt"/>
                <a:ea typeface="Times New Roman" panose="02020603050405020304" pitchFamily="18" charset="0"/>
                <a:cs typeface="Times New Roman" panose="02020603050405020304" pitchFamily="18" charset="0"/>
              </a:rPr>
              <a:t>Provjera prihvatljivosti troškova</a:t>
            </a:r>
            <a:endParaRPr lang="en-US" b="1" i="1">
              <a:solidFill>
                <a:schemeClr val="accent3">
                  <a:lumMod val="75000"/>
                </a:schemeClr>
              </a:solidFill>
              <a:latin typeface="+mn-lt"/>
              <a:ea typeface="Times New Roman" panose="02020603050405020304" pitchFamily="18" charset="0"/>
              <a:cs typeface="Times New Roman" panose="02020603050405020304" pitchFamily="18" charset="0"/>
            </a:endParaRPr>
          </a:p>
          <a:p>
            <a:endParaRPr lang="en-US" b="1" i="1">
              <a:solidFill>
                <a:schemeClr val="accent3">
                  <a:lumMod val="75000"/>
                </a:schemeClr>
              </a:solidFill>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hr-HR">
                <a:solidFill>
                  <a:schemeClr val="accent3">
                    <a:lumMod val="75000"/>
                  </a:schemeClr>
                </a:solidFill>
                <a:latin typeface="+mn-lt"/>
                <a:ea typeface="Times New Roman" panose="02020603050405020304" pitchFamily="18" charset="0"/>
                <a:cs typeface="Times New Roman" panose="02020603050405020304" pitchFamily="18" charset="0"/>
              </a:rPr>
              <a:t>Cilj provjere prihvatljivosti troškova je provjeriti usklađenost projektnih prijedloga s kriterijima prihvatljivosti troškova primjenjujući Prilog 3. Postupak dodjele bespovratnih sredstava – Provjera prihvatljivosti troškova. </a:t>
            </a:r>
          </a:p>
          <a:p>
            <a:pPr marL="285750" indent="-285750">
              <a:buFont typeface="Arial" panose="020B0604020202020204" pitchFamily="34" charset="0"/>
              <a:buChar char="•"/>
            </a:pPr>
            <a:endParaRPr lang="en-US">
              <a:solidFill>
                <a:schemeClr val="accent3">
                  <a:lumMod val="75000"/>
                </a:schemeClr>
              </a:solidFill>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hr-HR">
                <a:solidFill>
                  <a:schemeClr val="accent3">
                    <a:lumMod val="75000"/>
                  </a:schemeClr>
                </a:solidFill>
                <a:latin typeface="+mn-lt"/>
                <a:ea typeface="Times New Roman" panose="02020603050405020304" pitchFamily="18" charset="0"/>
                <a:cs typeface="Times New Roman" panose="02020603050405020304" pitchFamily="18" charset="0"/>
              </a:rPr>
              <a:t>Projektni prijedlog koji nije udovoljio predmetnoj provjeri ne može biti predložen za financiranje.</a:t>
            </a:r>
          </a:p>
          <a:p>
            <a:pPr marL="285750" indent="-285750">
              <a:buFont typeface="Arial" panose="020B0604020202020204" pitchFamily="34" charset="0"/>
              <a:buChar char="•"/>
            </a:pPr>
            <a:endParaRPr lang="en-US">
              <a:solidFill>
                <a:schemeClr val="accent3">
                  <a:lumMod val="75000"/>
                </a:schemeClr>
              </a:solidFill>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hr-HR" b="1">
                <a:solidFill>
                  <a:schemeClr val="accent3">
                    <a:lumMod val="75000"/>
                  </a:schemeClr>
                </a:solidFill>
                <a:latin typeface="+mn-lt"/>
                <a:ea typeface="Times New Roman" panose="02020603050405020304" pitchFamily="18" charset="0"/>
                <a:cs typeface="Times New Roman" panose="02020603050405020304" pitchFamily="18" charset="0"/>
              </a:rPr>
              <a:t>Ako je potrebno, nadležno tijelo ispravlja predloženi proračun projekta </a:t>
            </a:r>
            <a:r>
              <a:rPr lang="hr-HR">
                <a:solidFill>
                  <a:schemeClr val="accent3">
                    <a:lumMod val="75000"/>
                  </a:schemeClr>
                </a:solidFill>
                <a:latin typeface="+mn-lt"/>
                <a:ea typeface="Times New Roman" panose="02020603050405020304" pitchFamily="18" charset="0"/>
                <a:cs typeface="Times New Roman" panose="02020603050405020304" pitchFamily="18" charset="0"/>
              </a:rPr>
              <a:t>na način da troškove za koje se utvrdi da nisu prihvatljivi raspoređuje u neprihvatljive troškove projekta čime </a:t>
            </a:r>
            <a:r>
              <a:rPr lang="hr-HR" b="1">
                <a:solidFill>
                  <a:schemeClr val="accent3">
                    <a:lumMod val="75000"/>
                  </a:schemeClr>
                </a:solidFill>
                <a:latin typeface="+mn-lt"/>
                <a:ea typeface="Times New Roman" panose="02020603050405020304" pitchFamily="18" charset="0"/>
                <a:cs typeface="Times New Roman" panose="02020603050405020304" pitchFamily="18" charset="0"/>
              </a:rPr>
              <a:t>ukupna vrijednost projekta ostaje nepromijenjena</a:t>
            </a:r>
            <a:r>
              <a:rPr lang="hr-HR">
                <a:solidFill>
                  <a:schemeClr val="accent3">
                    <a:lumMod val="75000"/>
                  </a:schemeClr>
                </a:solidFill>
                <a:latin typeface="+mn-lt"/>
                <a:ea typeface="Times New Roman" panose="02020603050405020304" pitchFamily="18" charset="0"/>
                <a:cs typeface="Times New Roman" panose="02020603050405020304" pitchFamily="18" charset="0"/>
              </a:rPr>
              <a:t>. Ispravci proračuna poduzimaju se u opsegu u kojemu se ne mijenja koncept, opseg intervencije ili ciljevi predloženog projektnog prijedloga. </a:t>
            </a:r>
          </a:p>
          <a:p>
            <a:endParaRPr lang="hr-HR">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7141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DE5741-1943-EA29-3307-A878A0FE61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CBABD0-972D-1C74-5664-391807346E51}"/>
              </a:ext>
            </a:extLst>
          </p:cNvPr>
          <p:cNvSpPr>
            <a:spLocks noGrp="1"/>
          </p:cNvSpPr>
          <p:nvPr>
            <p:ph type="title"/>
          </p:nvPr>
        </p:nvSpPr>
        <p:spPr>
          <a:xfrm>
            <a:off x="424873" y="124473"/>
            <a:ext cx="10474035" cy="401999"/>
          </a:xfrm>
        </p:spPr>
        <p:style>
          <a:lnRef idx="1">
            <a:schemeClr val="accent3"/>
          </a:lnRef>
          <a:fillRef idx="2">
            <a:schemeClr val="accent3"/>
          </a:fillRef>
          <a:effectRef idx="1">
            <a:schemeClr val="accent3"/>
          </a:effectRef>
          <a:fontRef idx="minor">
            <a:schemeClr val="dk1"/>
          </a:fontRef>
        </p:style>
        <p:txBody>
          <a:bodyPr anchor="ctr">
            <a:normAutofit fontScale="90000"/>
          </a:bodyPr>
          <a:lstStyle/>
          <a:p>
            <a:br>
              <a:rPr lang="en-US" sz="3200" kern="1200">
                <a:solidFill>
                  <a:srgbClr val="002060"/>
                </a:solidFill>
                <a:latin typeface="+mn-lt"/>
              </a:rPr>
            </a:br>
            <a:r>
              <a:rPr lang="en-US" sz="3200" kern="1200">
                <a:solidFill>
                  <a:srgbClr val="002060"/>
                </a:solidFill>
                <a:latin typeface="+mn-lt"/>
              </a:rPr>
              <a:t>Odluka o financiranju</a:t>
            </a:r>
            <a:br>
              <a:rPr lang="en-US" sz="3200" kern="1200">
                <a:solidFill>
                  <a:srgbClr val="002060"/>
                </a:solidFill>
                <a:latin typeface="Century Gothic" panose="020B0502020202020204" pitchFamily="34" charset="0"/>
              </a:rPr>
            </a:br>
            <a:endParaRPr lang="en-US" sz="3200">
              <a:solidFill>
                <a:srgbClr val="002060"/>
              </a:solidFill>
              <a:latin typeface="Century Gothic" panose="020B0502020202020204" pitchFamily="34" charset="0"/>
            </a:endParaRPr>
          </a:p>
        </p:txBody>
      </p:sp>
      <p:graphicFrame>
        <p:nvGraphicFramePr>
          <p:cNvPr id="6" name="Diagram 5">
            <a:extLst>
              <a:ext uri="{FF2B5EF4-FFF2-40B4-BE49-F238E27FC236}">
                <a16:creationId xmlns:a16="http://schemas.microsoft.com/office/drawing/2014/main" id="{4FB59FCA-5047-B140-EB11-F71D49AC52BD}"/>
              </a:ext>
            </a:extLst>
          </p:cNvPr>
          <p:cNvGraphicFramePr/>
          <p:nvPr>
            <p:extLst>
              <p:ext uri="{D42A27DB-BD31-4B8C-83A1-F6EECF244321}">
                <p14:modId xmlns:p14="http://schemas.microsoft.com/office/powerpoint/2010/main" val="389272343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Arrow Connector 9">
            <a:extLst>
              <a:ext uri="{FF2B5EF4-FFF2-40B4-BE49-F238E27FC236}">
                <a16:creationId xmlns:a16="http://schemas.microsoft.com/office/drawing/2014/main" id="{84ECB93C-2B0F-6FD1-85D7-90D36942520B}"/>
              </a:ext>
            </a:extLst>
          </p:cNvPr>
          <p:cNvCxnSpPr/>
          <p:nvPr/>
        </p:nvCxnSpPr>
        <p:spPr>
          <a:xfrm>
            <a:off x="7188451" y="4246075"/>
            <a:ext cx="235391" cy="23539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6" name="Straight Arrow Connector 15">
            <a:extLst>
              <a:ext uri="{FF2B5EF4-FFF2-40B4-BE49-F238E27FC236}">
                <a16:creationId xmlns:a16="http://schemas.microsoft.com/office/drawing/2014/main" id="{4122D919-319B-6DE1-ED17-900F07C9399E}"/>
              </a:ext>
            </a:extLst>
          </p:cNvPr>
          <p:cNvCxnSpPr/>
          <p:nvPr/>
        </p:nvCxnSpPr>
        <p:spPr>
          <a:xfrm flipH="1">
            <a:off x="5558828" y="4246075"/>
            <a:ext cx="172016" cy="23539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8460821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9120782D-F6CE-5A5F-0A0C-11D7EAEFC0FD}"/>
              </a:ext>
            </a:extLst>
          </p:cNvPr>
          <p:cNvSpPr>
            <a:spLocks noGrp="1"/>
          </p:cNvSpPr>
          <p:nvPr>
            <p:ph type="ctrTitle"/>
          </p:nvPr>
        </p:nvSpPr>
        <p:spPr>
          <a:xfrm>
            <a:off x="1524003" y="1999615"/>
            <a:ext cx="9144000" cy="2764028"/>
          </a:xfrm>
        </p:spPr>
        <p:txBody>
          <a:bodyPr anchor="ctr">
            <a:normAutofit fontScale="90000"/>
          </a:bodyPr>
          <a:lstStyle/>
          <a:p>
            <a:r>
              <a:rPr lang="en-US" sz="5600"/>
              <a:t>Inovacije novoosnovanih MSP-ova </a:t>
            </a:r>
            <a:br>
              <a:rPr lang="en-US" sz="5600"/>
            </a:br>
            <a:r>
              <a:rPr lang="en-US" sz="5600"/>
              <a:t>PKK 2021.-2027.</a:t>
            </a:r>
            <a:br>
              <a:rPr lang="en-US" sz="5600"/>
            </a:br>
            <a:endParaRPr lang="en-US" sz="5600"/>
          </a:p>
        </p:txBody>
      </p:sp>
      <p:sp>
        <p:nvSpPr>
          <p:cNvPr id="20" name="Rectangle 1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7380D8F-8A5E-CAD4-1AB2-5946E94AC48D}"/>
              </a:ext>
            </a:extLst>
          </p:cNvPr>
          <p:cNvSpPr>
            <a:spLocks noGrp="1"/>
          </p:cNvSpPr>
          <p:nvPr>
            <p:ph type="sldNum" sz="quarter" idx="12"/>
          </p:nvPr>
        </p:nvSpPr>
        <p:spPr>
          <a:xfrm>
            <a:off x="10489019" y="6356350"/>
            <a:ext cx="1268818" cy="365125"/>
          </a:xfrm>
        </p:spPr>
        <p:txBody>
          <a:bodyPr>
            <a:normAutofit/>
          </a:bodyPr>
          <a:lstStyle/>
          <a:p>
            <a:pPr>
              <a:spcAft>
                <a:spcPts val="600"/>
              </a:spcAft>
            </a:pPr>
            <a:fld id="{87E7843D-FF13-4365-9478-9625B70A2705}" type="slidenum">
              <a:rPr lang="en-US">
                <a:solidFill>
                  <a:schemeClr val="tx1">
                    <a:lumMod val="50000"/>
                    <a:lumOff val="50000"/>
                  </a:schemeClr>
                </a:solidFill>
              </a:rPr>
              <a:pPr>
                <a:spcAft>
                  <a:spcPts val="600"/>
                </a:spcAft>
              </a:pPr>
              <a:t>3</a:t>
            </a:fld>
            <a:endParaRPr lang="en-US">
              <a:solidFill>
                <a:schemeClr val="tx1">
                  <a:lumMod val="50000"/>
                  <a:lumOff val="50000"/>
                </a:schemeClr>
              </a:solidFill>
            </a:endParaRPr>
          </a:p>
        </p:txBody>
      </p:sp>
    </p:spTree>
    <p:extLst>
      <p:ext uri="{BB962C8B-B14F-4D97-AF65-F5344CB8AC3E}">
        <p14:creationId xmlns:p14="http://schemas.microsoft.com/office/powerpoint/2010/main" val="288398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656921-A003-FE87-92CC-E7F318865313}"/>
              </a:ext>
            </a:extLst>
          </p:cNvPr>
          <p:cNvSpPr txBox="1">
            <a:spLocks/>
          </p:cNvSpPr>
          <p:nvPr/>
        </p:nvSpPr>
        <p:spPr>
          <a:xfrm>
            <a:off x="951430" y="624205"/>
            <a:ext cx="10402369" cy="623827"/>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hr-HR" sz="2400" b="1">
                <a:solidFill>
                  <a:schemeClr val="accent3">
                    <a:lumMod val="75000"/>
                  </a:schemeClr>
                </a:solidFill>
                <a:ea typeface="MS PGothic" pitchFamily="34" charset="-128"/>
              </a:rPr>
              <a:t>Pojašnjenja tijekom postupka dodjele bespovratnih sredstava</a:t>
            </a:r>
          </a:p>
        </p:txBody>
      </p:sp>
      <p:sp>
        <p:nvSpPr>
          <p:cNvPr id="6" name="TextBox 5">
            <a:extLst>
              <a:ext uri="{FF2B5EF4-FFF2-40B4-BE49-F238E27FC236}">
                <a16:creationId xmlns:a16="http://schemas.microsoft.com/office/drawing/2014/main" id="{A2BFB17B-D867-4E2D-A2E8-6A9EBD7BF38B}"/>
              </a:ext>
            </a:extLst>
          </p:cNvPr>
          <p:cNvSpPr txBox="1"/>
          <p:nvPr/>
        </p:nvSpPr>
        <p:spPr>
          <a:xfrm>
            <a:off x="951431" y="1870742"/>
            <a:ext cx="10289138" cy="3323987"/>
          </a:xfrm>
          <a:prstGeom prst="rect">
            <a:avLst/>
          </a:prstGeom>
        </p:spPr>
        <p:style>
          <a:lnRef idx="0">
            <a:scrgbClr r="0" g="0" b="0"/>
          </a:lnRef>
          <a:fillRef idx="1003">
            <a:schemeClr val="lt1"/>
          </a:fillRef>
          <a:effectRef idx="0">
            <a:scrgbClr r="0" g="0" b="0"/>
          </a:effectRef>
          <a:fontRef idx="major"/>
        </p:style>
        <p:txBody>
          <a:bodyPr wrap="square" rtlCol="0">
            <a:spAutoFit/>
          </a:bodyPr>
          <a:lstStyle/>
          <a:p>
            <a:pPr marL="342900" indent="-342900" algn="just">
              <a:spcAft>
                <a:spcPts val="600"/>
              </a:spcAft>
              <a:buFont typeface="Wingdings" panose="05000000000000000000" pitchFamily="2" charset="2"/>
              <a:buChar char="v"/>
            </a:pPr>
            <a:r>
              <a:rPr lang="hr-HR" sz="2000">
                <a:solidFill>
                  <a:schemeClr val="accent3">
                    <a:lumMod val="75000"/>
                  </a:schemeClr>
                </a:solidFill>
                <a:latin typeface="+mn-lt"/>
                <a:ea typeface="Times New Roman" panose="02020603050405020304" pitchFamily="18" charset="0"/>
                <a:cs typeface="Times New Roman" panose="02020603050405020304" pitchFamily="18" charset="0"/>
              </a:rPr>
              <a:t>Postupak pojašnjavanja može se provoditi tijekom postupka dodjele bespovratnih sredstava ako u projektnom prijedlogu </a:t>
            </a:r>
            <a:r>
              <a:rPr lang="hr-HR" sz="2000" b="1">
                <a:solidFill>
                  <a:schemeClr val="accent3">
                    <a:lumMod val="75000"/>
                  </a:schemeClr>
                </a:solidFill>
                <a:latin typeface="+mn-lt"/>
                <a:ea typeface="Times New Roman" panose="02020603050405020304" pitchFamily="18" charset="0"/>
                <a:cs typeface="Times New Roman" panose="02020603050405020304" pitchFamily="18" charset="0"/>
              </a:rPr>
              <a:t>dostavljeni podaci nisu jasni ili je uočena neusklađenost u dostavljenim podacima</a:t>
            </a:r>
            <a:r>
              <a:rPr lang="hr-HR" sz="2000">
                <a:solidFill>
                  <a:schemeClr val="accent3">
                    <a:lumMod val="75000"/>
                  </a:schemeClr>
                </a:solidFill>
                <a:latin typeface="+mn-lt"/>
                <a:ea typeface="Times New Roman" panose="02020603050405020304" pitchFamily="18" charset="0"/>
                <a:cs typeface="Times New Roman" panose="02020603050405020304" pitchFamily="18" charset="0"/>
              </a:rPr>
              <a:t>. U tim slučajevima PT1 i PT2 od prijavitelja može zatražiti pojašnjenja ako iz navedenih razloga nije moguće objektivno provesti postupak dodjele</a:t>
            </a:r>
          </a:p>
          <a:p>
            <a:pPr marL="342900" indent="-342900" algn="just">
              <a:spcAft>
                <a:spcPts val="600"/>
              </a:spcAft>
              <a:buFont typeface="Wingdings" panose="05000000000000000000" pitchFamily="2" charset="2"/>
              <a:buChar char="v"/>
            </a:pPr>
            <a:r>
              <a:rPr lang="hr-HR" sz="2000">
                <a:solidFill>
                  <a:schemeClr val="accent3">
                    <a:lumMod val="75000"/>
                  </a:schemeClr>
                </a:solidFill>
                <a:latin typeface="+mn-lt"/>
                <a:ea typeface="Times New Roman" panose="02020603050405020304" pitchFamily="18" charset="0"/>
                <a:cs typeface="Times New Roman" panose="02020603050405020304" pitchFamily="18" charset="0"/>
              </a:rPr>
              <a:t>PT1 i PT2 imaju pravo isključiti projektni prijedlog iz postupka dodjele ako potrebni dokumenti/podaci nedostaju, ako nisu potpuni ili ako na zahtjev nije dostavljeno pojašnjenje unutar zadanog roka</a:t>
            </a:r>
          </a:p>
          <a:p>
            <a:pPr marL="342900" indent="-342900" algn="just">
              <a:spcAft>
                <a:spcPts val="600"/>
              </a:spcAft>
              <a:buFont typeface="Wingdings" panose="05000000000000000000" pitchFamily="2" charset="2"/>
              <a:buChar char="v"/>
            </a:pPr>
            <a:r>
              <a:rPr lang="hr-HR" sz="2000">
                <a:solidFill>
                  <a:schemeClr val="accent3">
                    <a:lumMod val="75000"/>
                  </a:schemeClr>
                </a:solidFill>
                <a:latin typeface="+mn-lt"/>
                <a:ea typeface="Times New Roman" panose="02020603050405020304" pitchFamily="18" charset="0"/>
                <a:cs typeface="Times New Roman" panose="02020603050405020304" pitchFamily="18" charset="0"/>
              </a:rPr>
              <a:t>Zahtjevi za pojašnjenjem Prijavitelju će biti dostavljeni te je na njih obavezan odgovoriti </a:t>
            </a:r>
            <a:r>
              <a:rPr lang="hr-HR" sz="2000" b="1">
                <a:solidFill>
                  <a:schemeClr val="accent3">
                    <a:lumMod val="75000"/>
                  </a:schemeClr>
                </a:solidFill>
                <a:latin typeface="+mn-lt"/>
                <a:ea typeface="Times New Roman" panose="02020603050405020304" pitchFamily="18" charset="0"/>
                <a:cs typeface="Times New Roman" panose="02020603050405020304" pitchFamily="18" charset="0"/>
              </a:rPr>
              <a:t>putem informacijskog sustava </a:t>
            </a:r>
            <a:r>
              <a:rPr lang="hr-HR" sz="2000" b="1" err="1">
                <a:solidFill>
                  <a:schemeClr val="accent3">
                    <a:lumMod val="75000"/>
                  </a:schemeClr>
                </a:solidFill>
                <a:latin typeface="+mn-lt"/>
                <a:ea typeface="Times New Roman" panose="02020603050405020304" pitchFamily="18" charset="0"/>
                <a:cs typeface="Times New Roman" panose="02020603050405020304" pitchFamily="18" charset="0"/>
              </a:rPr>
              <a:t>eKohezija</a:t>
            </a:r>
            <a:endParaRPr lang="hr-HR" sz="2000" b="1">
              <a:solidFill>
                <a:schemeClr val="accent3">
                  <a:lumMod val="75000"/>
                </a:schemeClr>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8387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4A71B-9680-7634-3A18-B0ECDD81E78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3E86C1F-B35F-6766-EAB9-D08D2CC3221B}"/>
              </a:ext>
            </a:extLst>
          </p:cNvPr>
          <p:cNvSpPr txBox="1">
            <a:spLocks/>
          </p:cNvSpPr>
          <p:nvPr/>
        </p:nvSpPr>
        <p:spPr>
          <a:xfrm>
            <a:off x="951431" y="624205"/>
            <a:ext cx="10289138" cy="53733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en-US" sz="2400" b="1" err="1">
                <a:solidFill>
                  <a:schemeClr val="accent3">
                    <a:lumMod val="75000"/>
                  </a:schemeClr>
                </a:solidFill>
                <a:ea typeface="MS PGothic" pitchFamily="34" charset="-128"/>
              </a:rPr>
              <a:t>Sklapanje</a:t>
            </a:r>
            <a:r>
              <a:rPr lang="en-US" sz="2400" b="1">
                <a:solidFill>
                  <a:schemeClr val="accent3">
                    <a:lumMod val="75000"/>
                  </a:schemeClr>
                </a:solidFill>
                <a:ea typeface="MS PGothic" pitchFamily="34" charset="-128"/>
              </a:rPr>
              <a:t> </a:t>
            </a:r>
            <a:r>
              <a:rPr lang="en-US" sz="2400" b="1" err="1">
                <a:solidFill>
                  <a:schemeClr val="accent3">
                    <a:lumMod val="75000"/>
                  </a:schemeClr>
                </a:solidFill>
                <a:ea typeface="MS PGothic" pitchFamily="34" charset="-128"/>
              </a:rPr>
              <a:t>ugovora</a:t>
            </a:r>
            <a:endParaRPr lang="hr-HR" sz="2400" b="1">
              <a:solidFill>
                <a:schemeClr val="accent3">
                  <a:lumMod val="75000"/>
                </a:schemeClr>
              </a:solidFill>
              <a:ea typeface="MS PGothic" pitchFamily="34" charset="-128"/>
            </a:endParaRPr>
          </a:p>
        </p:txBody>
      </p:sp>
      <p:sp>
        <p:nvSpPr>
          <p:cNvPr id="6" name="TextBox 5">
            <a:extLst>
              <a:ext uri="{FF2B5EF4-FFF2-40B4-BE49-F238E27FC236}">
                <a16:creationId xmlns:a16="http://schemas.microsoft.com/office/drawing/2014/main" id="{9B85C0FE-D1A7-E71B-55AE-155733BDEED8}"/>
              </a:ext>
            </a:extLst>
          </p:cNvPr>
          <p:cNvSpPr txBox="1"/>
          <p:nvPr/>
        </p:nvSpPr>
        <p:spPr>
          <a:xfrm>
            <a:off x="951431" y="1870742"/>
            <a:ext cx="10289138" cy="4478149"/>
          </a:xfrm>
          <a:prstGeom prst="rect">
            <a:avLst/>
          </a:prstGeom>
        </p:spPr>
        <p:style>
          <a:lnRef idx="0">
            <a:scrgbClr r="0" g="0" b="0"/>
          </a:lnRef>
          <a:fillRef idx="1003">
            <a:schemeClr val="lt1"/>
          </a:fillRef>
          <a:effectRef idx="0">
            <a:scrgbClr r="0" g="0" b="0"/>
          </a:effectRef>
          <a:fontRef idx="major"/>
        </p:style>
        <p:txBody>
          <a:bodyPr wrap="square" lIns="91440" tIns="45720" rIns="91440" bIns="45720" rtlCol="0" anchor="t">
            <a:spAutoFit/>
          </a:bodyPr>
          <a:lstStyle/>
          <a:p>
            <a:pPr marL="342900" indent="-342900" algn="just">
              <a:spcAft>
                <a:spcPts val="600"/>
              </a:spcAft>
              <a:buFont typeface="Wingdings" panose="05000000000000000000" pitchFamily="2" charset="2"/>
              <a:buChar char="v"/>
            </a:pPr>
            <a:r>
              <a:rPr lang="hr-HR" sz="2000">
                <a:solidFill>
                  <a:schemeClr val="accent3">
                    <a:lumMod val="75000"/>
                  </a:schemeClr>
                </a:solidFill>
                <a:latin typeface="+mn-lt"/>
                <a:ea typeface="Times New Roman" panose="02020603050405020304" pitchFamily="18" charset="0"/>
                <a:cs typeface="Times New Roman" panose="02020603050405020304" pitchFamily="18" charset="0"/>
              </a:rPr>
              <a:t>Ugovor o dodjeli bespovratnih sredstava (dalje u tekstu: Ugovor) se priprema i potpisuje u </a:t>
            </a:r>
            <a:r>
              <a:rPr lang="hr-HR" sz="2000" b="1">
                <a:solidFill>
                  <a:schemeClr val="accent3">
                    <a:lumMod val="75000"/>
                  </a:schemeClr>
                </a:solidFill>
                <a:latin typeface="+mn-lt"/>
                <a:ea typeface="Times New Roman" panose="02020603050405020304" pitchFamily="18" charset="0"/>
                <a:cs typeface="Times New Roman" panose="02020603050405020304" pitchFamily="18" charset="0"/>
              </a:rPr>
              <a:t>roku od 45 dana od dana dostave Odluke o financiranju </a:t>
            </a:r>
            <a:r>
              <a:rPr lang="hr-HR" sz="2000">
                <a:solidFill>
                  <a:schemeClr val="accent3">
                    <a:lumMod val="75000"/>
                  </a:schemeClr>
                </a:solidFill>
                <a:latin typeface="+mn-lt"/>
                <a:ea typeface="Times New Roman" panose="02020603050405020304" pitchFamily="18" charset="0"/>
                <a:cs typeface="Times New Roman" panose="02020603050405020304" pitchFamily="18" charset="0"/>
              </a:rPr>
              <a:t>putem informacijskog sustava </a:t>
            </a:r>
            <a:r>
              <a:rPr lang="hr-HR" sz="2000" err="1">
                <a:solidFill>
                  <a:schemeClr val="accent3">
                    <a:lumMod val="75000"/>
                  </a:schemeClr>
                </a:solidFill>
                <a:latin typeface="+mn-lt"/>
                <a:ea typeface="Times New Roman" panose="02020603050405020304" pitchFamily="18" charset="0"/>
                <a:cs typeface="Times New Roman" panose="02020603050405020304" pitchFamily="18" charset="0"/>
              </a:rPr>
              <a:t>eKohezija</a:t>
            </a:r>
            <a:r>
              <a:rPr lang="hr-HR" sz="2000">
                <a:solidFill>
                  <a:schemeClr val="accent3">
                    <a:lumMod val="75000"/>
                  </a:schemeClr>
                </a:solidFill>
                <a:latin typeface="+mn-lt"/>
                <a:ea typeface="Times New Roman" panose="02020603050405020304" pitchFamily="18" charset="0"/>
                <a:cs typeface="Times New Roman" panose="02020603050405020304" pitchFamily="18" charset="0"/>
              </a:rPr>
              <a:t>. Rok za pripremu i potpisivanje Ugovora može se produljiti, uz prethodnu suglasnost UT, u opravdanim slučajevima</a:t>
            </a:r>
            <a:endParaRPr lang="en-US" sz="2000">
              <a:solidFill>
                <a:schemeClr val="accent3">
                  <a:lumMod val="75000"/>
                </a:schemeClr>
              </a:solidFill>
              <a:latin typeface="+mn-lt"/>
              <a:ea typeface="Times New Roman" panose="02020603050405020304" pitchFamily="18" charset="0"/>
              <a:cs typeface="Times New Roman" panose="02020603050405020304" pitchFamily="18" charset="0"/>
            </a:endParaRPr>
          </a:p>
          <a:p>
            <a:pPr marL="342900" indent="-342900" algn="just">
              <a:spcAft>
                <a:spcPts val="600"/>
              </a:spcAft>
              <a:buFont typeface="Wingdings" panose="05000000000000000000" pitchFamily="2" charset="2"/>
              <a:buChar char="v"/>
            </a:pP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Prije</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potpisivanja</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Ugovora</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prijavitelj</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je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obvezan</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dostaviti</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b="1" err="1">
                <a:solidFill>
                  <a:schemeClr val="accent3">
                    <a:lumMod val="75000"/>
                  </a:schemeClr>
                </a:solidFill>
                <a:latin typeface="+mn-lt"/>
                <a:ea typeface="Times New Roman" panose="02020603050405020304" pitchFamily="18" charset="0"/>
                <a:cs typeface="Times New Roman" panose="02020603050405020304" pitchFamily="18" charset="0"/>
              </a:rPr>
              <a:t>izjavu</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kojom</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potvrđuje</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da u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odnosu</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na</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podatke</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dostavljene</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u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projektnom</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prijedlogu</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a:t>
            </a:r>
          </a:p>
          <a:p>
            <a:pPr marL="342900" indent="-342900" algn="just">
              <a:spcAft>
                <a:spcPts val="600"/>
              </a:spcAft>
              <a:buFontTx/>
              <a:buChar char="-"/>
            </a:pP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nisu</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nastupile</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okolnosti</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koje</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utječu</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ili</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mogu</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utjecati</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na</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ispravnost</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postupka</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dodjele</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ili</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samu</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dodjelu</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bespovratnih</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sredstava</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primjerice</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da u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međuvremenu</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od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podnošenja</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projektnog</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prijedloga</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nije</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dobio</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potporu</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male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vrijednosti</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ili</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da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nije</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nastupio</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stečaj</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ili</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a:t>
            </a:r>
            <a:r>
              <a:rPr lang="en-US" sz="2000" err="1">
                <a:solidFill>
                  <a:schemeClr val="accent3">
                    <a:lumMod val="75000"/>
                  </a:schemeClr>
                </a:solidFill>
                <a:latin typeface="+mn-lt"/>
                <a:ea typeface="Times New Roman" panose="02020603050405020304" pitchFamily="18" charset="0"/>
                <a:cs typeface="Times New Roman" panose="02020603050405020304" pitchFamily="18" charset="0"/>
              </a:rPr>
              <a:t>slično</a:t>
            </a:r>
            <a:r>
              <a:rPr lang="en-US" sz="2000">
                <a:solidFill>
                  <a:schemeClr val="accent3">
                    <a:lumMod val="75000"/>
                  </a:schemeClr>
                </a:solidFill>
                <a:latin typeface="+mn-lt"/>
                <a:ea typeface="Times New Roman" panose="02020603050405020304" pitchFamily="18" charset="0"/>
                <a:cs typeface="Times New Roman" panose="02020603050405020304" pitchFamily="18" charset="0"/>
              </a:rPr>
              <a:t>…) i </a:t>
            </a:r>
          </a:p>
          <a:p>
            <a:pPr marL="342900" indent="-342900" algn="just">
              <a:spcAft>
                <a:spcPts val="600"/>
              </a:spcAft>
              <a:buFontTx/>
              <a:buChar char="-"/>
            </a:pPr>
            <a:r>
              <a:rPr lang="en-US" sz="2000">
                <a:solidFill>
                  <a:schemeClr val="accent3">
                    <a:lumMod val="75000"/>
                  </a:schemeClr>
                </a:solidFill>
                <a:latin typeface="+mn-lt"/>
                <a:ea typeface="Times New Roman" panose="02020603050405020304" pitchFamily="18" charset="0"/>
                <a:cs typeface="Times New Roman"/>
              </a:rPr>
              <a:t>da </a:t>
            </a:r>
            <a:r>
              <a:rPr lang="en-US" sz="2000" err="1">
                <a:solidFill>
                  <a:schemeClr val="accent3">
                    <a:lumMod val="75000"/>
                  </a:schemeClr>
                </a:solidFill>
                <a:latin typeface="+mn-lt"/>
                <a:ea typeface="Times New Roman" panose="02020603050405020304" pitchFamily="18" charset="0"/>
                <a:cs typeface="Times New Roman"/>
              </a:rPr>
              <a:t>su</a:t>
            </a:r>
            <a:r>
              <a:rPr lang="en-US" sz="2000">
                <a:solidFill>
                  <a:schemeClr val="accent3">
                    <a:lumMod val="75000"/>
                  </a:schemeClr>
                </a:solidFill>
                <a:latin typeface="+mn-lt"/>
                <a:ea typeface="Times New Roman" panose="02020603050405020304" pitchFamily="18" charset="0"/>
                <a:cs typeface="Times New Roman"/>
              </a:rPr>
              <a:t> </a:t>
            </a:r>
            <a:r>
              <a:rPr lang="en-US" sz="2000" err="1">
                <a:solidFill>
                  <a:schemeClr val="accent3">
                    <a:lumMod val="75000"/>
                  </a:schemeClr>
                </a:solidFill>
                <a:latin typeface="+mn-lt"/>
                <a:ea typeface="Times New Roman" panose="02020603050405020304" pitchFamily="18" charset="0"/>
                <a:cs typeface="Times New Roman"/>
              </a:rPr>
              <a:t>provedbeni</a:t>
            </a:r>
            <a:r>
              <a:rPr lang="en-US" sz="2000">
                <a:solidFill>
                  <a:schemeClr val="accent3">
                    <a:lumMod val="75000"/>
                  </a:schemeClr>
                </a:solidFill>
                <a:latin typeface="+mn-lt"/>
                <a:ea typeface="Times New Roman" panose="02020603050405020304" pitchFamily="18" charset="0"/>
                <a:cs typeface="Times New Roman"/>
              </a:rPr>
              <a:t> </a:t>
            </a:r>
            <a:r>
              <a:rPr lang="en-US" sz="2000" err="1">
                <a:solidFill>
                  <a:schemeClr val="accent3">
                    <a:lumMod val="75000"/>
                  </a:schemeClr>
                </a:solidFill>
                <a:latin typeface="+mn-lt"/>
                <a:ea typeface="Times New Roman" panose="02020603050405020304" pitchFamily="18" charset="0"/>
                <a:cs typeface="Times New Roman"/>
              </a:rPr>
              <a:t>kapaciteti</a:t>
            </a:r>
            <a:r>
              <a:rPr lang="en-US" sz="2000">
                <a:solidFill>
                  <a:schemeClr val="accent3">
                    <a:lumMod val="75000"/>
                  </a:schemeClr>
                </a:solidFill>
                <a:latin typeface="+mn-lt"/>
                <a:ea typeface="Times New Roman" panose="02020603050405020304" pitchFamily="18" charset="0"/>
                <a:cs typeface="Times New Roman"/>
              </a:rPr>
              <a:t> </a:t>
            </a:r>
            <a:r>
              <a:rPr lang="en-US" sz="2000" err="1">
                <a:solidFill>
                  <a:schemeClr val="accent3">
                    <a:lumMod val="75000"/>
                  </a:schemeClr>
                </a:solidFill>
                <a:latin typeface="+mn-lt"/>
                <a:ea typeface="Times New Roman" panose="02020603050405020304" pitchFamily="18" charset="0"/>
                <a:cs typeface="Times New Roman"/>
              </a:rPr>
              <a:t>korisnika</a:t>
            </a:r>
            <a:r>
              <a:rPr lang="en-US" sz="2000">
                <a:solidFill>
                  <a:schemeClr val="accent3">
                    <a:lumMod val="75000"/>
                  </a:schemeClr>
                </a:solidFill>
                <a:latin typeface="+mn-lt"/>
                <a:ea typeface="Times New Roman" panose="02020603050405020304" pitchFamily="18" charset="0"/>
                <a:cs typeface="Times New Roman"/>
              </a:rPr>
              <a:t> </a:t>
            </a:r>
            <a:r>
              <a:rPr lang="en-US" sz="2000" err="1">
                <a:solidFill>
                  <a:schemeClr val="accent3">
                    <a:lumMod val="75000"/>
                  </a:schemeClr>
                </a:solidFill>
                <a:latin typeface="+mn-lt"/>
                <a:ea typeface="Times New Roman" panose="02020603050405020304" pitchFamily="18" charset="0"/>
                <a:cs typeface="Times New Roman"/>
              </a:rPr>
              <a:t>nepromijenjeni</a:t>
            </a:r>
            <a:endParaRPr lang="en-US" sz="2000">
              <a:solidFill>
                <a:schemeClr val="accent3">
                  <a:lumMod val="75000"/>
                </a:schemeClr>
              </a:solidFill>
              <a:latin typeface="+mn-lt"/>
              <a:ea typeface="Times New Roman" panose="02020603050405020304" pitchFamily="18" charset="0"/>
              <a:cs typeface="Times New Roman"/>
            </a:endParaRPr>
          </a:p>
          <a:p>
            <a:pPr marL="342900" indent="-342900" algn="just">
              <a:spcAft>
                <a:spcPts val="600"/>
              </a:spcAft>
              <a:buFont typeface="Wingdings" panose="05000000000000000000" pitchFamily="2" charset="2"/>
              <a:buChar char="v"/>
            </a:pPr>
            <a:endParaRPr lang="en-US" sz="2000">
              <a:latin typeface="+mn-lt"/>
              <a:ea typeface="Times New Roman" panose="02020603050405020304" pitchFamily="18" charset="0"/>
              <a:cs typeface="Times New Roman" panose="02020603050405020304" pitchFamily="18" charset="0"/>
            </a:endParaRPr>
          </a:p>
          <a:p>
            <a:pPr algn="just">
              <a:spcAft>
                <a:spcPts val="600"/>
              </a:spcAft>
            </a:pPr>
            <a:endParaRPr lang="hr-HR" sz="2000">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761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D5B92-59D6-90AF-091B-37B4A7C7003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8E1888B-A072-DC13-6A54-45CB264FA472}"/>
              </a:ext>
            </a:extLst>
          </p:cNvPr>
          <p:cNvSpPr txBox="1">
            <a:spLocks/>
          </p:cNvSpPr>
          <p:nvPr/>
        </p:nvSpPr>
        <p:spPr>
          <a:xfrm>
            <a:off x="838200" y="624205"/>
            <a:ext cx="10402369" cy="599114"/>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en-US" sz="2400" b="1" err="1">
                <a:solidFill>
                  <a:schemeClr val="accent3">
                    <a:lumMod val="75000"/>
                  </a:schemeClr>
                </a:solidFill>
                <a:ea typeface="MS PGothic"/>
              </a:rPr>
              <a:t>Prigovori</a:t>
            </a:r>
            <a:endParaRPr lang="en-US" sz="2400" b="1" err="1">
              <a:solidFill>
                <a:schemeClr val="accent3">
                  <a:lumMod val="75000"/>
                </a:schemeClr>
              </a:solidFill>
              <a:ea typeface="MS PGothic" pitchFamily="34" charset="-128"/>
            </a:endParaRPr>
          </a:p>
        </p:txBody>
      </p:sp>
      <p:sp>
        <p:nvSpPr>
          <p:cNvPr id="6" name="TextBox 5">
            <a:extLst>
              <a:ext uri="{FF2B5EF4-FFF2-40B4-BE49-F238E27FC236}">
                <a16:creationId xmlns:a16="http://schemas.microsoft.com/office/drawing/2014/main" id="{0759A2FF-0E69-D98A-B8DE-5B85FFD05B32}"/>
              </a:ext>
            </a:extLst>
          </p:cNvPr>
          <p:cNvSpPr txBox="1"/>
          <p:nvPr/>
        </p:nvSpPr>
        <p:spPr>
          <a:xfrm>
            <a:off x="951431" y="1870742"/>
            <a:ext cx="10289138" cy="4324261"/>
          </a:xfrm>
          <a:prstGeom prst="rect">
            <a:avLst/>
          </a:prstGeom>
        </p:spPr>
        <p:style>
          <a:lnRef idx="0">
            <a:scrgbClr r="0" g="0" b="0"/>
          </a:lnRef>
          <a:fillRef idx="1003">
            <a:schemeClr val="lt1"/>
          </a:fillRef>
          <a:effectRef idx="0">
            <a:scrgbClr r="0" g="0" b="0"/>
          </a:effectRef>
          <a:fontRef idx="major"/>
        </p:style>
        <p:txBody>
          <a:bodyPr wrap="square" lIns="91440" tIns="45720" rIns="91440" bIns="45720" rtlCol="0" anchor="t">
            <a:spAutoFit/>
          </a:bodyPr>
          <a:lstStyle/>
          <a:p>
            <a:pPr algn="just"/>
            <a:r>
              <a:rPr lang="hr" sz="2000">
                <a:solidFill>
                  <a:schemeClr val="accent3">
                    <a:lumMod val="75000"/>
                  </a:schemeClr>
                </a:solidFill>
                <a:ea typeface="+mj-lt"/>
                <a:cs typeface="+mj-lt"/>
              </a:rPr>
              <a:t>Prijavitelj može na odluku o statusu projektnog prijedloga izjaviti prigovor čelniku UT-a, odnosno ministru regionalnoga razvoja i fondova Europske unije:</a:t>
            </a:r>
            <a:endParaRPr lang="hr" sz="2000">
              <a:solidFill>
                <a:schemeClr val="accent3">
                  <a:lumMod val="75000"/>
                </a:schemeClr>
              </a:solidFill>
            </a:endParaRPr>
          </a:p>
          <a:p>
            <a:pPr algn="just"/>
            <a:endParaRPr lang="hr" sz="2000">
              <a:solidFill>
                <a:schemeClr val="accent3">
                  <a:lumMod val="75000"/>
                </a:schemeClr>
              </a:solidFill>
              <a:ea typeface="+mj-lt"/>
              <a:cs typeface="+mj-lt"/>
            </a:endParaRPr>
          </a:p>
          <a:p>
            <a:pPr marL="342900" indent="-342900" algn="just">
              <a:buFont typeface="Arial"/>
              <a:buChar char="•"/>
            </a:pPr>
            <a:r>
              <a:rPr lang="hr" sz="2000">
                <a:solidFill>
                  <a:schemeClr val="accent3">
                    <a:lumMod val="75000"/>
                  </a:schemeClr>
                </a:solidFill>
                <a:ea typeface="+mj-lt"/>
                <a:cs typeface="+mj-lt"/>
              </a:rPr>
              <a:t>ako smatra da je tijekom postupka odabira projekata postupanjem ili propuštanjem postupanja nadležnog tijela njegov projektni prijedlog </a:t>
            </a:r>
            <a:r>
              <a:rPr lang="hr" sz="2000" b="1">
                <a:solidFill>
                  <a:schemeClr val="accent3">
                    <a:lumMod val="75000"/>
                  </a:schemeClr>
                </a:solidFill>
                <a:ea typeface="+mj-lt"/>
                <a:cs typeface="+mj-lt"/>
              </a:rPr>
              <a:t>neosnovano isključen iz postupka odabira projekata</a:t>
            </a:r>
            <a:endParaRPr lang="en-US" sz="2000" b="1">
              <a:solidFill>
                <a:schemeClr val="accent3">
                  <a:lumMod val="75000"/>
                </a:schemeClr>
              </a:solidFill>
            </a:endParaRPr>
          </a:p>
          <a:p>
            <a:pPr algn="just"/>
            <a:endParaRPr lang="hr" sz="2000" b="1">
              <a:solidFill>
                <a:schemeClr val="accent3">
                  <a:lumMod val="75000"/>
                </a:schemeClr>
              </a:solidFill>
              <a:ea typeface="+mj-lt"/>
              <a:cs typeface="+mj-lt"/>
            </a:endParaRPr>
          </a:p>
          <a:p>
            <a:pPr marL="342900" indent="-342900" algn="just">
              <a:spcAft>
                <a:spcPts val="600"/>
              </a:spcAft>
              <a:buFont typeface="Arial"/>
              <a:buChar char="•"/>
            </a:pPr>
            <a:r>
              <a:rPr lang="hr" sz="2000">
                <a:solidFill>
                  <a:schemeClr val="accent3">
                    <a:lumMod val="75000"/>
                  </a:schemeClr>
                </a:solidFill>
                <a:ea typeface="+mj-lt"/>
                <a:cs typeface="+mj-lt"/>
              </a:rPr>
              <a:t>u slučaju kada njegov projektni prijedlog nije isključen iz postupka odabira projekata, ako smatra da nadležno tijelo tijekom tog postupka </a:t>
            </a:r>
            <a:r>
              <a:rPr lang="hr" sz="2000" b="1">
                <a:solidFill>
                  <a:schemeClr val="accent3">
                    <a:lumMod val="75000"/>
                  </a:schemeClr>
                </a:solidFill>
                <a:ea typeface="+mj-lt"/>
                <a:cs typeface="+mj-lt"/>
              </a:rPr>
              <a:t>nije postupilo u skladu s pravilima poziva</a:t>
            </a:r>
            <a:endParaRPr lang="en-US" sz="2000" b="1">
              <a:solidFill>
                <a:schemeClr val="accent3">
                  <a:lumMod val="75000"/>
                </a:schemeClr>
              </a:solidFill>
              <a:ea typeface="+mj-lt"/>
              <a:cs typeface="+mj-lt"/>
            </a:endParaRPr>
          </a:p>
          <a:p>
            <a:pPr algn="just">
              <a:spcAft>
                <a:spcPts val="600"/>
              </a:spcAft>
            </a:pPr>
            <a:endParaRPr lang="en-US" sz="2000" b="1">
              <a:solidFill>
                <a:schemeClr val="accent3">
                  <a:lumMod val="75000"/>
                </a:schemeClr>
              </a:solidFill>
              <a:ea typeface="+mj-lt"/>
              <a:cs typeface="+mj-lt"/>
            </a:endParaRPr>
          </a:p>
          <a:p>
            <a:pPr algn="just">
              <a:spcAft>
                <a:spcPts val="600"/>
              </a:spcAft>
            </a:pPr>
            <a:r>
              <a:rPr lang="hr" sz="2000">
                <a:solidFill>
                  <a:schemeClr val="accent3">
                    <a:lumMod val="75000"/>
                  </a:schemeClr>
                </a:solidFill>
                <a:ea typeface="+mj-lt"/>
                <a:cs typeface="+mj-lt"/>
              </a:rPr>
              <a:t>Prigovor se može izjaviti </a:t>
            </a:r>
            <a:r>
              <a:rPr lang="hr" sz="2000" b="1">
                <a:solidFill>
                  <a:schemeClr val="accent3">
                    <a:lumMod val="75000"/>
                  </a:schemeClr>
                </a:solidFill>
                <a:ea typeface="+mj-lt"/>
                <a:cs typeface="+mj-lt"/>
              </a:rPr>
              <a:t>u roku 15 dana </a:t>
            </a:r>
            <a:r>
              <a:rPr lang="hr" sz="2000">
                <a:solidFill>
                  <a:schemeClr val="accent3">
                    <a:lumMod val="75000"/>
                  </a:schemeClr>
                </a:solidFill>
                <a:ea typeface="+mj-lt"/>
                <a:cs typeface="+mj-lt"/>
              </a:rPr>
              <a:t>od dana primitka odluke o statusu projektnog prijedloga.</a:t>
            </a:r>
            <a:endParaRPr lang="en-US" sz="2000">
              <a:solidFill>
                <a:schemeClr val="accent3">
                  <a:lumMod val="75000"/>
                </a:schemeClr>
              </a:solidFill>
              <a:ea typeface="+mj-lt"/>
              <a:cs typeface="+mj-lt"/>
            </a:endParaRPr>
          </a:p>
          <a:p>
            <a:pPr algn="just">
              <a:spcAft>
                <a:spcPts val="600"/>
              </a:spcAft>
            </a:pPr>
            <a:r>
              <a:rPr lang="hr" sz="2000">
                <a:solidFill>
                  <a:schemeClr val="accent3">
                    <a:lumMod val="75000"/>
                  </a:schemeClr>
                </a:solidFill>
                <a:latin typeface="+mn-lt"/>
                <a:cs typeface="Times New Roman"/>
              </a:rPr>
              <a:t>Rješenje o prigovoru donosi </a:t>
            </a:r>
            <a:r>
              <a:rPr lang="hr" sz="2000" b="1">
                <a:solidFill>
                  <a:schemeClr val="accent3">
                    <a:lumMod val="75000"/>
                  </a:schemeClr>
                </a:solidFill>
                <a:latin typeface="+mn-lt"/>
                <a:cs typeface="Times New Roman"/>
              </a:rPr>
              <a:t>čelnik Upravljačkog tijela,</a:t>
            </a:r>
            <a:r>
              <a:rPr lang="hr" sz="2000">
                <a:solidFill>
                  <a:schemeClr val="accent3">
                    <a:lumMod val="75000"/>
                  </a:schemeClr>
                </a:solidFill>
                <a:latin typeface="+mn-lt"/>
                <a:cs typeface="Times New Roman"/>
              </a:rPr>
              <a:t> odnosno ministar regionalnoga razvoja i fondova Europske unije</a:t>
            </a:r>
            <a:r>
              <a:rPr lang="hr" sz="2000" b="1">
                <a:solidFill>
                  <a:schemeClr val="accent3">
                    <a:lumMod val="75000"/>
                  </a:schemeClr>
                </a:solidFill>
                <a:latin typeface="+mn-lt"/>
                <a:cs typeface="Times New Roman"/>
              </a:rPr>
              <a:t> u roku 30 dana</a:t>
            </a:r>
            <a:r>
              <a:rPr lang="hr" sz="2000">
                <a:solidFill>
                  <a:schemeClr val="accent3">
                    <a:lumMod val="75000"/>
                  </a:schemeClr>
                </a:solidFill>
                <a:latin typeface="+mn-lt"/>
                <a:cs typeface="Times New Roman"/>
              </a:rPr>
              <a:t> od dana zaprimanja prigovora, na temelju prijedloga nadležne ustrojstvene jedinice Upravljačkog tijela</a:t>
            </a:r>
            <a:endParaRPr lang="hr-HR" sz="2000">
              <a:solidFill>
                <a:schemeClr val="accent3">
                  <a:lumMod val="75000"/>
                </a:schemeClr>
              </a:solidFill>
              <a:cs typeface="Times New Roman"/>
            </a:endParaRPr>
          </a:p>
        </p:txBody>
      </p:sp>
    </p:spTree>
    <p:extLst>
      <p:ext uri="{BB962C8B-B14F-4D97-AF65-F5344CB8AC3E}">
        <p14:creationId xmlns:p14="http://schemas.microsoft.com/office/powerpoint/2010/main" val="836792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CCD112-F45B-8E68-8750-047139ED8222}"/>
              </a:ext>
            </a:extLst>
          </p:cNvPr>
          <p:cNvSpPr txBox="1"/>
          <p:nvPr/>
        </p:nvSpPr>
        <p:spPr>
          <a:xfrm>
            <a:off x="1371599" y="383393"/>
            <a:ext cx="9895951" cy="1050168"/>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000" kern="1200">
              <a:solidFill>
                <a:srgbClr val="FFFFFF"/>
              </a:solidFill>
              <a:latin typeface="+mj-lt"/>
              <a:ea typeface="+mj-ea"/>
              <a:cs typeface="+mj-cs"/>
            </a:endParaRPr>
          </a:p>
        </p:txBody>
      </p:sp>
      <p:graphicFrame>
        <p:nvGraphicFramePr>
          <p:cNvPr id="98" name="Content Placeholder 4">
            <a:extLst>
              <a:ext uri="{FF2B5EF4-FFF2-40B4-BE49-F238E27FC236}">
                <a16:creationId xmlns:a16="http://schemas.microsoft.com/office/drawing/2014/main" id="{E0C411A1-2675-9CA9-833B-232EBCB5788F}"/>
              </a:ext>
            </a:extLst>
          </p:cNvPr>
          <p:cNvGraphicFramePr>
            <a:graphicFrameLocks noGrp="1"/>
          </p:cNvGraphicFramePr>
          <p:nvPr>
            <p:ph idx="1"/>
            <p:extLst>
              <p:ext uri="{D42A27DB-BD31-4B8C-83A1-F6EECF244321}">
                <p14:modId xmlns:p14="http://schemas.microsoft.com/office/powerpoint/2010/main" val="2189235813"/>
              </p:ext>
            </p:extLst>
          </p:nvPr>
        </p:nvGraphicFramePr>
        <p:xfrm>
          <a:off x="390612" y="3383265"/>
          <a:ext cx="10876937" cy="2589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33450A7-C1FA-B0E7-5B2C-7AFE44AC568C}"/>
              </a:ext>
            </a:extLst>
          </p:cNvPr>
          <p:cNvSpPr txBox="1"/>
          <p:nvPr/>
        </p:nvSpPr>
        <p:spPr>
          <a:xfrm>
            <a:off x="720436" y="451178"/>
            <a:ext cx="1041018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3200">
                <a:solidFill>
                  <a:srgbClr val="002060"/>
                </a:solidFill>
              </a:rPr>
              <a:t>P</a:t>
            </a:r>
            <a:r>
              <a:rPr lang="hr-HR" sz="3200" err="1">
                <a:solidFill>
                  <a:srgbClr val="002060"/>
                </a:solidFill>
                <a:effectLst/>
              </a:rPr>
              <a:t>rovedb</a:t>
            </a:r>
            <a:r>
              <a:rPr lang="en-US" sz="3200">
                <a:solidFill>
                  <a:srgbClr val="002060"/>
                </a:solidFill>
                <a:effectLst/>
              </a:rPr>
              <a:t>a</a:t>
            </a:r>
            <a:r>
              <a:rPr lang="hr-HR" sz="3200">
                <a:solidFill>
                  <a:srgbClr val="002060"/>
                </a:solidFill>
                <a:effectLst/>
              </a:rPr>
              <a:t> projekta</a:t>
            </a:r>
            <a:endParaRPr lang="en-GB" sz="3200">
              <a:solidFill>
                <a:srgbClr val="002060"/>
              </a:solidFill>
              <a:effectLst/>
            </a:endParaRPr>
          </a:p>
        </p:txBody>
      </p:sp>
      <p:sp>
        <p:nvSpPr>
          <p:cNvPr id="6" name="TextBox 5">
            <a:extLst>
              <a:ext uri="{FF2B5EF4-FFF2-40B4-BE49-F238E27FC236}">
                <a16:creationId xmlns:a16="http://schemas.microsoft.com/office/drawing/2014/main" id="{F58FE3C2-C42C-8030-AB50-2B71C15FC8C9}"/>
              </a:ext>
            </a:extLst>
          </p:cNvPr>
          <p:cNvSpPr txBox="1"/>
          <p:nvPr/>
        </p:nvSpPr>
        <p:spPr>
          <a:xfrm>
            <a:off x="390612" y="1278584"/>
            <a:ext cx="10740012" cy="1955407"/>
          </a:xfrm>
          <a:prstGeom prst="rect">
            <a:avLst/>
          </a:prstGeom>
          <a:noFill/>
        </p:spPr>
        <p:txBody>
          <a:bodyPr wrap="square" rtlCol="0">
            <a:spAutoFit/>
          </a:bodyPr>
          <a:lstStyle/>
          <a:p>
            <a:pPr marL="228600" indent="-228600" algn="just">
              <a:lnSpc>
                <a:spcPct val="90000"/>
              </a:lnSpc>
              <a:spcBef>
                <a:spcPts val="1000"/>
              </a:spcBef>
              <a:buFont typeface="Arial" panose="020B0604020202020204" pitchFamily="34" charset="0"/>
              <a:buChar char="•"/>
              <a:defRPr/>
            </a:pPr>
            <a:r>
              <a:rPr lang="hr-HR" sz="2400">
                <a:solidFill>
                  <a:schemeClr val="tx2">
                    <a:lumMod val="90000"/>
                    <a:lumOff val="10000"/>
                  </a:schemeClr>
                </a:solidFill>
                <a:ea typeface="Yu Mincho" panose="02020400000000000000" pitchFamily="18" charset="-128"/>
                <a:cs typeface="Arial" panose="020B0604020202020204" pitchFamily="34" charset="0"/>
              </a:rPr>
              <a:t>Počet</a:t>
            </a:r>
            <a:r>
              <a:rPr lang="en-GB" sz="2400" err="1">
                <a:solidFill>
                  <a:schemeClr val="tx2">
                    <a:lumMod val="90000"/>
                    <a:lumOff val="10000"/>
                  </a:schemeClr>
                </a:solidFill>
                <a:ea typeface="Yu Mincho" panose="02020400000000000000" pitchFamily="18" charset="-128"/>
                <a:cs typeface="Arial" panose="020B0604020202020204" pitchFamily="34" charset="0"/>
              </a:rPr>
              <a:t>ak</a:t>
            </a:r>
            <a:r>
              <a:rPr lang="hr-HR" sz="2400">
                <a:solidFill>
                  <a:schemeClr val="tx2">
                    <a:lumMod val="90000"/>
                    <a:lumOff val="10000"/>
                  </a:schemeClr>
                </a:solidFill>
                <a:ea typeface="Yu Mincho" panose="02020400000000000000" pitchFamily="18" charset="-128"/>
                <a:cs typeface="Arial" panose="020B0604020202020204" pitchFamily="34" charset="0"/>
              </a:rPr>
              <a:t> provedbe projekta </a:t>
            </a:r>
            <a:r>
              <a:rPr lang="en-GB" sz="2400">
                <a:solidFill>
                  <a:schemeClr val="tx2">
                    <a:lumMod val="90000"/>
                    <a:lumOff val="10000"/>
                  </a:schemeClr>
                </a:solidFill>
                <a:ea typeface="Yu Mincho" panose="02020400000000000000" pitchFamily="18" charset="-128"/>
                <a:cs typeface="Arial" panose="020B0604020202020204" pitchFamily="34" charset="0"/>
              </a:rPr>
              <a:t>= </a:t>
            </a:r>
            <a:r>
              <a:rPr lang="hr-HR" sz="2400">
                <a:solidFill>
                  <a:schemeClr val="tx2">
                    <a:lumMod val="90000"/>
                    <a:lumOff val="10000"/>
                  </a:schemeClr>
                </a:solidFill>
                <a:ea typeface="Yu Mincho" panose="02020400000000000000" pitchFamily="18" charset="-128"/>
                <a:cs typeface="Arial" panose="020B0604020202020204" pitchFamily="34" charset="0"/>
              </a:rPr>
              <a:t>datum početka provedbe projekta, a definira se u Ugovoru o dodjeli bespovratnih sredstava</a:t>
            </a:r>
            <a:endParaRPr lang="en-GB" sz="2400">
              <a:solidFill>
                <a:schemeClr val="tx2">
                  <a:lumMod val="90000"/>
                  <a:lumOff val="10000"/>
                </a:schemeClr>
              </a:solidFill>
              <a:ea typeface="Yu Mincho" panose="02020400000000000000" pitchFamily="18" charset="-128"/>
              <a:cs typeface="Arial" panose="020B0604020202020204" pitchFamily="34" charset="0"/>
            </a:endParaRPr>
          </a:p>
          <a:p>
            <a:pPr marL="228600" indent="-228600" algn="just">
              <a:lnSpc>
                <a:spcPct val="90000"/>
              </a:lnSpc>
              <a:spcBef>
                <a:spcPts val="1000"/>
              </a:spcBef>
              <a:buFont typeface="Arial" panose="020B0604020202020204" pitchFamily="34" charset="0"/>
              <a:buChar char="•"/>
              <a:defRPr/>
            </a:pPr>
            <a:r>
              <a:rPr kumimoji="0" lang="en-GB" sz="2400" i="0" u="none" strike="noStrike" kern="1200" cap="none" spc="0" normalizeH="0" baseline="0" noProof="0">
                <a:ln>
                  <a:noFill/>
                </a:ln>
                <a:solidFill>
                  <a:schemeClr val="tx2">
                    <a:lumMod val="90000"/>
                    <a:lumOff val="10000"/>
                  </a:schemeClr>
                </a:solidFill>
                <a:effectLst/>
                <a:uLnTx/>
                <a:uFillTx/>
                <a:ea typeface="Yu Mincho" panose="02020400000000000000" pitchFamily="18" charset="-128"/>
                <a:cs typeface="Arial" panose="020B0604020202020204" pitchFamily="34" charset="0"/>
              </a:rPr>
              <a:t>R</a:t>
            </a:r>
            <a:r>
              <a:rPr kumimoji="0" lang="hr-HR" sz="2400" i="0" u="none" strike="noStrike" kern="1200" cap="none" spc="0" normalizeH="0" baseline="0" noProof="0" err="1">
                <a:ln>
                  <a:noFill/>
                </a:ln>
                <a:solidFill>
                  <a:schemeClr val="tx2">
                    <a:lumMod val="90000"/>
                    <a:lumOff val="10000"/>
                  </a:schemeClr>
                </a:solidFill>
                <a:effectLst/>
                <a:uLnTx/>
                <a:uFillTx/>
                <a:ea typeface="Yu Mincho" panose="02020400000000000000" pitchFamily="18" charset="-128"/>
                <a:cs typeface="Arial" panose="020B0604020202020204" pitchFamily="34" charset="0"/>
              </a:rPr>
              <a:t>azdoblje</a:t>
            </a:r>
            <a:r>
              <a:rPr kumimoji="0" lang="hr-HR" sz="2400" i="0" u="none" strike="noStrike" kern="1200" cap="none" spc="0" normalizeH="0" baseline="0" noProof="0">
                <a:ln>
                  <a:noFill/>
                </a:ln>
                <a:solidFill>
                  <a:schemeClr val="tx2">
                    <a:lumMod val="90000"/>
                    <a:lumOff val="10000"/>
                  </a:schemeClr>
                </a:solidFill>
                <a:effectLst/>
                <a:uLnTx/>
                <a:uFillTx/>
                <a:ea typeface="Yu Mincho" panose="02020400000000000000" pitchFamily="18" charset="-128"/>
                <a:cs typeface="Arial" panose="020B0604020202020204" pitchFamily="34" charset="0"/>
              </a:rPr>
              <a:t> provedbe projekta </a:t>
            </a:r>
            <a:r>
              <a:rPr kumimoji="0" lang="en-GB" sz="2400" i="0" u="none" strike="noStrike" kern="1200" cap="none" spc="0" normalizeH="0" baseline="0" noProof="0">
                <a:ln>
                  <a:noFill/>
                </a:ln>
                <a:solidFill>
                  <a:schemeClr val="tx2">
                    <a:lumMod val="90000"/>
                    <a:lumOff val="10000"/>
                  </a:schemeClr>
                </a:solidFill>
                <a:effectLst/>
                <a:uLnTx/>
                <a:uFillTx/>
                <a:ea typeface="Yu Mincho" panose="02020400000000000000" pitchFamily="18" charset="-128"/>
                <a:cs typeface="Arial" panose="020B0604020202020204" pitchFamily="34" charset="0"/>
              </a:rPr>
              <a:t>= </a:t>
            </a:r>
            <a:r>
              <a:rPr kumimoji="0" lang="hr-HR" sz="2400" i="0" u="none" strike="noStrike" kern="1200" cap="none" spc="0" normalizeH="0" baseline="0" noProof="0">
                <a:ln>
                  <a:noFill/>
                </a:ln>
                <a:solidFill>
                  <a:schemeClr val="tx2">
                    <a:lumMod val="90000"/>
                    <a:lumOff val="10000"/>
                  </a:schemeClr>
                </a:solidFill>
                <a:effectLst/>
                <a:uLnTx/>
                <a:uFillTx/>
                <a:ea typeface="Yu Mincho" panose="02020400000000000000" pitchFamily="18" charset="-128"/>
                <a:cs typeface="Arial" panose="020B0604020202020204" pitchFamily="34" charset="0"/>
              </a:rPr>
              <a:t>započinje početkom provedbe projekta te istječe završetkom obavljanja predmetnih aktivnosti, što će biti jasno definirano Ugovorom.</a:t>
            </a:r>
            <a:endParaRPr kumimoji="0" lang="en-GB" sz="2000" i="0" u="none" strike="noStrike" kern="1200" cap="none" spc="0" normalizeH="0" baseline="0" noProof="0">
              <a:ln>
                <a:noFill/>
              </a:ln>
              <a:solidFill>
                <a:srgbClr val="002060"/>
              </a:solidFill>
              <a:effectLst/>
              <a:uLnTx/>
              <a:uFillTx/>
              <a:latin typeface="Century Gothic" panose="020B050202020202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609547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137726" y="871649"/>
            <a:ext cx="10599548" cy="4974969"/>
          </a:xfrm>
        </p:spPr>
        <p:txBody>
          <a:bodyPr/>
          <a:lstStyle/>
          <a:p>
            <a:pPr marL="458389" indent="-457189">
              <a:lnSpc>
                <a:spcPct val="100000"/>
              </a:lnSpc>
            </a:pPr>
            <a:endParaRPr lang="hr-HR" sz="2400" dirty="0"/>
          </a:p>
          <a:p>
            <a:pPr marL="0" indent="0" algn="just">
              <a:spcBef>
                <a:spcPts val="575"/>
              </a:spcBef>
              <a:spcAft>
                <a:spcPts val="800"/>
              </a:spcAft>
              <a:buClr>
                <a:schemeClr val="accent1"/>
              </a:buClr>
              <a:defRPr/>
            </a:pPr>
            <a:endParaRPr lang="hr-HR" altLang="sr-Latn-RS" sz="2000" dirty="0">
              <a:latin typeface="VladaRHSans Reg" charset="0"/>
              <a:cs typeface="VladaRHSans Reg" charset="0"/>
            </a:endParaRPr>
          </a:p>
        </p:txBody>
      </p:sp>
      <p:sp>
        <p:nvSpPr>
          <p:cNvPr id="33795" name="Slide Number Placeholder 5"/>
          <p:cNvSpPr>
            <a:spLocks noGrp="1"/>
          </p:cNvSpPr>
          <p:nvPr>
            <p:ph type="sldNum" sz="quarter" idx="12"/>
          </p:nvPr>
        </p:nvSpPr>
        <p:spPr bwMode="auto">
          <a:xfrm>
            <a:off x="0" y="0"/>
            <a:ext cx="0" cy="0"/>
          </a:xfrm>
          <a:prstGeom prst="rect">
            <a:avLst/>
          </a:prstGeom>
          <a:noFill/>
          <a:ln>
            <a:miter lim="800000"/>
            <a:headEnd/>
            <a:tailEnd/>
          </a:ln>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fld id="{7115D820-C0B9-4E79-9169-98EDCE5E4036}" type="slidenum">
              <a:rPr kumimoji="0" lang="en-US" sz="800" b="0" i="0" u="none" strike="noStrike" kern="1200" cap="none" spc="0" normalizeH="0" baseline="0" noProof="0">
                <a:ln>
                  <a:noFill/>
                </a:ln>
                <a:solidFill>
                  <a:prstClr val="white"/>
                </a:solidFill>
                <a:effectLst/>
                <a:uLnTx/>
                <a:uFillTx/>
                <a:latin typeface="VladaRHSans Reg" charset="0"/>
                <a:ea typeface="MS PGothic" pitchFamily="34" charset="-128"/>
                <a:cs typeface="VladaRHSans Reg" charset="0"/>
              </a:rPr>
              <a:pPr marL="0" marR="0" lvl="0" indent="0" algn="l" defTabSz="609585" rtl="0" eaLnBrk="0" fontAlgn="base" latinLnBrk="0" hangingPunct="0">
                <a:lnSpc>
                  <a:spcPct val="100000"/>
                </a:lnSpc>
                <a:spcBef>
                  <a:spcPct val="0"/>
                </a:spcBef>
                <a:spcAft>
                  <a:spcPct val="0"/>
                </a:spcAft>
                <a:buClrTx/>
                <a:buSzTx/>
                <a:buFontTx/>
                <a:buNone/>
                <a:tabLst/>
                <a:defRPr/>
              </a:pPr>
              <a:t>34</a:t>
            </a:fld>
            <a:endParaRPr kumimoji="0" lang="en-US" sz="800" b="0" i="0" u="none" strike="noStrike" kern="1200" cap="none" spc="0" normalizeH="0" baseline="0" noProof="0">
              <a:ln>
                <a:noFill/>
              </a:ln>
              <a:solidFill>
                <a:prstClr val="white"/>
              </a:solidFill>
              <a:effectLst/>
              <a:uLnTx/>
              <a:uFillTx/>
              <a:latin typeface="VladaRHSans Reg" charset="0"/>
              <a:ea typeface="MS PGothic" pitchFamily="34" charset="-128"/>
              <a:cs typeface="VladaRHSans Reg" charset="0"/>
            </a:endParaRPr>
          </a:p>
        </p:txBody>
      </p:sp>
      <p:sp>
        <p:nvSpPr>
          <p:cNvPr id="33796" name="Rectangle 1"/>
          <p:cNvSpPr txBox="1">
            <a:spLocks noChangeArrowheads="1"/>
          </p:cNvSpPr>
          <p:nvPr/>
        </p:nvSpPr>
        <p:spPr bwMode="auto">
          <a:xfrm>
            <a:off x="798897" y="140702"/>
            <a:ext cx="10298592" cy="46170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hr-HR" sz="3200" b="1" i="0" u="none" strike="noStrike" kern="1200" cap="none" spc="0" normalizeH="0" baseline="0" noProof="0" dirty="0">
                <a:ln>
                  <a:noFill/>
                </a:ln>
                <a:solidFill>
                  <a:prstClr val="black"/>
                </a:solidFill>
                <a:effectLst/>
                <a:uLnTx/>
                <a:uFillTx/>
                <a:latin typeface="VladaRHSans Bld"/>
                <a:ea typeface="+mn-ea"/>
                <a:cs typeface="+mn-cs"/>
              </a:rPr>
              <a:t>PLAN NABAVE</a:t>
            </a:r>
            <a:endParaRPr kumimoji="0" lang="en-US" sz="3200" b="1" i="0" u="none" strike="noStrike" kern="1200" cap="none" spc="-1" normalizeH="0" baseline="0" noProof="0" dirty="0">
              <a:ln>
                <a:noFill/>
              </a:ln>
              <a:solidFill>
                <a:srgbClr val="000000"/>
              </a:solidFill>
              <a:effectLst/>
              <a:uLnTx/>
              <a:uFillTx/>
              <a:latin typeface="VladaRHSans Bld"/>
              <a:ea typeface="+mn-ea"/>
              <a:cs typeface="+mn-cs"/>
            </a:endParaRPr>
          </a:p>
        </p:txBody>
      </p:sp>
      <p:sp>
        <p:nvSpPr>
          <p:cNvPr id="3" name="Rectangle 2"/>
          <p:cNvSpPr/>
          <p:nvPr/>
        </p:nvSpPr>
        <p:spPr>
          <a:xfrm>
            <a:off x="798896" y="958312"/>
            <a:ext cx="10298593" cy="1200329"/>
          </a:xfrm>
          <a:prstGeom prst="rect">
            <a:avLst/>
          </a:prstGeom>
        </p:spPr>
        <p:txBody>
          <a:bodyPr wrap="square">
            <a:spAutoFit/>
          </a:bodyPr>
          <a:lstStyle/>
          <a:p>
            <a:pPr marL="458389" marR="0" lvl="0" indent="-457189"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1800" b="0" i="0" u="none" strike="noStrike" kern="1200" cap="none" spc="0" normalizeH="0" baseline="0" noProof="0" dirty="0">
                <a:ln>
                  <a:noFill/>
                </a:ln>
                <a:solidFill>
                  <a:prstClr val="black"/>
                </a:solidFill>
                <a:effectLst/>
                <a:uLnTx/>
                <a:uFillTx/>
                <a:latin typeface="Calibri Light" panose="020F0302020204030204"/>
                <a:ea typeface="+mn-ea"/>
                <a:cs typeface="+mn-cs"/>
              </a:rPr>
              <a:t>Smisao izrade Plana nabave </a:t>
            </a: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(PN) </a:t>
            </a:r>
            <a:r>
              <a:rPr kumimoji="0" lang="hr-HR" sz="1800" b="0" i="0" u="none" strike="noStrike" kern="1200" cap="none" spc="0" normalizeH="0" baseline="0" noProof="0" dirty="0">
                <a:ln>
                  <a:noFill/>
                </a:ln>
                <a:solidFill>
                  <a:prstClr val="black"/>
                </a:solidFill>
                <a:effectLst/>
                <a:uLnTx/>
                <a:uFillTx/>
                <a:latin typeface="Calibri Light" panose="020F0302020204030204"/>
                <a:ea typeface="+mn-ea"/>
                <a:cs typeface="+mn-cs"/>
              </a:rPr>
              <a:t>je sprječavanje umjetne podjele nabava i određivanje primjenjivog postupka prema procijenjenoj vrijednosti nabave</a:t>
            </a:r>
          </a:p>
          <a:p>
            <a:pPr marL="458389" marR="0" lvl="0" indent="-457189"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r-HR" sz="1800" b="0" i="0" u="none" strike="noStrike" kern="1200" cap="none" spc="0" normalizeH="0" baseline="0" noProof="0" dirty="0">
                <a:ln>
                  <a:noFill/>
                </a:ln>
                <a:solidFill>
                  <a:prstClr val="black"/>
                </a:solidFill>
                <a:effectLst/>
                <a:uLnTx/>
                <a:uFillTx/>
                <a:latin typeface="Calibri Light" panose="020F0302020204030204"/>
                <a:ea typeface="+mn-ea"/>
                <a:cs typeface="+mn-cs"/>
              </a:rPr>
              <a:t>U Plan nabave upisuju se sve nabave (planirane, u tijeku i završene) koje su navedene kroz proračunske stavke </a:t>
            </a:r>
            <a:r>
              <a:rPr kumimoji="0" lang="en-US" sz="1800" b="0" i="0" u="none" strike="noStrike" kern="1200" cap="none" spc="0" normalizeH="0" baseline="0" noProof="0" dirty="0" err="1">
                <a:ln>
                  <a:noFill/>
                </a:ln>
                <a:solidFill>
                  <a:prstClr val="black"/>
                </a:solidFill>
                <a:effectLst/>
                <a:uLnTx/>
                <a:uFillTx/>
                <a:latin typeface="Calibri Light" panose="020F0302020204030204"/>
                <a:ea typeface="+mn-ea"/>
                <a:cs typeface="+mn-cs"/>
              </a:rPr>
              <a:t>Prijavnog</a:t>
            </a: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Light" panose="020F0302020204030204"/>
                <a:ea typeface="+mn-ea"/>
                <a:cs typeface="+mn-cs"/>
              </a:rPr>
              <a:t>obrasca</a:t>
            </a: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 (PO).</a:t>
            </a:r>
          </a:p>
        </p:txBody>
      </p:sp>
      <p:graphicFrame>
        <p:nvGraphicFramePr>
          <p:cNvPr id="4" name="Table 3"/>
          <p:cNvGraphicFramePr>
            <a:graphicFrameLocks noGrp="1"/>
          </p:cNvGraphicFramePr>
          <p:nvPr>
            <p:extLst>
              <p:ext uri="{D42A27DB-BD31-4B8C-83A1-F6EECF244321}">
                <p14:modId xmlns:p14="http://schemas.microsoft.com/office/powerpoint/2010/main" val="3613958652"/>
              </p:ext>
            </p:extLst>
          </p:nvPr>
        </p:nvGraphicFramePr>
        <p:xfrm>
          <a:off x="798897" y="2797218"/>
          <a:ext cx="10298592" cy="2810933"/>
        </p:xfrm>
        <a:graphic>
          <a:graphicData uri="http://schemas.openxmlformats.org/drawingml/2006/table">
            <a:tbl>
              <a:tblPr firstRow="1" bandRow="1">
                <a:tableStyleId>{F5AB1C69-6EDB-4FF4-983F-18BD219EF322}</a:tableStyleId>
              </a:tblPr>
              <a:tblGrid>
                <a:gridCol w="3432864">
                  <a:extLst>
                    <a:ext uri="{9D8B030D-6E8A-4147-A177-3AD203B41FA5}">
                      <a16:colId xmlns:a16="http://schemas.microsoft.com/office/drawing/2014/main" val="546446542"/>
                    </a:ext>
                  </a:extLst>
                </a:gridCol>
                <a:gridCol w="2573988">
                  <a:extLst>
                    <a:ext uri="{9D8B030D-6E8A-4147-A177-3AD203B41FA5}">
                      <a16:colId xmlns:a16="http://schemas.microsoft.com/office/drawing/2014/main" val="2666778016"/>
                    </a:ext>
                  </a:extLst>
                </a:gridCol>
                <a:gridCol w="4291740">
                  <a:extLst>
                    <a:ext uri="{9D8B030D-6E8A-4147-A177-3AD203B41FA5}">
                      <a16:colId xmlns:a16="http://schemas.microsoft.com/office/drawing/2014/main" val="1502992090"/>
                    </a:ext>
                  </a:extLst>
                </a:gridCol>
              </a:tblGrid>
              <a:tr h="494453">
                <a:tc>
                  <a:txBody>
                    <a:bodyPr/>
                    <a:lstStyle/>
                    <a:p>
                      <a:r>
                        <a:rPr lang="en-US" sz="2000" dirty="0">
                          <a:solidFill>
                            <a:schemeClr val="tx1"/>
                          </a:solidFill>
                          <a:latin typeface="+mj-lt"/>
                        </a:rPr>
                        <a:t>ROK PODNOŠENJA</a:t>
                      </a:r>
                    </a:p>
                  </a:txBody>
                  <a:tcPr marL="121920" marR="121920" marT="60960" marB="60960">
                    <a:solidFill>
                      <a:schemeClr val="accent1">
                        <a:lumMod val="60000"/>
                        <a:lumOff val="40000"/>
                      </a:schemeClr>
                    </a:solidFill>
                  </a:tcPr>
                </a:tc>
                <a:tc>
                  <a:txBody>
                    <a:bodyPr/>
                    <a:lstStyle/>
                    <a:p>
                      <a:r>
                        <a:rPr lang="en-US" sz="2000" dirty="0">
                          <a:solidFill>
                            <a:schemeClr val="tx1"/>
                          </a:solidFill>
                          <a:latin typeface="+mj-lt"/>
                        </a:rPr>
                        <a:t>NAČIN PODNOŠENJA</a:t>
                      </a:r>
                    </a:p>
                  </a:txBody>
                  <a:tcPr marL="121920" marR="121920" marT="60960" marB="60960">
                    <a:solidFill>
                      <a:schemeClr val="accent1">
                        <a:lumMod val="60000"/>
                        <a:lumOff val="40000"/>
                      </a:schemeClr>
                    </a:solidFill>
                  </a:tcPr>
                </a:tc>
                <a:tc>
                  <a:txBody>
                    <a:bodyPr/>
                    <a:lstStyle/>
                    <a:p>
                      <a:r>
                        <a:rPr lang="en-US" sz="2000" dirty="0">
                          <a:solidFill>
                            <a:schemeClr val="tx1"/>
                          </a:solidFill>
                          <a:latin typeface="+mj-lt"/>
                        </a:rPr>
                        <a:t>AŽURIRANJE</a:t>
                      </a:r>
                    </a:p>
                  </a:txBody>
                  <a:tcPr marL="121920" marR="121920" marT="60960" marB="60960">
                    <a:solidFill>
                      <a:schemeClr val="accent1">
                        <a:lumMod val="60000"/>
                        <a:lumOff val="40000"/>
                      </a:schemeClr>
                    </a:solidFill>
                  </a:tcPr>
                </a:tc>
                <a:extLst>
                  <a:ext uri="{0D108BD9-81ED-4DB2-BD59-A6C34878D82A}">
                    <a16:rowId xmlns:a16="http://schemas.microsoft.com/office/drawing/2014/main" val="1296336865"/>
                  </a:ext>
                </a:extLst>
              </a:tr>
              <a:tr h="2316480">
                <a:tc>
                  <a:txBody>
                    <a:bodyPr/>
                    <a:lstStyle/>
                    <a:p>
                      <a:r>
                        <a:rPr lang="en-US" sz="1800" dirty="0">
                          <a:solidFill>
                            <a:schemeClr val="tx1"/>
                          </a:solidFill>
                          <a:latin typeface="+mj-lt"/>
                        </a:rPr>
                        <a:t>U </a:t>
                      </a:r>
                      <a:r>
                        <a:rPr lang="en-US" sz="1800" dirty="0" err="1">
                          <a:solidFill>
                            <a:schemeClr val="tx1"/>
                          </a:solidFill>
                          <a:latin typeface="+mj-lt"/>
                        </a:rPr>
                        <a:t>roku</a:t>
                      </a:r>
                      <a:r>
                        <a:rPr lang="en-US" sz="1800" dirty="0">
                          <a:solidFill>
                            <a:schemeClr val="tx1"/>
                          </a:solidFill>
                          <a:latin typeface="+mj-lt"/>
                        </a:rPr>
                        <a:t> od 20 </a:t>
                      </a:r>
                      <a:r>
                        <a:rPr lang="en-US" sz="1800" dirty="0" err="1">
                          <a:solidFill>
                            <a:schemeClr val="tx1"/>
                          </a:solidFill>
                          <a:latin typeface="+mj-lt"/>
                        </a:rPr>
                        <a:t>radnih</a:t>
                      </a:r>
                      <a:r>
                        <a:rPr lang="en-US" sz="1800" dirty="0">
                          <a:solidFill>
                            <a:schemeClr val="tx1"/>
                          </a:solidFill>
                          <a:latin typeface="+mj-lt"/>
                        </a:rPr>
                        <a:t> dana </a:t>
                      </a:r>
                      <a:r>
                        <a:rPr lang="en-US" sz="1800">
                          <a:solidFill>
                            <a:schemeClr val="tx1"/>
                          </a:solidFill>
                          <a:latin typeface="+mj-lt"/>
                        </a:rPr>
                        <a:t>od dana stupanja Ugovora na snagu</a:t>
                      </a:r>
                      <a:endParaRPr lang="en-US" sz="1800" dirty="0">
                        <a:solidFill>
                          <a:schemeClr val="tx1"/>
                        </a:solidFill>
                        <a:latin typeface="+mj-lt"/>
                      </a:endParaRPr>
                    </a:p>
                  </a:txBody>
                  <a:tcPr marL="121920" marR="121920" marT="60960" marB="60960">
                    <a:solidFill>
                      <a:schemeClr val="accent1">
                        <a:lumMod val="60000"/>
                        <a:lumOff val="40000"/>
                      </a:schemeClr>
                    </a:solidFill>
                  </a:tcPr>
                </a:tc>
                <a:tc>
                  <a:txBody>
                    <a:bodyPr/>
                    <a:lstStyle/>
                    <a:p>
                      <a:r>
                        <a:rPr lang="en-US" sz="1800" dirty="0" err="1">
                          <a:solidFill>
                            <a:schemeClr val="tx1"/>
                          </a:solidFill>
                          <a:latin typeface="+mj-lt"/>
                        </a:rPr>
                        <a:t>Putem</a:t>
                      </a:r>
                      <a:r>
                        <a:rPr lang="en-US" sz="1800" baseline="0" dirty="0">
                          <a:solidFill>
                            <a:schemeClr val="tx1"/>
                          </a:solidFill>
                          <a:latin typeface="+mj-lt"/>
                        </a:rPr>
                        <a:t> </a:t>
                      </a:r>
                      <a:r>
                        <a:rPr lang="en-US" sz="1800" baseline="0" dirty="0" err="1">
                          <a:solidFill>
                            <a:schemeClr val="tx1"/>
                          </a:solidFill>
                          <a:latin typeface="+mj-lt"/>
                        </a:rPr>
                        <a:t>sustava</a:t>
                      </a:r>
                      <a:r>
                        <a:rPr lang="en-US" sz="1800" baseline="0" dirty="0">
                          <a:solidFill>
                            <a:schemeClr val="tx1"/>
                          </a:solidFill>
                          <a:latin typeface="+mj-lt"/>
                        </a:rPr>
                        <a:t> </a:t>
                      </a:r>
                      <a:r>
                        <a:rPr lang="hr-HR" sz="1800" baseline="0" dirty="0">
                          <a:solidFill>
                            <a:schemeClr val="tx1"/>
                          </a:solidFill>
                          <a:latin typeface="+mj-lt"/>
                        </a:rPr>
                        <a:t>eKohezija</a:t>
                      </a:r>
                      <a:endParaRPr lang="en-US" sz="1800" dirty="0">
                        <a:solidFill>
                          <a:schemeClr val="tx1"/>
                        </a:solidFill>
                        <a:latin typeface="+mj-lt"/>
                      </a:endParaRPr>
                    </a:p>
                  </a:txBody>
                  <a:tcPr marL="121920" marR="121920" marT="60960" marB="60960">
                    <a:solidFill>
                      <a:schemeClr val="accent1">
                        <a:lumMod val="60000"/>
                        <a:lumOff val="40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800" dirty="0" err="1">
                          <a:solidFill>
                            <a:schemeClr val="tx1"/>
                          </a:solidFill>
                          <a:latin typeface="+mj-lt"/>
                        </a:rPr>
                        <a:t>Korisnik</a:t>
                      </a:r>
                      <a:r>
                        <a:rPr lang="en-US" sz="1800" dirty="0">
                          <a:solidFill>
                            <a:schemeClr val="tx1"/>
                          </a:solidFill>
                          <a:latin typeface="+mj-lt"/>
                        </a:rPr>
                        <a:t> </a:t>
                      </a:r>
                      <a:r>
                        <a:rPr lang="en-US" sz="1800" dirty="0" err="1">
                          <a:solidFill>
                            <a:schemeClr val="tx1"/>
                          </a:solidFill>
                          <a:latin typeface="+mj-lt"/>
                        </a:rPr>
                        <a:t>može</a:t>
                      </a:r>
                      <a:r>
                        <a:rPr lang="en-US" sz="1800" baseline="0" dirty="0">
                          <a:solidFill>
                            <a:schemeClr val="tx1"/>
                          </a:solidFill>
                          <a:latin typeface="+mj-lt"/>
                        </a:rPr>
                        <a:t> u </a:t>
                      </a:r>
                      <a:r>
                        <a:rPr lang="en-US" sz="1800" baseline="0" dirty="0" err="1">
                          <a:solidFill>
                            <a:schemeClr val="tx1"/>
                          </a:solidFill>
                          <a:latin typeface="+mj-lt"/>
                        </a:rPr>
                        <a:t>slučaju</a:t>
                      </a:r>
                      <a:r>
                        <a:rPr lang="en-US" sz="1800" baseline="0" dirty="0">
                          <a:solidFill>
                            <a:schemeClr val="tx1"/>
                          </a:solidFill>
                          <a:latin typeface="+mj-lt"/>
                        </a:rPr>
                        <a:t> </a:t>
                      </a:r>
                      <a:r>
                        <a:rPr lang="en-US" sz="1800" baseline="0" dirty="0" err="1">
                          <a:solidFill>
                            <a:schemeClr val="tx1"/>
                          </a:solidFill>
                          <a:latin typeface="+mj-lt"/>
                        </a:rPr>
                        <a:t>potrebe</a:t>
                      </a:r>
                      <a:r>
                        <a:rPr lang="en-US" sz="1800" baseline="0" dirty="0">
                          <a:solidFill>
                            <a:schemeClr val="tx1"/>
                          </a:solidFill>
                          <a:latin typeface="+mj-lt"/>
                        </a:rPr>
                        <a:t> </a:t>
                      </a:r>
                      <a:r>
                        <a:rPr lang="en-US" sz="1800" baseline="0" dirty="0" err="1">
                          <a:solidFill>
                            <a:schemeClr val="tx1"/>
                          </a:solidFill>
                          <a:latin typeface="+mj-lt"/>
                        </a:rPr>
                        <a:t>ažurirati</a:t>
                      </a:r>
                      <a:r>
                        <a:rPr lang="en-US" sz="1800" baseline="0" dirty="0">
                          <a:solidFill>
                            <a:schemeClr val="tx1"/>
                          </a:solidFill>
                          <a:latin typeface="+mj-lt"/>
                        </a:rPr>
                        <a:t> PN, a </a:t>
                      </a:r>
                      <a:r>
                        <a:rPr lang="en-US" sz="1800" baseline="0" dirty="0" err="1">
                          <a:solidFill>
                            <a:schemeClr val="tx1"/>
                          </a:solidFill>
                          <a:latin typeface="+mj-lt"/>
                        </a:rPr>
                        <a:t>isti</a:t>
                      </a:r>
                      <a:r>
                        <a:rPr lang="en-US" sz="1800" baseline="0" dirty="0">
                          <a:solidFill>
                            <a:schemeClr val="tx1"/>
                          </a:solidFill>
                          <a:latin typeface="+mj-lt"/>
                        </a:rPr>
                        <a:t> je </a:t>
                      </a:r>
                      <a:r>
                        <a:rPr lang="en-US" sz="1800" baseline="0" dirty="0" err="1">
                          <a:solidFill>
                            <a:schemeClr val="tx1"/>
                          </a:solidFill>
                          <a:latin typeface="+mj-lt"/>
                        </a:rPr>
                        <a:t>potrebno</a:t>
                      </a:r>
                      <a:r>
                        <a:rPr lang="en-US" sz="1800" baseline="0" dirty="0">
                          <a:solidFill>
                            <a:schemeClr val="tx1"/>
                          </a:solidFill>
                          <a:latin typeface="+mj-lt"/>
                        </a:rPr>
                        <a:t> </a:t>
                      </a:r>
                      <a:r>
                        <a:rPr lang="en-US" sz="1800" baseline="0" dirty="0" err="1">
                          <a:solidFill>
                            <a:schemeClr val="tx1"/>
                          </a:solidFill>
                          <a:latin typeface="+mj-lt"/>
                        </a:rPr>
                        <a:t>dostaviti</a:t>
                      </a:r>
                      <a:r>
                        <a:rPr lang="en-US" sz="1800" baseline="0" dirty="0">
                          <a:solidFill>
                            <a:schemeClr val="tx1"/>
                          </a:solidFill>
                          <a:latin typeface="+mj-lt"/>
                        </a:rPr>
                        <a:t> </a:t>
                      </a:r>
                      <a:r>
                        <a:rPr lang="hr-HR" sz="1800" baseline="0" dirty="0">
                          <a:solidFill>
                            <a:schemeClr val="tx1"/>
                          </a:solidFill>
                          <a:latin typeface="+mj-lt"/>
                        </a:rPr>
                        <a:t>PT2 </a:t>
                      </a:r>
                      <a:r>
                        <a:rPr lang="en-US" sz="1800" baseline="0" dirty="0" err="1">
                          <a:solidFill>
                            <a:schemeClr val="tx1"/>
                          </a:solidFill>
                          <a:latin typeface="+mj-lt"/>
                        </a:rPr>
                        <a:t>odmah</a:t>
                      </a:r>
                      <a:r>
                        <a:rPr lang="en-US" sz="1800" baseline="0" dirty="0">
                          <a:solidFill>
                            <a:schemeClr val="tx1"/>
                          </a:solidFill>
                          <a:latin typeface="+mj-lt"/>
                        </a:rPr>
                        <a:t> po </a:t>
                      </a:r>
                      <a:r>
                        <a:rPr lang="en-US" sz="1800" baseline="0" dirty="0" err="1">
                          <a:solidFill>
                            <a:schemeClr val="tx1"/>
                          </a:solidFill>
                          <a:latin typeface="+mj-lt"/>
                        </a:rPr>
                        <a:t>saznanju</a:t>
                      </a:r>
                      <a:r>
                        <a:rPr lang="en-US" sz="1800" baseline="0" dirty="0">
                          <a:solidFill>
                            <a:schemeClr val="tx1"/>
                          </a:solidFill>
                          <a:latin typeface="+mj-lt"/>
                        </a:rPr>
                        <a:t>. </a:t>
                      </a:r>
                      <a:r>
                        <a:rPr lang="en-US" sz="1800" baseline="0" dirty="0" err="1">
                          <a:solidFill>
                            <a:schemeClr val="tx1"/>
                          </a:solidFill>
                          <a:latin typeface="+mj-lt"/>
                        </a:rPr>
                        <a:t>Ugovor</a:t>
                      </a:r>
                      <a:r>
                        <a:rPr lang="en-US" sz="1800" baseline="0" dirty="0">
                          <a:solidFill>
                            <a:schemeClr val="tx1"/>
                          </a:solidFill>
                          <a:latin typeface="+mj-lt"/>
                        </a:rPr>
                        <a:t> se ne </a:t>
                      </a:r>
                      <a:r>
                        <a:rPr lang="en-US" sz="1800" baseline="0" dirty="0" err="1">
                          <a:solidFill>
                            <a:schemeClr val="tx1"/>
                          </a:solidFill>
                          <a:latin typeface="+mj-lt"/>
                        </a:rPr>
                        <a:t>mijenja</a:t>
                      </a:r>
                      <a:r>
                        <a:rPr lang="en-US" sz="1800" baseline="0" dirty="0">
                          <a:solidFill>
                            <a:schemeClr val="tx1"/>
                          </a:solidFill>
                          <a:latin typeface="+mj-lt"/>
                        </a:rPr>
                        <a:t> </a:t>
                      </a:r>
                      <a:r>
                        <a:rPr lang="en-US" sz="1800" baseline="0" dirty="0" err="1">
                          <a:solidFill>
                            <a:schemeClr val="tx1"/>
                          </a:solidFill>
                          <a:latin typeface="+mj-lt"/>
                        </a:rPr>
                        <a:t>zbog</a:t>
                      </a:r>
                      <a:r>
                        <a:rPr lang="en-US" sz="1800" baseline="0" dirty="0">
                          <a:solidFill>
                            <a:schemeClr val="tx1"/>
                          </a:solidFill>
                          <a:latin typeface="+mj-lt"/>
                        </a:rPr>
                        <a:t> </a:t>
                      </a:r>
                      <a:r>
                        <a:rPr lang="en-US" sz="1800" baseline="0" dirty="0" err="1">
                          <a:solidFill>
                            <a:schemeClr val="tx1"/>
                          </a:solidFill>
                          <a:latin typeface="+mj-lt"/>
                        </a:rPr>
                        <a:t>izmjene</a:t>
                      </a:r>
                      <a:r>
                        <a:rPr lang="en-US" sz="1800" baseline="0" dirty="0">
                          <a:solidFill>
                            <a:schemeClr val="tx1"/>
                          </a:solidFill>
                          <a:latin typeface="+mj-lt"/>
                        </a:rPr>
                        <a:t> PN</a:t>
                      </a:r>
                      <a:r>
                        <a:rPr lang="hr-HR" sz="1800" baseline="0" dirty="0">
                          <a:solidFill>
                            <a:schemeClr val="tx1"/>
                          </a:solidFill>
                          <a:latin typeface="+mj-lt"/>
                        </a:rPr>
                        <a:t>-a.</a:t>
                      </a:r>
                      <a:endParaRPr lang="en-US" sz="1800" dirty="0">
                        <a:solidFill>
                          <a:schemeClr val="tx1"/>
                        </a:solidFill>
                        <a:latin typeface="+mj-lt"/>
                      </a:endParaRPr>
                    </a:p>
                  </a:txBody>
                  <a:tcPr marL="121920" marR="121920" marT="60960" marB="60960">
                    <a:solidFill>
                      <a:schemeClr val="accent1">
                        <a:lumMod val="60000"/>
                        <a:lumOff val="40000"/>
                      </a:schemeClr>
                    </a:solidFill>
                  </a:tcPr>
                </a:tc>
                <a:extLst>
                  <a:ext uri="{0D108BD9-81ED-4DB2-BD59-A6C34878D82A}">
                    <a16:rowId xmlns:a16="http://schemas.microsoft.com/office/drawing/2014/main" val="1697593389"/>
                  </a:ext>
                </a:extLst>
              </a:tr>
            </a:tbl>
          </a:graphicData>
        </a:graphic>
      </p:graphicFrame>
      <p:pic>
        <p:nvPicPr>
          <p:cNvPr id="8" name="Slika 6">
            <a:extLst>
              <a:ext uri="{FF2B5EF4-FFF2-40B4-BE49-F238E27FC236}">
                <a16:creationId xmlns:a16="http://schemas.microsoft.com/office/drawing/2014/main" id="{F03F316C-9DF5-46BB-BA24-A42F2F427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883" y="6238089"/>
            <a:ext cx="2136479" cy="474773"/>
          </a:xfrm>
          <a:prstGeom prst="rect">
            <a:avLst/>
          </a:prstGeom>
        </p:spPr>
      </p:pic>
    </p:spTree>
    <p:extLst>
      <p:ext uri="{BB962C8B-B14F-4D97-AF65-F5344CB8AC3E}">
        <p14:creationId xmlns:p14="http://schemas.microsoft.com/office/powerpoint/2010/main" val="849303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12"/>
          </p:nvPr>
        </p:nvSpPr>
        <p:spPr bwMode="auto">
          <a:xfrm>
            <a:off x="0" y="0"/>
            <a:ext cx="0" cy="0"/>
          </a:xfrm>
          <a:prstGeom prst="rect">
            <a:avLst/>
          </a:prstGeom>
          <a:noFill/>
          <a:ln>
            <a:miter lim="800000"/>
            <a:headEnd/>
            <a:tailEnd/>
          </a:ln>
        </p:spPr>
        <p:txBody>
          <a:bodyPr/>
          <a:lstStyle/>
          <a:p>
            <a:pPr marL="0" marR="0" lvl="0" indent="0" algn="l" defTabSz="609585" rtl="0" eaLnBrk="0" fontAlgn="base" latinLnBrk="0" hangingPunct="0">
              <a:lnSpc>
                <a:spcPct val="100000"/>
              </a:lnSpc>
              <a:spcBef>
                <a:spcPct val="0"/>
              </a:spcBef>
              <a:spcAft>
                <a:spcPct val="0"/>
              </a:spcAft>
              <a:buClrTx/>
              <a:buSzTx/>
              <a:buFontTx/>
              <a:buNone/>
              <a:tabLst/>
              <a:defRPr/>
            </a:pPr>
            <a:fld id="{7115D820-C0B9-4E79-9169-98EDCE5E4036}" type="slidenum">
              <a:rPr kumimoji="0" lang="en-US" sz="800" b="0" i="0" u="none" strike="noStrike" kern="1200" cap="none" spc="0" normalizeH="0" baseline="0" noProof="0">
                <a:ln>
                  <a:noFill/>
                </a:ln>
                <a:solidFill>
                  <a:prstClr val="white"/>
                </a:solidFill>
                <a:effectLst/>
                <a:uLnTx/>
                <a:uFillTx/>
                <a:latin typeface="VladaRHSans Reg" charset="0"/>
                <a:ea typeface="MS PGothic" pitchFamily="34" charset="-128"/>
                <a:cs typeface="VladaRHSans Reg" charset="0"/>
              </a:rPr>
              <a:pPr marL="0" marR="0" lvl="0" indent="0" algn="l" defTabSz="609585" rtl="0" eaLnBrk="0" fontAlgn="base" latinLnBrk="0" hangingPunct="0">
                <a:lnSpc>
                  <a:spcPct val="100000"/>
                </a:lnSpc>
                <a:spcBef>
                  <a:spcPct val="0"/>
                </a:spcBef>
                <a:spcAft>
                  <a:spcPct val="0"/>
                </a:spcAft>
                <a:buClrTx/>
                <a:buSzTx/>
                <a:buFontTx/>
                <a:buNone/>
                <a:tabLst/>
                <a:defRPr/>
              </a:pPr>
              <a:t>35</a:t>
            </a:fld>
            <a:endParaRPr kumimoji="0" lang="en-US" sz="800" b="0" i="0" u="none" strike="noStrike" kern="1200" cap="none" spc="0" normalizeH="0" baseline="0" noProof="0">
              <a:ln>
                <a:noFill/>
              </a:ln>
              <a:solidFill>
                <a:prstClr val="white"/>
              </a:solidFill>
              <a:effectLst/>
              <a:uLnTx/>
              <a:uFillTx/>
              <a:latin typeface="VladaRHSans Reg" charset="0"/>
              <a:ea typeface="MS PGothic" pitchFamily="34" charset="-128"/>
              <a:cs typeface="VladaRHSans Reg" charset="0"/>
            </a:endParaRPr>
          </a:p>
        </p:txBody>
      </p:sp>
      <p:sp>
        <p:nvSpPr>
          <p:cNvPr id="33796" name="Rectangle 1"/>
          <p:cNvSpPr txBox="1">
            <a:spLocks noChangeArrowheads="1"/>
          </p:cNvSpPr>
          <p:nvPr/>
        </p:nvSpPr>
        <p:spPr bwMode="auto">
          <a:xfrm>
            <a:off x="371058" y="169840"/>
            <a:ext cx="11202633" cy="88688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hr-HR" sz="2400" b="1" i="0" u="none" strike="noStrike" kern="1200" cap="none" spc="0" normalizeH="0" baseline="0" noProof="0" dirty="0">
                <a:ln>
                  <a:noFill/>
                </a:ln>
                <a:solidFill>
                  <a:srgbClr val="000000"/>
                </a:solidFill>
                <a:effectLst/>
                <a:uLnTx/>
                <a:uFillTx/>
                <a:latin typeface="Calibri Light" panose="020F0302020204030204"/>
                <a:ea typeface="+mn-ea"/>
                <a:cs typeface="VladaRHSans Med" charset="0"/>
              </a:rPr>
              <a:t>POSTUPCI NABAVA </a:t>
            </a:r>
            <a:endParaRPr kumimoji="0" lang="en-US" sz="2400" b="1" i="0" u="none" strike="noStrike" kern="1200" cap="none" spc="0" normalizeH="0" baseline="0" noProof="0" dirty="0">
              <a:ln>
                <a:noFill/>
              </a:ln>
              <a:solidFill>
                <a:srgbClr val="000000"/>
              </a:solidFill>
              <a:effectLst/>
              <a:uLnTx/>
              <a:uFillTx/>
              <a:latin typeface="Calibri Light" panose="020F0302020204030204"/>
              <a:ea typeface="+mn-ea"/>
              <a:cs typeface="VladaRHSans Med"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hr-HR" sz="2400" b="1" i="0" u="none" strike="noStrike" kern="1200" cap="none" spc="0" normalizeH="0" baseline="0" noProof="0" dirty="0">
                <a:ln>
                  <a:noFill/>
                </a:ln>
                <a:solidFill>
                  <a:srgbClr val="000000"/>
                </a:solidFill>
                <a:effectLst/>
                <a:uLnTx/>
                <a:uFillTx/>
                <a:latin typeface="Calibri Light" panose="020F0302020204030204"/>
                <a:ea typeface="+mn-ea"/>
                <a:cs typeface="VladaRHSans Med" charset="0"/>
              </a:rPr>
              <a:t>prema Pravilima o provedbi postupaka</a:t>
            </a:r>
            <a:r>
              <a:rPr kumimoji="0" lang="en-US" sz="2400" b="1" i="0" u="none" strike="noStrike" kern="1200" cap="none" spc="0" normalizeH="0" baseline="0" noProof="0" dirty="0">
                <a:ln>
                  <a:noFill/>
                </a:ln>
                <a:solidFill>
                  <a:srgbClr val="000000"/>
                </a:solidFill>
                <a:effectLst/>
                <a:uLnTx/>
                <a:uFillTx/>
                <a:latin typeface="Calibri Light" panose="020F0302020204030204"/>
                <a:ea typeface="+mn-ea"/>
                <a:cs typeface="VladaRHSans Med" charset="0"/>
              </a:rPr>
              <a:t> </a:t>
            </a:r>
            <a:r>
              <a:rPr kumimoji="0" lang="hr-HR" sz="2400" b="1" i="0" u="none" strike="noStrike" kern="1200" cap="none" spc="0" normalizeH="0" baseline="0" noProof="0" dirty="0">
                <a:ln>
                  <a:noFill/>
                </a:ln>
                <a:solidFill>
                  <a:srgbClr val="000000"/>
                </a:solidFill>
                <a:effectLst/>
                <a:uLnTx/>
                <a:uFillTx/>
                <a:latin typeface="Calibri Light" panose="020F0302020204030204"/>
                <a:ea typeface="+mn-ea"/>
                <a:cs typeface="VladaRHSans Med" charset="0"/>
              </a:rPr>
              <a:t>nabave za neobveznike Zakona o javnoj nabavi (NOJN)</a:t>
            </a:r>
            <a:endParaRPr kumimoji="0" lang="en-US" sz="2400" b="1" i="0" u="none" strike="noStrike" kern="1200" cap="none" spc="-1" normalizeH="0" baseline="0" noProof="0" dirty="0">
              <a:ln>
                <a:noFill/>
              </a:ln>
              <a:solidFill>
                <a:srgbClr val="FF0000"/>
              </a:solidFill>
              <a:effectLst/>
              <a:uLnTx/>
              <a:uFillTx/>
              <a:latin typeface="Calibri Light" panose="020F0302020204030204"/>
              <a:ea typeface="+mn-ea"/>
              <a:cs typeface="+mn-cs"/>
            </a:endParaRPr>
          </a:p>
        </p:txBody>
      </p:sp>
      <p:sp>
        <p:nvSpPr>
          <p:cNvPr id="4" name="Arrow: Right 3">
            <a:extLst>
              <a:ext uri="{FF2B5EF4-FFF2-40B4-BE49-F238E27FC236}">
                <a16:creationId xmlns:a16="http://schemas.microsoft.com/office/drawing/2014/main" id="{F30D50A2-FA86-4CA1-B572-B10984A9A094}"/>
              </a:ext>
            </a:extLst>
          </p:cNvPr>
          <p:cNvSpPr/>
          <p:nvPr/>
        </p:nvSpPr>
        <p:spPr>
          <a:xfrm>
            <a:off x="371058" y="1533088"/>
            <a:ext cx="4244830" cy="1520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rPr>
              <a:t>POSTUPAK NABAVE S JEDNIM PONUDITELJEM</a:t>
            </a:r>
            <a:endParaRPr kumimoji="0" lang="hr-HR"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5" name="TextBox 4">
            <a:extLst>
              <a:ext uri="{FF2B5EF4-FFF2-40B4-BE49-F238E27FC236}">
                <a16:creationId xmlns:a16="http://schemas.microsoft.com/office/drawing/2014/main" id="{CBE33491-A86D-491E-9459-BEA0990869B5}"/>
              </a:ext>
            </a:extLst>
          </p:cNvPr>
          <p:cNvSpPr txBox="1"/>
          <p:nvPr/>
        </p:nvSpPr>
        <p:spPr>
          <a:xfrm>
            <a:off x="5058561" y="1971413"/>
            <a:ext cx="47797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ROBA I USLUGE – do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rPr>
              <a:t>53.100</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rPr>
              <a:t>EUR (bez PDV-a)</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RADOVI – do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rPr>
              <a:t>132.7</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00,00 </a:t>
            </a:r>
            <a:r>
              <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rPr>
              <a:t>EUR (bez PDV-a)</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Arrow: Right 8">
            <a:extLst>
              <a:ext uri="{FF2B5EF4-FFF2-40B4-BE49-F238E27FC236}">
                <a16:creationId xmlns:a16="http://schemas.microsoft.com/office/drawing/2014/main" id="{16BEAB67-9222-4A5D-999E-54720F45C0A0}"/>
              </a:ext>
            </a:extLst>
          </p:cNvPr>
          <p:cNvSpPr/>
          <p:nvPr/>
        </p:nvSpPr>
        <p:spPr>
          <a:xfrm>
            <a:off x="371058" y="3254230"/>
            <a:ext cx="4244830" cy="1460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rPr>
              <a:t>POSTUPAK NABAVE S OBVEZNOM OBJAVOM</a:t>
            </a:r>
            <a:endParaRPr kumimoji="0" lang="hr-HR"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0" name="TextBox 9">
            <a:extLst>
              <a:ext uri="{FF2B5EF4-FFF2-40B4-BE49-F238E27FC236}">
                <a16:creationId xmlns:a16="http://schemas.microsoft.com/office/drawing/2014/main" id="{1936CDC4-8302-4FC1-82C9-BD934567322D}"/>
              </a:ext>
            </a:extLst>
          </p:cNvPr>
          <p:cNvSpPr txBox="1"/>
          <p:nvPr/>
        </p:nvSpPr>
        <p:spPr>
          <a:xfrm>
            <a:off x="5092117" y="3661256"/>
            <a:ext cx="47461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ROBA I USLUGE –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iznad</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53.100 EUR (bez PDV-a)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RADOVI –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iznad</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132.700,00 EUR (bez PDV-a)</a:t>
            </a:r>
          </a:p>
        </p:txBody>
      </p:sp>
      <p:sp>
        <p:nvSpPr>
          <p:cNvPr id="11" name="Arrow: Right 10">
            <a:extLst>
              <a:ext uri="{FF2B5EF4-FFF2-40B4-BE49-F238E27FC236}">
                <a16:creationId xmlns:a16="http://schemas.microsoft.com/office/drawing/2014/main" id="{89B421B4-54BE-4A58-AEEE-002205CAE5AA}"/>
              </a:ext>
            </a:extLst>
          </p:cNvPr>
          <p:cNvSpPr/>
          <p:nvPr/>
        </p:nvSpPr>
        <p:spPr>
          <a:xfrm>
            <a:off x="382243" y="4832759"/>
            <a:ext cx="4244830" cy="1460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rPr>
              <a:t>POSEBNI POSTUPCI NABAVA</a:t>
            </a:r>
            <a:endParaRPr kumimoji="0" lang="hr-HR"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2" name="TextBox 11">
            <a:extLst>
              <a:ext uri="{FF2B5EF4-FFF2-40B4-BE49-F238E27FC236}">
                <a16:creationId xmlns:a16="http://schemas.microsoft.com/office/drawing/2014/main" id="{1936CDC4-8302-4FC1-82C9-BD934567322D}"/>
              </a:ext>
            </a:extLst>
          </p:cNvPr>
          <p:cNvSpPr txBox="1"/>
          <p:nvPr/>
        </p:nvSpPr>
        <p:spPr>
          <a:xfrm>
            <a:off x="5092117" y="5350758"/>
            <a:ext cx="45132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UZ ODREĐENE ZADOVOLJENE UVJETE</a:t>
            </a:r>
          </a:p>
        </p:txBody>
      </p:sp>
      <p:pic>
        <p:nvPicPr>
          <p:cNvPr id="13" name="Slika 6">
            <a:extLst>
              <a:ext uri="{FF2B5EF4-FFF2-40B4-BE49-F238E27FC236}">
                <a16:creationId xmlns:a16="http://schemas.microsoft.com/office/drawing/2014/main" id="{714F8279-64BB-40F6-95B0-906666D52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883" y="6238089"/>
            <a:ext cx="2136479" cy="474773"/>
          </a:xfrm>
          <a:prstGeom prst="rect">
            <a:avLst/>
          </a:prstGeom>
        </p:spPr>
      </p:pic>
    </p:spTree>
    <p:extLst>
      <p:ext uri="{BB962C8B-B14F-4D97-AF65-F5344CB8AC3E}">
        <p14:creationId xmlns:p14="http://schemas.microsoft.com/office/powerpoint/2010/main" val="2043609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3450A7-C1FA-B0E7-5B2C-7AFE44AC568C}"/>
              </a:ext>
            </a:extLst>
          </p:cNvPr>
          <p:cNvSpPr txBox="1"/>
          <p:nvPr/>
        </p:nvSpPr>
        <p:spPr>
          <a:xfrm>
            <a:off x="838200" y="365126"/>
            <a:ext cx="10515600" cy="669347"/>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defTabSz="914400">
              <a:lnSpc>
                <a:spcPct val="90000"/>
              </a:lnSpc>
              <a:spcBef>
                <a:spcPct val="0"/>
              </a:spcBef>
              <a:spcAft>
                <a:spcPts val="600"/>
              </a:spcAft>
            </a:pPr>
            <a:r>
              <a:rPr lang="en-US" sz="2800" b="0" i="0">
                <a:solidFill>
                  <a:schemeClr val="accent3">
                    <a:lumMod val="50000"/>
                  </a:schemeClr>
                </a:solidFill>
                <a:latin typeface="+mj-lt"/>
                <a:ea typeface="+mj-ea"/>
                <a:cs typeface="+mj-cs"/>
              </a:rPr>
              <a:t>Z</a:t>
            </a:r>
            <a:r>
              <a:rPr lang="en-US" sz="2800" b="0" i="0">
                <a:solidFill>
                  <a:schemeClr val="accent3">
                    <a:lumMod val="50000"/>
                  </a:schemeClr>
                </a:solidFill>
                <a:effectLst/>
                <a:latin typeface="+mj-lt"/>
                <a:ea typeface="+mj-ea"/>
                <a:cs typeface="+mj-cs"/>
              </a:rPr>
              <a:t>ahtjev za predujam</a:t>
            </a:r>
          </a:p>
        </p:txBody>
      </p:sp>
      <p:sp>
        <p:nvSpPr>
          <p:cNvPr id="17" name="Slide Number Placeholder 5">
            <a:extLst>
              <a:ext uri="{FF2B5EF4-FFF2-40B4-BE49-F238E27FC236}">
                <a16:creationId xmlns:a16="http://schemas.microsoft.com/office/drawing/2014/main" id="{1BC9C42F-EC1C-1DC5-0991-E5606EAC4564}"/>
              </a:ext>
            </a:extLst>
          </p:cNvPr>
          <p:cNvSpPr>
            <a:spLocks noGrp="1"/>
          </p:cNvSpPr>
          <p:nvPr>
            <p:ph type="sldNum" sz="quarter" idx="12"/>
          </p:nvPr>
        </p:nvSpPr>
        <p:spPr>
          <a:xfrm>
            <a:off x="8610600" y="6356350"/>
            <a:ext cx="2743200" cy="365125"/>
          </a:xfrm>
        </p:spPr>
        <p:txBody>
          <a:bodyPr/>
          <a:lstStyle/>
          <a:p>
            <a:pPr>
              <a:spcAft>
                <a:spcPts val="600"/>
              </a:spcAft>
            </a:pPr>
            <a:fld id="{87E7843D-FF13-4365-9478-9625B70A2705}" type="slidenum">
              <a:rPr lang="en-US" smtClean="0"/>
              <a:pPr>
                <a:spcAft>
                  <a:spcPts val="600"/>
                </a:spcAft>
              </a:pPr>
              <a:t>36</a:t>
            </a:fld>
            <a:endParaRPr lang="en-US"/>
          </a:p>
        </p:txBody>
      </p:sp>
      <p:sp>
        <p:nvSpPr>
          <p:cNvPr id="3" name="TextBox 2">
            <a:extLst>
              <a:ext uri="{FF2B5EF4-FFF2-40B4-BE49-F238E27FC236}">
                <a16:creationId xmlns:a16="http://schemas.microsoft.com/office/drawing/2014/main" id="{E1CCD112-F45B-8E68-8750-047139ED8222}"/>
              </a:ext>
            </a:extLst>
          </p:cNvPr>
          <p:cNvSpPr txBox="1"/>
          <p:nvPr/>
        </p:nvSpPr>
        <p:spPr>
          <a:xfrm>
            <a:off x="1371599" y="383393"/>
            <a:ext cx="9895951" cy="1050168"/>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hr-HR" sz="4000" kern="1200">
              <a:solidFill>
                <a:srgbClr val="FFFFFF"/>
              </a:solidFill>
              <a:latin typeface="+mj-lt"/>
              <a:ea typeface="+mj-ea"/>
              <a:cs typeface="+mj-cs"/>
            </a:endParaRPr>
          </a:p>
        </p:txBody>
      </p:sp>
      <p:graphicFrame>
        <p:nvGraphicFramePr>
          <p:cNvPr id="9" name="TextBox 6">
            <a:extLst>
              <a:ext uri="{FF2B5EF4-FFF2-40B4-BE49-F238E27FC236}">
                <a16:creationId xmlns:a16="http://schemas.microsoft.com/office/drawing/2014/main" id="{6C5C0C8B-9AED-DE66-35F2-8CD372EBEE55}"/>
              </a:ext>
            </a:extLst>
          </p:cNvPr>
          <p:cNvGraphicFramePr/>
          <p:nvPr>
            <p:extLst>
              <p:ext uri="{D42A27DB-BD31-4B8C-83A1-F6EECF244321}">
                <p14:modId xmlns:p14="http://schemas.microsoft.com/office/powerpoint/2010/main" val="1359507777"/>
              </p:ext>
            </p:extLst>
          </p:nvPr>
        </p:nvGraphicFramePr>
        <p:xfrm>
          <a:off x="838200" y="179237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3365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A4E1D-8743-4489-AFB9-D6335D88E98E}"/>
              </a:ext>
            </a:extLst>
          </p:cNvPr>
          <p:cNvSpPr>
            <a:spLocks noGrp="1"/>
          </p:cNvSpPr>
          <p:nvPr>
            <p:ph idx="1"/>
          </p:nvPr>
        </p:nvSpPr>
        <p:spPr>
          <a:xfrm>
            <a:off x="718455" y="844189"/>
            <a:ext cx="10283007" cy="4733651"/>
          </a:xfrm>
        </p:spPr>
        <p:txBody>
          <a:bodyPr>
            <a:normAutofit/>
          </a:bodyPr>
          <a:lstStyle/>
          <a:p>
            <a:pPr marL="0" indent="0" algn="just">
              <a:buNone/>
            </a:pPr>
            <a:endParaRPr lang="hr-HR" sz="2100" dirty="0">
              <a:latin typeface="+mj-lt"/>
            </a:endParaRPr>
          </a:p>
          <a:p>
            <a:pPr marL="0" indent="0" algn="just">
              <a:buNone/>
            </a:pPr>
            <a:endParaRPr lang="en-GB" sz="2100" dirty="0">
              <a:latin typeface="+mj-lt"/>
            </a:endParaRPr>
          </a:p>
          <a:p>
            <a:pPr lvl="0"/>
            <a:r>
              <a:rPr lang="hr-HR" sz="1800" dirty="0">
                <a:latin typeface="+mj-lt"/>
              </a:rPr>
              <a:t>Korisnik je dužan podnositi ZNS-ove u roku od </a:t>
            </a:r>
            <a:r>
              <a:rPr lang="hr-HR" sz="1800" b="1" dirty="0">
                <a:latin typeface="+mj-lt"/>
              </a:rPr>
              <a:t>15 dana </a:t>
            </a:r>
            <a:r>
              <a:rPr lang="hr-HR" sz="1800" dirty="0">
                <a:latin typeface="+mj-lt"/>
              </a:rPr>
              <a:t>od isteka svaka tri mjeseca od stupanja Ugovora na snagu. Ako je na temelju Ugovora dopušteno retroaktivno potraživanje sredstava, prvi zahtjev Korisnik može dostaviti od datuma stupanja Ugovora na snagu pa sve do isteka prva tri mjeseca od navedenog datuma.  </a:t>
            </a:r>
          </a:p>
          <a:p>
            <a:pPr lvl="0"/>
            <a:r>
              <a:rPr lang="hr-HR" sz="1800" dirty="0">
                <a:latin typeface="+mj-lt"/>
              </a:rPr>
              <a:t>Sredstva se potražuju metodom nadoknade – trošak treba nastati i biti plaćen</a:t>
            </a:r>
          </a:p>
          <a:p>
            <a:pPr lvl="0"/>
            <a:r>
              <a:rPr lang="hr-HR" altLang="sr-Latn-RS" sz="1800" dirty="0">
                <a:latin typeface="+mj-lt"/>
                <a:cs typeface="VladaRHSans Reg" charset="0"/>
              </a:rPr>
              <a:t>Posrednička tijela</a:t>
            </a:r>
            <a:r>
              <a:rPr lang="en-US" altLang="sr-Latn-RS" sz="1800" dirty="0">
                <a:latin typeface="+mj-lt"/>
                <a:cs typeface="VladaRHSans Reg" charset="0"/>
              </a:rPr>
              <a:t> </a:t>
            </a:r>
            <a:r>
              <a:rPr lang="en-US" altLang="sr-Latn-RS" sz="1800" dirty="0" err="1">
                <a:latin typeface="+mj-lt"/>
                <a:cs typeface="VladaRHSans Reg" charset="0"/>
              </a:rPr>
              <a:t>mogu</a:t>
            </a:r>
            <a:r>
              <a:rPr lang="hr-HR" altLang="sr-Latn-RS" sz="1800" dirty="0">
                <a:latin typeface="+mj-lt"/>
                <a:cs typeface="VladaRHSans Reg" charset="0"/>
              </a:rPr>
              <a:t> od </a:t>
            </a:r>
            <a:r>
              <a:rPr lang="en-US" altLang="sr-Latn-RS" sz="1800" dirty="0" err="1">
                <a:latin typeface="+mj-lt"/>
                <a:cs typeface="VladaRHSans Reg" charset="0"/>
              </a:rPr>
              <a:t>Korisnika</a:t>
            </a:r>
            <a:r>
              <a:rPr lang="en-US" altLang="sr-Latn-RS" sz="1800" dirty="0">
                <a:latin typeface="+mj-lt"/>
                <a:cs typeface="VladaRHSans Reg" charset="0"/>
              </a:rPr>
              <a:t> </a:t>
            </a:r>
            <a:r>
              <a:rPr lang="en-US" altLang="sr-Latn-RS" sz="1800" dirty="0" err="1">
                <a:latin typeface="+mj-lt"/>
                <a:cs typeface="VladaRHSans Reg" charset="0"/>
              </a:rPr>
              <a:t>zahtijevati</a:t>
            </a:r>
            <a:r>
              <a:rPr lang="en-US" altLang="sr-Latn-RS" sz="1800" dirty="0">
                <a:latin typeface="+mj-lt"/>
                <a:cs typeface="VladaRHSans Reg" charset="0"/>
              </a:rPr>
              <a:t> </a:t>
            </a:r>
            <a:r>
              <a:rPr lang="en-US" altLang="sr-Latn-RS" sz="1800" dirty="0" err="1">
                <a:latin typeface="+mj-lt"/>
                <a:cs typeface="VladaRHSans Reg" charset="0"/>
              </a:rPr>
              <a:t>dostavu</a:t>
            </a:r>
            <a:r>
              <a:rPr lang="en-US" altLang="sr-Latn-RS" sz="1800" dirty="0">
                <a:latin typeface="+mj-lt"/>
                <a:cs typeface="VladaRHSans Reg" charset="0"/>
              </a:rPr>
              <a:t> </a:t>
            </a:r>
            <a:r>
              <a:rPr lang="en-US" altLang="sr-Latn-RS" sz="1800" dirty="0" err="1">
                <a:latin typeface="+mj-lt"/>
                <a:cs typeface="VladaRHSans Reg" charset="0"/>
              </a:rPr>
              <a:t>redovnih</a:t>
            </a:r>
            <a:r>
              <a:rPr lang="en-US" altLang="sr-Latn-RS" sz="1800" dirty="0">
                <a:latin typeface="+mj-lt"/>
                <a:cs typeface="VladaRHSans Reg" charset="0"/>
              </a:rPr>
              <a:t> </a:t>
            </a:r>
            <a:r>
              <a:rPr lang="en-US" altLang="sr-Latn-RS" sz="1800" dirty="0" err="1">
                <a:latin typeface="+mj-lt"/>
                <a:cs typeface="VladaRHSans Reg" charset="0"/>
              </a:rPr>
              <a:t>ili</a:t>
            </a:r>
            <a:r>
              <a:rPr lang="en-US" altLang="sr-Latn-RS" sz="1800" dirty="0">
                <a:latin typeface="+mj-lt"/>
                <a:cs typeface="VladaRHSans Reg" charset="0"/>
              </a:rPr>
              <a:t> ad hoc </a:t>
            </a:r>
            <a:r>
              <a:rPr lang="en-US" altLang="sr-Latn-RS" sz="1800" dirty="0" err="1">
                <a:latin typeface="+mj-lt"/>
                <a:cs typeface="VladaRHSans Reg" charset="0"/>
              </a:rPr>
              <a:t>izvješća</a:t>
            </a:r>
            <a:r>
              <a:rPr lang="en-US" altLang="sr-Latn-RS" sz="1800" dirty="0">
                <a:latin typeface="+mj-lt"/>
                <a:cs typeface="VladaRHSans Reg" charset="0"/>
              </a:rPr>
              <a:t> o </a:t>
            </a:r>
            <a:r>
              <a:rPr lang="en-US" altLang="sr-Latn-RS" sz="1800" dirty="0" err="1">
                <a:latin typeface="+mj-lt"/>
                <a:cs typeface="VladaRHSans Reg" charset="0"/>
              </a:rPr>
              <a:t>provedbi</a:t>
            </a:r>
            <a:r>
              <a:rPr lang="en-US" altLang="sr-Latn-RS" sz="1800" dirty="0">
                <a:latin typeface="+mj-lt"/>
                <a:cs typeface="VladaRHSans Reg" charset="0"/>
              </a:rPr>
              <a:t> </a:t>
            </a:r>
            <a:r>
              <a:rPr lang="en-US" altLang="sr-Latn-RS" sz="1800" dirty="0" err="1">
                <a:latin typeface="+mj-lt"/>
                <a:cs typeface="VladaRHSans Reg" charset="0"/>
              </a:rPr>
              <a:t>Projekta</a:t>
            </a:r>
            <a:r>
              <a:rPr lang="en-US" altLang="sr-Latn-RS" sz="1800" dirty="0">
                <a:latin typeface="+mj-lt"/>
                <a:cs typeface="VladaRHSans Reg" charset="0"/>
              </a:rPr>
              <a:t>, </a:t>
            </a:r>
            <a:r>
              <a:rPr lang="en-US" altLang="sr-Latn-RS" sz="1800" dirty="0" err="1">
                <a:latin typeface="+mj-lt"/>
                <a:cs typeface="VladaRHSans Reg" charset="0"/>
              </a:rPr>
              <a:t>ostvarivanju</a:t>
            </a:r>
            <a:r>
              <a:rPr lang="en-US" altLang="sr-Latn-RS" sz="1800" dirty="0">
                <a:latin typeface="+mj-lt"/>
                <a:cs typeface="VladaRHSans Reg" charset="0"/>
              </a:rPr>
              <a:t> </a:t>
            </a:r>
            <a:r>
              <a:rPr lang="en-US" altLang="sr-Latn-RS" sz="1800" dirty="0" err="1">
                <a:latin typeface="+mj-lt"/>
                <a:cs typeface="VladaRHSans Reg" charset="0"/>
              </a:rPr>
              <a:t>pokazatelja</a:t>
            </a:r>
            <a:r>
              <a:rPr lang="en-US" altLang="sr-Latn-RS" sz="1800" dirty="0">
                <a:latin typeface="+mj-lt"/>
                <a:cs typeface="VladaRHSans Reg" charset="0"/>
              </a:rPr>
              <a:t>, </a:t>
            </a:r>
            <a:r>
              <a:rPr lang="en-US" altLang="sr-Latn-RS" sz="1800" dirty="0" err="1">
                <a:latin typeface="+mj-lt"/>
                <a:cs typeface="VladaRHSans Reg" charset="0"/>
              </a:rPr>
              <a:t>horizontalnim</a:t>
            </a:r>
            <a:r>
              <a:rPr lang="en-US" altLang="sr-Latn-RS" sz="1800" dirty="0">
                <a:latin typeface="+mj-lt"/>
                <a:cs typeface="VladaRHSans Reg" charset="0"/>
              </a:rPr>
              <a:t> </a:t>
            </a:r>
            <a:r>
              <a:rPr lang="en-US" altLang="sr-Latn-RS" sz="1800" dirty="0" err="1">
                <a:latin typeface="+mj-lt"/>
                <a:cs typeface="VladaRHSans Reg" charset="0"/>
              </a:rPr>
              <a:t>pitanjima</a:t>
            </a:r>
            <a:r>
              <a:rPr lang="en-US" altLang="sr-Latn-RS" sz="1800" dirty="0">
                <a:latin typeface="+mj-lt"/>
                <a:cs typeface="VladaRHSans Reg" charset="0"/>
              </a:rPr>
              <a:t> </a:t>
            </a:r>
            <a:r>
              <a:rPr lang="en-US" altLang="sr-Latn-RS" sz="1800" dirty="0" err="1">
                <a:latin typeface="+mj-lt"/>
                <a:cs typeface="VladaRHSans Reg" charset="0"/>
              </a:rPr>
              <a:t>ili</a:t>
            </a:r>
            <a:r>
              <a:rPr lang="en-US" altLang="sr-Latn-RS" sz="1800" dirty="0">
                <a:latin typeface="+mj-lt"/>
                <a:cs typeface="VladaRHSans Reg" charset="0"/>
              </a:rPr>
              <a:t> </a:t>
            </a:r>
            <a:r>
              <a:rPr lang="en-US" altLang="sr-Latn-RS" sz="1800" dirty="0" err="1">
                <a:latin typeface="+mj-lt"/>
                <a:cs typeface="VladaRHSans Reg" charset="0"/>
              </a:rPr>
              <a:t>drugim</a:t>
            </a:r>
            <a:r>
              <a:rPr lang="en-US" altLang="sr-Latn-RS" sz="1800" dirty="0">
                <a:latin typeface="+mj-lt"/>
                <a:cs typeface="VladaRHSans Reg" charset="0"/>
              </a:rPr>
              <a:t> </a:t>
            </a:r>
            <a:r>
              <a:rPr lang="en-US" altLang="sr-Latn-RS" sz="1800" dirty="0" err="1">
                <a:latin typeface="+mj-lt"/>
                <a:cs typeface="VladaRHSans Reg" charset="0"/>
              </a:rPr>
              <a:t>informacijama</a:t>
            </a:r>
            <a:r>
              <a:rPr lang="en-US" altLang="sr-Latn-RS" sz="1800" dirty="0">
                <a:latin typeface="+mj-lt"/>
                <a:cs typeface="VladaRHSans Reg" charset="0"/>
              </a:rPr>
              <a:t> </a:t>
            </a:r>
            <a:endParaRPr lang="hr-HR" altLang="sr-Latn-RS" sz="1800" dirty="0">
              <a:latin typeface="+mj-lt"/>
              <a:cs typeface="VladaRHSans Reg" charset="0"/>
            </a:endParaRPr>
          </a:p>
          <a:p>
            <a:pPr lvl="0"/>
            <a:r>
              <a:rPr lang="hr-HR" altLang="sr-Latn-RS" sz="1800" dirty="0">
                <a:latin typeface="+mj-lt"/>
                <a:cs typeface="VladaRHSans Reg" charset="0"/>
              </a:rPr>
              <a:t>ZNS mora </a:t>
            </a:r>
            <a:r>
              <a:rPr lang="en-US" altLang="sr-Latn-RS" sz="1800" dirty="0" err="1">
                <a:latin typeface="+mj-lt"/>
                <a:cs typeface="VladaRHSans Reg" charset="0"/>
              </a:rPr>
              <a:t>biti</a:t>
            </a:r>
            <a:r>
              <a:rPr lang="en-US" altLang="sr-Latn-RS" sz="1800" dirty="0">
                <a:latin typeface="+mj-lt"/>
                <a:cs typeface="VladaRHSans Reg" charset="0"/>
              </a:rPr>
              <a:t> </a:t>
            </a:r>
            <a:r>
              <a:rPr lang="en-US" altLang="sr-Latn-RS" sz="1800" dirty="0" err="1">
                <a:latin typeface="+mj-lt"/>
                <a:cs typeface="VladaRHSans Reg" charset="0"/>
              </a:rPr>
              <a:t>popraćen</a:t>
            </a:r>
            <a:r>
              <a:rPr lang="en-US" altLang="sr-Latn-RS" sz="1800" dirty="0">
                <a:latin typeface="+mj-lt"/>
                <a:cs typeface="VladaRHSans Reg" charset="0"/>
              </a:rPr>
              <a:t> </a:t>
            </a:r>
            <a:r>
              <a:rPr lang="en-US" altLang="sr-Latn-RS" sz="1800" dirty="0" err="1">
                <a:latin typeface="+mj-lt"/>
                <a:cs typeface="VladaRHSans Reg" charset="0"/>
              </a:rPr>
              <a:t>odgovarajućom</a:t>
            </a:r>
            <a:r>
              <a:rPr lang="en-US" altLang="sr-Latn-RS" sz="1800" dirty="0">
                <a:latin typeface="+mj-lt"/>
                <a:cs typeface="VladaRHSans Reg" charset="0"/>
              </a:rPr>
              <a:t> </a:t>
            </a:r>
            <a:r>
              <a:rPr lang="en-US" altLang="sr-Latn-RS" sz="1800" dirty="0" err="1">
                <a:latin typeface="+mj-lt"/>
                <a:cs typeface="VladaRHSans Reg" charset="0"/>
              </a:rPr>
              <a:t>dokumentacijom</a:t>
            </a:r>
            <a:r>
              <a:rPr lang="en-US" altLang="sr-Latn-RS" sz="1800" dirty="0">
                <a:latin typeface="+mj-lt"/>
                <a:cs typeface="VladaRHSans Reg" charset="0"/>
              </a:rPr>
              <a:t> o </a:t>
            </a:r>
            <a:r>
              <a:rPr lang="en-US" altLang="sr-Latn-RS" sz="1800" dirty="0" err="1">
                <a:latin typeface="+mj-lt"/>
                <a:cs typeface="VladaRHSans Reg" charset="0"/>
              </a:rPr>
              <a:t>nastalim</a:t>
            </a:r>
            <a:r>
              <a:rPr lang="en-US" altLang="sr-Latn-RS" sz="1800" dirty="0">
                <a:latin typeface="+mj-lt"/>
                <a:cs typeface="VladaRHSans Reg" charset="0"/>
              </a:rPr>
              <a:t> </a:t>
            </a:r>
            <a:r>
              <a:rPr lang="en-US" altLang="sr-Latn-RS" sz="1800" dirty="0" err="1">
                <a:latin typeface="+mj-lt"/>
                <a:cs typeface="VladaRHSans Reg" charset="0"/>
              </a:rPr>
              <a:t>i</a:t>
            </a:r>
            <a:r>
              <a:rPr lang="en-US" altLang="sr-Latn-RS" sz="1800" dirty="0">
                <a:latin typeface="+mj-lt"/>
                <a:cs typeface="VladaRHSans Reg" charset="0"/>
              </a:rPr>
              <a:t> </a:t>
            </a:r>
            <a:r>
              <a:rPr lang="en-US" altLang="sr-Latn-RS" sz="1800" dirty="0" err="1">
                <a:latin typeface="+mj-lt"/>
                <a:cs typeface="VladaRHSans Reg" charset="0"/>
              </a:rPr>
              <a:t>potraživanim</a:t>
            </a:r>
            <a:r>
              <a:rPr lang="en-US" altLang="sr-Latn-RS" sz="1800" dirty="0">
                <a:latin typeface="+mj-lt"/>
                <a:cs typeface="VladaRHSans Reg" charset="0"/>
              </a:rPr>
              <a:t> </a:t>
            </a:r>
            <a:r>
              <a:rPr lang="en-US" altLang="sr-Latn-RS" sz="1800" dirty="0" err="1">
                <a:latin typeface="+mj-lt"/>
                <a:cs typeface="VladaRHSans Reg" charset="0"/>
              </a:rPr>
              <a:t>prihvatljivim</a:t>
            </a:r>
            <a:r>
              <a:rPr lang="en-US" altLang="sr-Latn-RS" sz="1800" dirty="0">
                <a:latin typeface="+mj-lt"/>
                <a:cs typeface="VladaRHSans Reg" charset="0"/>
              </a:rPr>
              <a:t> </a:t>
            </a:r>
            <a:r>
              <a:rPr lang="en-US" altLang="sr-Latn-RS" sz="1800" dirty="0" err="1">
                <a:latin typeface="+mj-lt"/>
                <a:cs typeface="VladaRHSans Reg" charset="0"/>
              </a:rPr>
              <a:t>troškovima</a:t>
            </a:r>
            <a:r>
              <a:rPr lang="en-US" altLang="sr-Latn-RS" sz="1800" dirty="0">
                <a:latin typeface="+mj-lt"/>
                <a:cs typeface="VladaRHSans Reg" charset="0"/>
              </a:rPr>
              <a:t> </a:t>
            </a:r>
            <a:r>
              <a:rPr lang="en-US" altLang="sr-Latn-RS" sz="1800" dirty="0" err="1">
                <a:latin typeface="+mj-lt"/>
                <a:cs typeface="VladaRHSans Reg" charset="0"/>
              </a:rPr>
              <a:t>projekta</a:t>
            </a:r>
            <a:r>
              <a:rPr lang="hr-HR" altLang="sr-Latn-RS" sz="1800" dirty="0">
                <a:latin typeface="+mj-lt"/>
                <a:cs typeface="VladaRHSans Reg" charset="0"/>
              </a:rPr>
              <a:t>.</a:t>
            </a:r>
            <a:endParaRPr lang="hr-HR" sz="1800" dirty="0">
              <a:latin typeface="+mj-lt"/>
            </a:endParaRPr>
          </a:p>
          <a:p>
            <a:pPr algn="just"/>
            <a:endParaRPr lang="hr-HR" sz="2100" dirty="0">
              <a:latin typeface="+mj-lt"/>
            </a:endParaRPr>
          </a:p>
          <a:p>
            <a:pPr marL="0" indent="0">
              <a:buNone/>
            </a:pPr>
            <a:endParaRPr lang="hr-HR" dirty="0"/>
          </a:p>
        </p:txBody>
      </p:sp>
      <p:sp>
        <p:nvSpPr>
          <p:cNvPr id="5" name="Slide Number Placeholder 4">
            <a:extLst>
              <a:ext uri="{FF2B5EF4-FFF2-40B4-BE49-F238E27FC236}">
                <a16:creationId xmlns:a16="http://schemas.microsoft.com/office/drawing/2014/main" id="{D3B36476-3EC4-4E93-A35A-4EF39D23CA44}"/>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E166CB-1D6B-4A02-9E82-4F91D1244FB4}" type="slidenum">
              <a:rPr kumimoji="0" lang="hr-H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hr-H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26A3A21-838B-4F47-B6B9-8F90CC774B3F}"/>
              </a:ext>
            </a:extLst>
          </p:cNvPr>
          <p:cNvSpPr txBox="1"/>
          <p:nvPr/>
        </p:nvSpPr>
        <p:spPr>
          <a:xfrm>
            <a:off x="718455" y="382524"/>
            <a:ext cx="10283007"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hr-HR" sz="2400" b="0" i="0" u="none" strike="noStrike" kern="1200" cap="none" spc="0" normalizeH="0" baseline="0" noProof="0" dirty="0">
                <a:ln>
                  <a:noFill/>
                </a:ln>
                <a:solidFill>
                  <a:prstClr val="black"/>
                </a:solidFill>
                <a:effectLst/>
                <a:uLnTx/>
                <a:uFillTx/>
                <a:latin typeface="Calibri Light" panose="020F0302020204030204"/>
                <a:ea typeface="+mn-ea"/>
                <a:cs typeface="+mn-cs"/>
              </a:rPr>
              <a:t>ZAHTJEV ZA NADOKNADOM SREDSTAVA (ZNS)</a:t>
            </a:r>
          </a:p>
        </p:txBody>
      </p:sp>
      <p:pic>
        <p:nvPicPr>
          <p:cNvPr id="8" name="Slika 6">
            <a:extLst>
              <a:ext uri="{FF2B5EF4-FFF2-40B4-BE49-F238E27FC236}">
                <a16:creationId xmlns:a16="http://schemas.microsoft.com/office/drawing/2014/main" id="{6209E3BB-1D16-4EC0-B427-5C253ABC7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883" y="6238089"/>
            <a:ext cx="2136479" cy="474773"/>
          </a:xfrm>
          <a:prstGeom prst="rect">
            <a:avLst/>
          </a:prstGeom>
        </p:spPr>
      </p:pic>
    </p:spTree>
    <p:extLst>
      <p:ext uri="{BB962C8B-B14F-4D97-AF65-F5344CB8AC3E}">
        <p14:creationId xmlns:p14="http://schemas.microsoft.com/office/powerpoint/2010/main" val="859584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FD607-7464-0704-7195-444317403C3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B4E6FAD-2CFA-5A9D-9BA8-56800D8B5F1F}"/>
              </a:ext>
            </a:extLst>
          </p:cNvPr>
          <p:cNvSpPr txBox="1"/>
          <p:nvPr/>
        </p:nvSpPr>
        <p:spPr>
          <a:xfrm>
            <a:off x="838200" y="365125"/>
            <a:ext cx="1560226" cy="349163"/>
          </a:xfrm>
          <a:prstGeom prst="rect">
            <a:avLst/>
          </a:prstGeom>
        </p:spPr>
        <p:txBody>
          <a:bodyPr vert="horz" lIns="91440" tIns="45720" rIns="91440" bIns="45720" rtlCol="0" anchor="ctr">
            <a:normAutofit lnSpcReduction="10000"/>
          </a:bodyPr>
          <a:lstStyle/>
          <a:p>
            <a:pPr defTabSz="914400">
              <a:lnSpc>
                <a:spcPct val="90000"/>
              </a:lnSpc>
              <a:spcBef>
                <a:spcPct val="0"/>
              </a:spcBef>
              <a:spcAft>
                <a:spcPts val="600"/>
              </a:spcAft>
            </a:pPr>
            <a:r>
              <a:rPr lang="en-US" sz="2000" b="1" i="0">
                <a:latin typeface="+mj-lt"/>
                <a:ea typeface="+mj-ea"/>
                <a:cs typeface="+mj-cs"/>
              </a:rPr>
              <a:t>Pitanja</a:t>
            </a:r>
            <a:endParaRPr lang="en-US" sz="2000" b="1" i="0">
              <a:effectLst/>
              <a:latin typeface="+mj-lt"/>
              <a:ea typeface="+mj-ea"/>
              <a:cs typeface="+mj-cs"/>
            </a:endParaRPr>
          </a:p>
        </p:txBody>
      </p:sp>
      <p:sp>
        <p:nvSpPr>
          <p:cNvPr id="17" name="Slide Number Placeholder 5">
            <a:extLst>
              <a:ext uri="{FF2B5EF4-FFF2-40B4-BE49-F238E27FC236}">
                <a16:creationId xmlns:a16="http://schemas.microsoft.com/office/drawing/2014/main" id="{01E99101-D72C-0677-9B51-B676584759E0}"/>
              </a:ext>
            </a:extLst>
          </p:cNvPr>
          <p:cNvSpPr>
            <a:spLocks noGrp="1"/>
          </p:cNvSpPr>
          <p:nvPr>
            <p:ph type="sldNum" sz="quarter" idx="12"/>
          </p:nvPr>
        </p:nvSpPr>
        <p:spPr>
          <a:xfrm>
            <a:off x="8610600" y="6356350"/>
            <a:ext cx="2743200" cy="365125"/>
          </a:xfrm>
        </p:spPr>
        <p:txBody>
          <a:bodyPr/>
          <a:lstStyle/>
          <a:p>
            <a:pPr>
              <a:spcAft>
                <a:spcPts val="600"/>
              </a:spcAft>
            </a:pPr>
            <a:fld id="{87E7843D-FF13-4365-9478-9625B70A2705}" type="slidenum">
              <a:rPr lang="en-US" smtClean="0"/>
              <a:pPr>
                <a:spcAft>
                  <a:spcPts val="600"/>
                </a:spcAft>
              </a:pPr>
              <a:t>38</a:t>
            </a:fld>
            <a:endParaRPr lang="en-US"/>
          </a:p>
        </p:txBody>
      </p:sp>
      <p:sp>
        <p:nvSpPr>
          <p:cNvPr id="3" name="TextBox 2">
            <a:extLst>
              <a:ext uri="{FF2B5EF4-FFF2-40B4-BE49-F238E27FC236}">
                <a16:creationId xmlns:a16="http://schemas.microsoft.com/office/drawing/2014/main" id="{E488300C-C98C-4396-DDF2-3D29EB26C0D6}"/>
              </a:ext>
            </a:extLst>
          </p:cNvPr>
          <p:cNvSpPr txBox="1"/>
          <p:nvPr/>
        </p:nvSpPr>
        <p:spPr>
          <a:xfrm>
            <a:off x="1371599" y="383393"/>
            <a:ext cx="9895951" cy="1050168"/>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hr-HR" sz="4000" kern="1200">
              <a:solidFill>
                <a:srgbClr val="FFFFFF"/>
              </a:solidFill>
              <a:latin typeface="+mj-lt"/>
              <a:ea typeface="+mj-ea"/>
              <a:cs typeface="+mj-cs"/>
            </a:endParaRPr>
          </a:p>
        </p:txBody>
      </p:sp>
      <p:graphicFrame>
        <p:nvGraphicFramePr>
          <p:cNvPr id="9" name="TextBox 6">
            <a:extLst>
              <a:ext uri="{FF2B5EF4-FFF2-40B4-BE49-F238E27FC236}">
                <a16:creationId xmlns:a16="http://schemas.microsoft.com/office/drawing/2014/main" id="{FEBF0B75-DD85-4832-B13B-6446581B257F}"/>
              </a:ext>
            </a:extLst>
          </p:cNvPr>
          <p:cNvGraphicFramePr/>
          <p:nvPr>
            <p:extLst>
              <p:ext uri="{D42A27DB-BD31-4B8C-83A1-F6EECF244321}">
                <p14:modId xmlns:p14="http://schemas.microsoft.com/office/powerpoint/2010/main" val="1446665917"/>
              </p:ext>
            </p:extLst>
          </p:nvPr>
        </p:nvGraphicFramePr>
        <p:xfrm>
          <a:off x="838200" y="1451829"/>
          <a:ext cx="10515600" cy="4691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F2A74361-D32F-AD5F-6AE2-9EAB78A8C893}"/>
              </a:ext>
            </a:extLst>
          </p:cNvPr>
          <p:cNvSpPr txBox="1"/>
          <p:nvPr/>
        </p:nvSpPr>
        <p:spPr>
          <a:xfrm>
            <a:off x="530759" y="842296"/>
            <a:ext cx="11130481" cy="5632311"/>
          </a:xfrm>
          <a:prstGeom prst="rect">
            <a:avLst/>
          </a:prstGeom>
          <a:noFill/>
        </p:spPr>
        <p:txBody>
          <a:bodyPr wrap="square" rtlCol="0">
            <a:spAutoFit/>
          </a:bodyPr>
          <a:lstStyle/>
          <a:p>
            <a:pPr marL="285750" indent="-285750">
              <a:buFont typeface="Arial" panose="020B0604020202020204" pitchFamily="34" charset="0"/>
              <a:buChar char="•"/>
            </a:pPr>
            <a:r>
              <a:rPr lang="hr-HR"/>
              <a:t>Korisnici smo natječaja Akcelerator kojim dolazimo do krajnje faze inovacije. Može li se kroz ovaj projekt financirati komercijalizacija i postizanje bolje vidljivosti na tržištu? Ili jedan program isključuje drugi?</a:t>
            </a:r>
            <a:endParaRPr lang="en-GB"/>
          </a:p>
          <a:p>
            <a:pPr marL="285750" indent="-285750">
              <a:buFont typeface="Arial" panose="020B0604020202020204" pitchFamily="34" charset="0"/>
              <a:buChar char="•"/>
            </a:pPr>
            <a:r>
              <a:rPr lang="hr-HR"/>
              <a:t>Kada je planirana objava prve izmjene natječaja i koliko će biti produljen rok starta zaprimanja projektnih prijava?</a:t>
            </a:r>
            <a:endParaRPr lang="en-GB"/>
          </a:p>
          <a:p>
            <a:pPr marL="285750" indent="-285750">
              <a:buFont typeface="Arial" panose="020B0604020202020204" pitchFamily="34" charset="0"/>
              <a:buChar char="•"/>
            </a:pPr>
            <a:r>
              <a:rPr lang="hr-HR"/>
              <a:t>Molimo pojašnjenje oko početka komercijalizacije pojedinih modula inovativnog rješenja tokom trajanja projekta. Naime, jasno je iz odgovora da ništa ne smije komercijalizirano prije početka projekta, ali smije li se tokom te dvije godine provedbe početi komercijalizirati neki segment? Posebno kod softvera gdje je uobičajeno da se MVP stavi u komercijalnu prodaju, što ni na koji način ne mijenja uvjete Poziva, i dalje se radi razvoj. U prethodnom Pozivu je to bilo komunicirano kao zabranjeno, međutim zaista nije logično da se tako ograničava početak komercijalizacije. Hvala.</a:t>
            </a:r>
            <a:endParaRPr lang="en-GB"/>
          </a:p>
          <a:p>
            <a:pPr marL="285750" indent="-285750">
              <a:buFont typeface="Arial" panose="020B0604020202020204" pitchFamily="34" charset="0"/>
              <a:buChar char="•"/>
            </a:pPr>
            <a:r>
              <a:rPr lang="hr-HR"/>
              <a:t>Molimo pojašnjenje definicije 2 različita proizvoda kada govorimo o softverskoj platformi na kojoj ima veći broj modula namijenjenih različitoj publici, sa različitim cjenovnim rangovima i sl</a:t>
            </a:r>
            <a:r>
              <a:rPr lang="en-GB"/>
              <a:t>.</a:t>
            </a:r>
          </a:p>
          <a:p>
            <a:pPr marL="285750" indent="-285750">
              <a:buFont typeface="Arial" panose="020B0604020202020204" pitchFamily="34" charset="0"/>
              <a:buChar char="•"/>
            </a:pPr>
            <a:r>
              <a:rPr lang="hr-HR"/>
              <a:t>Ukoliko tvrtka za svoj projekt angažira vanjske suradnike, moraju li oni biti nominirani u projektni tim</a:t>
            </a:r>
            <a:r>
              <a:rPr lang="en-GB"/>
              <a:t>?</a:t>
            </a:r>
          </a:p>
          <a:p>
            <a:pPr marL="285750" indent="-285750">
              <a:buFont typeface="Arial" panose="020B0604020202020204" pitchFamily="34" charset="0"/>
              <a:buChar char="•"/>
            </a:pPr>
            <a:r>
              <a:rPr lang="hr-HR"/>
              <a:t>Poštovani, naša primarna djelatnost je ; Proizvodnja metalnih konstrukcija i njihovih djelova, da li je takva djelatnost prihvatljiva u sklopu S3 područja?</a:t>
            </a:r>
            <a:endParaRPr lang="en-GB"/>
          </a:p>
          <a:p>
            <a:pPr marL="285750" indent="-285750">
              <a:buFont typeface="Arial" panose="020B0604020202020204" pitchFamily="34" charset="0"/>
              <a:buChar char="•"/>
            </a:pPr>
            <a:r>
              <a:rPr lang="hr-HR"/>
              <a:t>Kako dokazujemo fazu razvijenosti software-a, radi se o inovativnom software-u za optimizaciju rute podvodnih cjevovoda i kablova</a:t>
            </a:r>
            <a:r>
              <a:rPr lang="en-GB"/>
              <a:t>?</a:t>
            </a:r>
          </a:p>
          <a:p>
            <a:pPr marL="285750" indent="-285750">
              <a:buFont typeface="Arial" panose="020B0604020202020204" pitchFamily="34" charset="0"/>
              <a:buChar char="•"/>
            </a:pPr>
            <a:r>
              <a:rPr lang="en-GB"/>
              <a:t>1. može li se podugvoriti vanjski stručnjak za izradu dijela razvoja inovativnog proizvoda? 2. smatra li se datum osnivanja obrta ili početak rada obrta relevantnim podatkom za starost poduzeća?</a:t>
            </a:r>
          </a:p>
          <a:p>
            <a:pPr marL="285750" indent="-285750">
              <a:buFont typeface="Arial" panose="020B0604020202020204" pitchFamily="34" charset="0"/>
              <a:buChar char="•"/>
            </a:pPr>
            <a:endParaRPr lang="hr-HR"/>
          </a:p>
        </p:txBody>
      </p:sp>
    </p:spTree>
    <p:extLst>
      <p:ext uri="{BB962C8B-B14F-4D97-AF65-F5344CB8AC3E}">
        <p14:creationId xmlns:p14="http://schemas.microsoft.com/office/powerpoint/2010/main" val="2846740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AFFBD3-CBF5-86F8-5179-81CA0B3E7A36}"/>
              </a:ext>
            </a:extLst>
          </p:cNvPr>
          <p:cNvSpPr>
            <a:spLocks noGrp="1"/>
          </p:cNvSpPr>
          <p:nvPr>
            <p:ph idx="1"/>
          </p:nvPr>
        </p:nvSpPr>
        <p:spPr>
          <a:xfrm>
            <a:off x="648930" y="2438401"/>
            <a:ext cx="6188189" cy="990600"/>
          </a:xfrm>
        </p:spPr>
        <p:txBody>
          <a:bodyPr>
            <a:noAutofit/>
          </a:bodyPr>
          <a:lstStyle/>
          <a:p>
            <a:pPr marL="0" indent="0">
              <a:buNone/>
            </a:pPr>
            <a:r>
              <a:rPr lang="en-US" sz="4000">
                <a:solidFill>
                  <a:srgbClr val="002060"/>
                </a:solidFill>
              </a:rPr>
              <a:t>HVALA NA PAŽNJI!</a:t>
            </a:r>
          </a:p>
          <a:p>
            <a:pPr marL="0" indent="0">
              <a:buNone/>
            </a:pPr>
            <a:endParaRPr lang="en-US" sz="4000">
              <a:solidFill>
                <a:srgbClr val="002060"/>
              </a:solidFill>
              <a:latin typeface="Century Gothic" panose="020B0502020202020204" pitchFamily="34" charset="0"/>
            </a:endParaRPr>
          </a:p>
          <a:p>
            <a:pPr marL="0" indent="0">
              <a:buNone/>
            </a:pPr>
            <a:endParaRPr lang="en-US" sz="4000">
              <a:solidFill>
                <a:srgbClr val="002060"/>
              </a:solidFill>
              <a:latin typeface="Century Gothic" panose="020B0502020202020204" pitchFamily="34" charset="0"/>
            </a:endParaRPr>
          </a:p>
        </p:txBody>
      </p:sp>
      <p:pic>
        <p:nvPicPr>
          <p:cNvPr id="7" name="Picture 6">
            <a:extLst>
              <a:ext uri="{FF2B5EF4-FFF2-40B4-BE49-F238E27FC236}">
                <a16:creationId xmlns:a16="http://schemas.microsoft.com/office/drawing/2014/main" id="{DCE60F74-F606-61BB-34D7-1AA3C0DF2B2D}"/>
              </a:ext>
            </a:extLst>
          </p:cNvPr>
          <p:cNvPicPr>
            <a:picLocks noChangeAspect="1"/>
          </p:cNvPicPr>
          <p:nvPr/>
        </p:nvPicPr>
        <p:blipFill rotWithShape="1">
          <a:blip r:embed="rId3"/>
          <a:srcRect l="17323" r="34731" b="-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3765469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EB155A-CA2F-B120-71C2-311D96BE8E93}"/>
              </a:ext>
            </a:extLst>
          </p:cNvPr>
          <p:cNvSpPr>
            <a:spLocks noGrp="1"/>
          </p:cNvSpPr>
          <p:nvPr>
            <p:ph type="title"/>
          </p:nvPr>
        </p:nvSpPr>
        <p:spPr>
          <a:xfrm>
            <a:off x="0" y="177555"/>
            <a:ext cx="10113819" cy="598300"/>
          </a:xfrm>
        </p:spPr>
        <p:style>
          <a:lnRef idx="1">
            <a:schemeClr val="accent3"/>
          </a:lnRef>
          <a:fillRef idx="2">
            <a:schemeClr val="accent3"/>
          </a:fillRef>
          <a:effectRef idx="1">
            <a:schemeClr val="accent3"/>
          </a:effectRef>
          <a:fontRef idx="minor">
            <a:schemeClr val="dk1"/>
          </a:fontRef>
        </p:style>
        <p:txBody>
          <a:bodyPr>
            <a:normAutofit/>
          </a:bodyPr>
          <a:lstStyle/>
          <a:p>
            <a:r>
              <a:rPr lang="pl-PL" sz="3200">
                <a:solidFill>
                  <a:srgbClr val="002060"/>
                </a:solidFill>
              </a:rPr>
              <a:t>Strateški i zakonodavni okvir</a:t>
            </a:r>
            <a:endParaRPr lang="en-GB" sz="3200">
              <a:solidFill>
                <a:srgbClr val="002060"/>
              </a:solidFill>
            </a:endParaRPr>
          </a:p>
        </p:txBody>
      </p:sp>
      <p:sp>
        <p:nvSpPr>
          <p:cNvPr id="3" name="Content Placeholder 2">
            <a:extLst>
              <a:ext uri="{FF2B5EF4-FFF2-40B4-BE49-F238E27FC236}">
                <a16:creationId xmlns:a16="http://schemas.microsoft.com/office/drawing/2014/main" id="{10155013-BE60-D6BD-C58A-6F3F596034D3}"/>
              </a:ext>
            </a:extLst>
          </p:cNvPr>
          <p:cNvSpPr>
            <a:spLocks noGrp="1"/>
          </p:cNvSpPr>
          <p:nvPr>
            <p:ph idx="1"/>
          </p:nvPr>
        </p:nvSpPr>
        <p:spPr>
          <a:xfrm>
            <a:off x="0" y="1162293"/>
            <a:ext cx="10113819" cy="4570291"/>
          </a:xfrm>
          <a:pattFill prst="pct10">
            <a:fgClr>
              <a:srgbClr val="66CCFF"/>
            </a:fgClr>
            <a:bgClr>
              <a:schemeClr val="bg1"/>
            </a:bgClr>
          </a:pattFill>
        </p:spPr>
        <p:txBody>
          <a:bodyPr>
            <a:noAutofit/>
          </a:bodyPr>
          <a:lstStyle/>
          <a:p>
            <a:pPr>
              <a:lnSpc>
                <a:spcPct val="90000"/>
              </a:lnSpc>
            </a:pPr>
            <a:endParaRPr lang="en-GB" sz="1100">
              <a:solidFill>
                <a:schemeClr val="tx2">
                  <a:lumMod val="90000"/>
                  <a:lumOff val="10000"/>
                </a:schemeClr>
              </a:solidFill>
            </a:endParaRPr>
          </a:p>
          <a:p>
            <a:pPr marL="557213" marR="0" lvl="1" indent="-285750" defTabSz="914400" rtl="0" eaLnBrk="1" fontAlgn="auto" latinLnBrk="0" hangingPunct="1">
              <a:lnSpc>
                <a:spcPct val="90000"/>
              </a:lnSpc>
              <a:spcBef>
                <a:spcPts val="600"/>
              </a:spcBef>
              <a:spcAft>
                <a:spcPts val="1200"/>
              </a:spcAft>
              <a:buClrTx/>
              <a:buSzTx/>
              <a:buFont typeface="Wingdings" panose="05000000000000000000" pitchFamily="2" charset="2"/>
              <a:buChar char="v"/>
              <a:tabLst/>
              <a:defRPr/>
            </a:pP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Program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konkurentnost</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i</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kohezija</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2021.-2027. </a:t>
            </a:r>
          </a:p>
          <a:p>
            <a:pPr marL="957263" lvl="2" indent="-285750" defTabSz="914400">
              <a:lnSpc>
                <a:spcPct val="90000"/>
              </a:lnSpc>
              <a:spcBef>
                <a:spcPts val="600"/>
              </a:spcBef>
              <a:spcAft>
                <a:spcPts val="1200"/>
              </a:spcAft>
              <a:buClrTx/>
              <a:buSzTx/>
              <a:buFont typeface="Arial" panose="020B0604020202020204" pitchFamily="34" charset="0"/>
              <a:buChar char="•"/>
              <a:defRPr/>
            </a:pP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Prioritet</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1.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Jačanje</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gospodarstva</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ulaganjem</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u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istraživanje</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i</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inovacije</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podupiranjem</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poslovne</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konkurentnosti</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digitalizacije</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i</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razvojem</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vještina</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za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pametnu</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specijalizaciju</a:t>
            </a:r>
            <a:endPar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endParaRPr>
          </a:p>
          <a:p>
            <a:pPr marL="957263" lvl="2" indent="-285750" defTabSz="914400">
              <a:lnSpc>
                <a:spcPct val="90000"/>
              </a:lnSpc>
              <a:spcBef>
                <a:spcPts val="600"/>
              </a:spcBef>
              <a:spcAft>
                <a:spcPts val="1200"/>
              </a:spcAft>
              <a:buClrTx/>
              <a:buSzTx/>
              <a:buFont typeface="Arial" panose="020B0604020202020204" pitchFamily="34" charset="0"/>
              <a:buChar char="•"/>
              <a:defRPr/>
            </a:pP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Specifični</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cilj</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RSO 1.1.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Razvoj</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i</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jačanje</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istraživačkih</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i</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inovacijskih</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kapaciteta</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te</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prihvaćanje</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naprednih</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sz="1600"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tehnologija</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p>
          <a:p>
            <a:pPr marL="557213" marR="0" lvl="1" indent="-285750" defTabSz="914400" rtl="0" eaLnBrk="1" fontAlgn="auto" latinLnBrk="0" hangingPunct="1">
              <a:lnSpc>
                <a:spcPct val="90000"/>
              </a:lnSpc>
              <a:spcBef>
                <a:spcPts val="600"/>
              </a:spcBef>
              <a:spcAft>
                <a:spcPts val="1200"/>
              </a:spcAft>
              <a:buClrTx/>
              <a:buSzTx/>
              <a:buFont typeface="Wingdings" panose="05000000000000000000" pitchFamily="2" charset="2"/>
              <a:buChar char="v"/>
              <a:tabLst/>
              <a:defRPr/>
            </a:pPr>
            <a:r>
              <a:rPr kumimoji="0" lang="hr-HR"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Uredb</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a</a:t>
            </a:r>
            <a:r>
              <a:rPr kumimoji="0" lang="hr-HR"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Komisije (EU) 2023/2831 </a:t>
            </a:r>
            <a:r>
              <a:rPr kumimoji="0" lang="az-Cyrl-AZ"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о</a:t>
            </a:r>
            <a:r>
              <a:rPr kumimoji="0" lang="hr-HR"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d 13. prosinca 2023. o primjeni članaka 107. i 108. Ugovora o funkcioniranju Europske unije na de minimis potpore (de minimis Uredba)</a:t>
            </a:r>
            <a:endPar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endParaRPr>
          </a:p>
          <a:p>
            <a:pPr marL="557213" marR="0" lvl="1" indent="-285750" defTabSz="914400" rtl="0" eaLnBrk="1" fontAlgn="auto" latinLnBrk="0" hangingPunct="1">
              <a:lnSpc>
                <a:spcPct val="90000"/>
              </a:lnSpc>
              <a:spcBef>
                <a:spcPts val="600"/>
              </a:spcBef>
              <a:spcAft>
                <a:spcPts val="1200"/>
              </a:spcAft>
              <a:buClrTx/>
              <a:buSzTx/>
              <a:buFont typeface="Wingdings" panose="05000000000000000000" pitchFamily="2" charset="2"/>
              <a:buChar char="v"/>
              <a:tabLst/>
              <a:defRPr/>
            </a:pPr>
            <a:r>
              <a:rPr kumimoji="0" lang="hr-HR"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Program dodjele potpora </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male vrijednosti </a:t>
            </a:r>
            <a:r>
              <a:rPr kumimoji="0" lang="hr-HR"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za inovacije </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novoosnovanih </a:t>
            </a:r>
            <a:r>
              <a:rPr kumimoji="0" lang="hr-HR"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MSP-ov</a:t>
            </a:r>
            <a:r>
              <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a</a:t>
            </a:r>
            <a:r>
              <a:rPr kumimoji="0" lang="hr-HR"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endParaRPr kumimoji="0" lang="en-GB" sz="1600"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endParaRPr>
          </a:p>
          <a:p>
            <a:pPr marL="557213" marR="0" lvl="1" indent="-285750" defTabSz="914400" rtl="0" eaLnBrk="1" fontAlgn="auto" latinLnBrk="0" hangingPunct="1">
              <a:lnSpc>
                <a:spcPct val="90000"/>
              </a:lnSpc>
              <a:spcBef>
                <a:spcPts val="600"/>
              </a:spcBef>
              <a:spcAft>
                <a:spcPts val="1200"/>
              </a:spcAft>
              <a:buClrTx/>
              <a:buSzTx/>
              <a:buFont typeface="Wingdings" panose="05000000000000000000" pitchFamily="2" charset="2"/>
              <a:buChar char="v"/>
              <a:tabLst/>
              <a:defRPr/>
            </a:pPr>
            <a:r>
              <a:rPr kumimoji="0" lang="hr-HR" sz="1600" i="0" u="none" strike="noStrike" kern="1200" cap="none" spc="0" normalizeH="0" baseline="0" noProof="0">
                <a:ln>
                  <a:noFill/>
                </a:ln>
                <a:solidFill>
                  <a:schemeClr val="tx2">
                    <a:lumMod val="90000"/>
                    <a:lumOff val="10000"/>
                  </a:schemeClr>
                </a:solidFill>
                <a:effectLst/>
                <a:uLnTx/>
                <a:uFillTx/>
                <a:ea typeface="Yu Mincho" panose="02020400000000000000" pitchFamily="18" charset="-128"/>
                <a:cs typeface="Times New Roman" panose="02020603050405020304" pitchFamily="18" charset="0"/>
              </a:rPr>
              <a:t>Strategija pametne specijalizacije do 2029. (S3) </a:t>
            </a:r>
            <a:endParaRPr lang="en-GB" sz="1600">
              <a:solidFill>
                <a:schemeClr val="tx2">
                  <a:lumMod val="90000"/>
                  <a:lumOff val="10000"/>
                </a:schemeClr>
              </a:solidFill>
            </a:endParaRPr>
          </a:p>
          <a:p>
            <a:pPr>
              <a:lnSpc>
                <a:spcPct val="90000"/>
              </a:lnSpc>
            </a:pPr>
            <a:endParaRPr lang="en-US" sz="1600"/>
          </a:p>
        </p:txBody>
      </p:sp>
      <p:pic>
        <p:nvPicPr>
          <p:cNvPr id="16" name="Picture 15">
            <a:extLst>
              <a:ext uri="{FF2B5EF4-FFF2-40B4-BE49-F238E27FC236}">
                <a16:creationId xmlns:a16="http://schemas.microsoft.com/office/drawing/2014/main" id="{C045E87B-D6A8-F23F-E943-15F250F886CF}"/>
              </a:ext>
            </a:extLst>
          </p:cNvPr>
          <p:cNvPicPr>
            <a:picLocks noChangeAspect="1"/>
          </p:cNvPicPr>
          <p:nvPr/>
        </p:nvPicPr>
        <p:blipFill rotWithShape="1">
          <a:blip r:embed="rId3"/>
          <a:srcRect l="22338" r="38155" b="-1"/>
          <a:stretch/>
        </p:blipFill>
        <p:spPr>
          <a:xfrm>
            <a:off x="10236820" y="0"/>
            <a:ext cx="1955179" cy="3821723"/>
          </a:xfrm>
          <a:prstGeom prst="rect">
            <a:avLst/>
          </a:prstGeom>
        </p:spPr>
      </p:pic>
    </p:spTree>
    <p:extLst>
      <p:ext uri="{BB962C8B-B14F-4D97-AF65-F5344CB8AC3E}">
        <p14:creationId xmlns:p14="http://schemas.microsoft.com/office/powerpoint/2010/main" val="2621775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Freeform: Shape 23">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25">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ACEEC6-74BD-ABA3-BDC4-0FC34470CBBF}"/>
              </a:ext>
            </a:extLst>
          </p:cNvPr>
          <p:cNvSpPr>
            <a:spLocks noGrp="1"/>
          </p:cNvSpPr>
          <p:nvPr>
            <p:ph type="title"/>
          </p:nvPr>
        </p:nvSpPr>
        <p:spPr>
          <a:xfrm>
            <a:off x="621792" y="1161288"/>
            <a:ext cx="3602736" cy="4526280"/>
          </a:xfrm>
        </p:spPr>
        <p:txBody>
          <a:bodyPr>
            <a:normAutofit/>
          </a:bodyPr>
          <a:lstStyle/>
          <a:p>
            <a:r>
              <a:rPr lang="en-GB" sz="4000">
                <a:solidFill>
                  <a:schemeClr val="tx2">
                    <a:lumMod val="90000"/>
                    <a:lumOff val="10000"/>
                  </a:schemeClr>
                </a:solidFill>
              </a:rPr>
              <a:t>Strategija pametne specijalizacije</a:t>
            </a:r>
            <a:endParaRPr lang="hr-HR" sz="4000">
              <a:solidFill>
                <a:schemeClr val="tx2">
                  <a:lumMod val="90000"/>
                  <a:lumOff val="10000"/>
                </a:schemeClr>
              </a:solidFill>
            </a:endParaRPr>
          </a:p>
        </p:txBody>
      </p:sp>
      <p:sp>
        <p:nvSpPr>
          <p:cNvPr id="33" name="Rectangle 32">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8250BAC-F8E1-E2F0-97D6-C0118DA7AFA8}"/>
              </a:ext>
            </a:extLst>
          </p:cNvPr>
          <p:cNvSpPr>
            <a:spLocks noGrp="1"/>
          </p:cNvSpPr>
          <p:nvPr>
            <p:ph idx="1"/>
          </p:nvPr>
        </p:nvSpPr>
        <p:spPr>
          <a:xfrm>
            <a:off x="5029201" y="932688"/>
            <a:ext cx="6321552" cy="5423662"/>
          </a:xfrm>
        </p:spPr>
        <p:txBody>
          <a:bodyPr anchor="ctr">
            <a:noAutofit/>
          </a:bodyPr>
          <a:lstStyle/>
          <a:p>
            <a:pPr algn="just"/>
            <a:r>
              <a:rPr lang="hr-HR" sz="1800">
                <a:solidFill>
                  <a:schemeClr val="tx2">
                    <a:lumMod val="90000"/>
                    <a:lumOff val="10000"/>
                  </a:schemeClr>
                </a:solidFill>
              </a:rPr>
              <a:t>U razdoblju 2021.-2027. S3 do 2029. ima za cilj doprinijeti ostvarivanju cilja kohezijske politike „Pametnija Europa“ kroz inovacije i podršku gospodarskoj transformaciji i modernizaciji te industrijskoj tranziciji regionalnih gospodarstava, i na taj način poduprijeti provedbu strateških ciljeva Republike Hrvatske definiranih Nacionalnom razvojnom strategijom do 2030. godine.</a:t>
            </a:r>
            <a:endParaRPr lang="en-GB" sz="1800">
              <a:solidFill>
                <a:schemeClr val="tx2">
                  <a:lumMod val="90000"/>
                  <a:lumOff val="10000"/>
                </a:schemeClr>
              </a:solidFill>
            </a:endParaRPr>
          </a:p>
          <a:p>
            <a:pPr marL="0" indent="0">
              <a:buNone/>
            </a:pPr>
            <a:endParaRPr lang="en-GB" sz="1800">
              <a:solidFill>
                <a:schemeClr val="tx2">
                  <a:lumMod val="90000"/>
                  <a:lumOff val="10000"/>
                </a:schemeClr>
              </a:solidFill>
            </a:endParaRPr>
          </a:p>
          <a:p>
            <a:pPr marL="0" indent="0">
              <a:buNone/>
            </a:pPr>
            <a:r>
              <a:rPr lang="en-GB" sz="1800">
                <a:solidFill>
                  <a:schemeClr val="tx2">
                    <a:lumMod val="90000"/>
                    <a:lumOff val="10000"/>
                  </a:schemeClr>
                </a:solidFill>
              </a:rPr>
              <a:t>T</a:t>
            </a:r>
            <a:r>
              <a:rPr lang="hr-HR" sz="1800" err="1">
                <a:solidFill>
                  <a:schemeClr val="tx2">
                    <a:lumMod val="90000"/>
                    <a:lumOff val="10000"/>
                  </a:schemeClr>
                </a:solidFill>
              </a:rPr>
              <a:t>ematsk</a:t>
            </a:r>
            <a:r>
              <a:rPr lang="en-GB" sz="1800">
                <a:solidFill>
                  <a:schemeClr val="tx2">
                    <a:lumMod val="90000"/>
                    <a:lumOff val="10000"/>
                  </a:schemeClr>
                </a:solidFill>
              </a:rPr>
              <a:t>a</a:t>
            </a:r>
            <a:r>
              <a:rPr lang="hr-HR" sz="1800">
                <a:solidFill>
                  <a:schemeClr val="tx2">
                    <a:lumMod val="90000"/>
                    <a:lumOff val="10000"/>
                  </a:schemeClr>
                </a:solidFill>
              </a:rPr>
              <a:t> </a:t>
            </a:r>
            <a:r>
              <a:rPr lang="hr-HR" sz="1800" err="1">
                <a:solidFill>
                  <a:schemeClr val="tx2">
                    <a:lumMod val="90000"/>
                    <a:lumOff val="10000"/>
                  </a:schemeClr>
                </a:solidFill>
              </a:rPr>
              <a:t>prioritetn</a:t>
            </a:r>
            <a:r>
              <a:rPr lang="en-GB" sz="1800">
                <a:solidFill>
                  <a:schemeClr val="tx2">
                    <a:lumMod val="90000"/>
                    <a:lumOff val="10000"/>
                  </a:schemeClr>
                </a:solidFill>
              </a:rPr>
              <a:t>a</a:t>
            </a:r>
            <a:r>
              <a:rPr lang="hr-HR" sz="1800">
                <a:solidFill>
                  <a:schemeClr val="tx2">
                    <a:lumMod val="90000"/>
                    <a:lumOff val="10000"/>
                  </a:schemeClr>
                </a:solidFill>
              </a:rPr>
              <a:t> područja </a:t>
            </a:r>
            <a:r>
              <a:rPr lang="en-GB" sz="1800">
                <a:solidFill>
                  <a:schemeClr val="tx2">
                    <a:lumMod val="90000"/>
                    <a:lumOff val="10000"/>
                  </a:schemeClr>
                </a:solidFill>
              </a:rPr>
              <a:t>(TPP):</a:t>
            </a:r>
          </a:p>
          <a:p>
            <a:r>
              <a:rPr lang="hr-HR" sz="1800">
                <a:solidFill>
                  <a:schemeClr val="tx2">
                    <a:lumMod val="90000"/>
                    <a:lumOff val="10000"/>
                  </a:schemeClr>
                </a:solidFill>
              </a:rPr>
              <a:t>Personalizirana briga o zdravlju </a:t>
            </a:r>
            <a:endParaRPr lang="en-GB" sz="1800">
              <a:solidFill>
                <a:schemeClr val="tx2">
                  <a:lumMod val="90000"/>
                  <a:lumOff val="10000"/>
                </a:schemeClr>
              </a:solidFill>
            </a:endParaRPr>
          </a:p>
          <a:p>
            <a:r>
              <a:rPr lang="hr-HR" sz="1800">
                <a:solidFill>
                  <a:schemeClr val="tx2">
                    <a:lumMod val="90000"/>
                    <a:lumOff val="10000"/>
                  </a:schemeClr>
                </a:solidFill>
              </a:rPr>
              <a:t>Pametna i čista energija </a:t>
            </a:r>
            <a:endParaRPr lang="en-GB" sz="1800">
              <a:solidFill>
                <a:schemeClr val="tx2">
                  <a:lumMod val="90000"/>
                  <a:lumOff val="10000"/>
                </a:schemeClr>
              </a:solidFill>
            </a:endParaRPr>
          </a:p>
          <a:p>
            <a:r>
              <a:rPr lang="hr-HR" sz="1800">
                <a:solidFill>
                  <a:schemeClr val="tx2">
                    <a:lumMod val="90000"/>
                    <a:lumOff val="10000"/>
                  </a:schemeClr>
                </a:solidFill>
              </a:rPr>
              <a:t>Pametan i zeleni promet </a:t>
            </a:r>
            <a:endParaRPr lang="en-GB" sz="1800">
              <a:solidFill>
                <a:schemeClr val="tx2">
                  <a:lumMod val="90000"/>
                  <a:lumOff val="10000"/>
                </a:schemeClr>
              </a:solidFill>
            </a:endParaRPr>
          </a:p>
          <a:p>
            <a:r>
              <a:rPr lang="hr-HR" sz="1800">
                <a:solidFill>
                  <a:schemeClr val="tx2">
                    <a:lumMod val="90000"/>
                    <a:lumOff val="10000"/>
                  </a:schemeClr>
                </a:solidFill>
              </a:rPr>
              <a:t>Sigurnost i dvojna namjena – svijest,</a:t>
            </a:r>
            <a:r>
              <a:rPr lang="en-GB" sz="1800">
                <a:solidFill>
                  <a:schemeClr val="tx2">
                    <a:lumMod val="90000"/>
                    <a:lumOff val="10000"/>
                  </a:schemeClr>
                </a:solidFill>
              </a:rPr>
              <a:t> </a:t>
            </a:r>
            <a:r>
              <a:rPr lang="hr-HR" sz="1800">
                <a:solidFill>
                  <a:schemeClr val="tx2">
                    <a:lumMod val="90000"/>
                    <a:lumOff val="10000"/>
                  </a:schemeClr>
                </a:solidFill>
              </a:rPr>
              <a:t>prevencija, odgovor, sanacija </a:t>
            </a:r>
            <a:endParaRPr lang="en-GB" sz="1800">
              <a:solidFill>
                <a:schemeClr val="tx2">
                  <a:lumMod val="90000"/>
                  <a:lumOff val="10000"/>
                </a:schemeClr>
              </a:solidFill>
            </a:endParaRPr>
          </a:p>
          <a:p>
            <a:r>
              <a:rPr lang="hr-HR" sz="1800">
                <a:solidFill>
                  <a:schemeClr val="tx2">
                    <a:lumMod val="90000"/>
                    <a:lumOff val="10000"/>
                  </a:schemeClr>
                </a:solidFill>
              </a:rPr>
              <a:t>Održiva i kružna hrana </a:t>
            </a:r>
            <a:endParaRPr lang="en-GB" sz="1800">
              <a:solidFill>
                <a:schemeClr val="tx2">
                  <a:lumMod val="90000"/>
                  <a:lumOff val="10000"/>
                </a:schemeClr>
              </a:solidFill>
            </a:endParaRPr>
          </a:p>
          <a:p>
            <a:r>
              <a:rPr lang="it-IT" sz="1800" err="1">
                <a:solidFill>
                  <a:schemeClr val="tx2">
                    <a:lumMod val="90000"/>
                    <a:lumOff val="10000"/>
                  </a:schemeClr>
                </a:solidFill>
              </a:rPr>
              <a:t>Prilagođeni</a:t>
            </a:r>
            <a:r>
              <a:rPr lang="it-IT" sz="1800">
                <a:solidFill>
                  <a:schemeClr val="tx2">
                    <a:lumMod val="90000"/>
                    <a:lumOff val="10000"/>
                  </a:schemeClr>
                </a:solidFill>
              </a:rPr>
              <a:t> i </a:t>
            </a:r>
            <a:r>
              <a:rPr lang="it-IT" sz="1800" err="1">
                <a:solidFill>
                  <a:schemeClr val="tx2">
                    <a:lumMod val="90000"/>
                    <a:lumOff val="10000"/>
                  </a:schemeClr>
                </a:solidFill>
              </a:rPr>
              <a:t>integrirani</a:t>
            </a:r>
            <a:r>
              <a:rPr lang="it-IT" sz="1800">
                <a:solidFill>
                  <a:schemeClr val="tx2">
                    <a:lumMod val="90000"/>
                    <a:lumOff val="10000"/>
                  </a:schemeClr>
                </a:solidFill>
              </a:rPr>
              <a:t> </a:t>
            </a:r>
            <a:r>
              <a:rPr lang="it-IT" sz="1800" err="1">
                <a:solidFill>
                  <a:schemeClr val="tx2">
                    <a:lumMod val="90000"/>
                    <a:lumOff val="10000"/>
                  </a:schemeClr>
                </a:solidFill>
              </a:rPr>
              <a:t>proizvodi</a:t>
            </a:r>
            <a:r>
              <a:rPr lang="it-IT" sz="1800">
                <a:solidFill>
                  <a:schemeClr val="tx2">
                    <a:lumMod val="90000"/>
                    <a:lumOff val="10000"/>
                  </a:schemeClr>
                </a:solidFill>
              </a:rPr>
              <a:t> od </a:t>
            </a:r>
            <a:r>
              <a:rPr lang="it-IT" sz="1800" err="1">
                <a:solidFill>
                  <a:schemeClr val="tx2">
                    <a:lumMod val="90000"/>
                    <a:lumOff val="10000"/>
                  </a:schemeClr>
                </a:solidFill>
              </a:rPr>
              <a:t>drva</a:t>
            </a:r>
            <a:r>
              <a:rPr lang="it-IT" sz="1800">
                <a:solidFill>
                  <a:schemeClr val="tx2">
                    <a:lumMod val="90000"/>
                    <a:lumOff val="10000"/>
                  </a:schemeClr>
                </a:solidFill>
              </a:rPr>
              <a:t> </a:t>
            </a:r>
          </a:p>
          <a:p>
            <a:r>
              <a:rPr lang="hr-HR" sz="1800">
                <a:solidFill>
                  <a:schemeClr val="tx2">
                    <a:lumMod val="90000"/>
                    <a:lumOff val="10000"/>
                  </a:schemeClr>
                </a:solidFill>
              </a:rPr>
              <a:t>Digitalni proizvodi i platforme</a:t>
            </a:r>
          </a:p>
        </p:txBody>
      </p:sp>
      <p:sp>
        <p:nvSpPr>
          <p:cNvPr id="6" name="Slide Number Placeholder 5">
            <a:extLst>
              <a:ext uri="{FF2B5EF4-FFF2-40B4-BE49-F238E27FC236}">
                <a16:creationId xmlns:a16="http://schemas.microsoft.com/office/drawing/2014/main" id="{C77ACACB-1119-10B4-1442-7303017B5555}"/>
              </a:ext>
            </a:extLst>
          </p:cNvPr>
          <p:cNvSpPr>
            <a:spLocks noGrp="1"/>
          </p:cNvSpPr>
          <p:nvPr>
            <p:ph type="sldNum" sz="quarter" idx="12"/>
          </p:nvPr>
        </p:nvSpPr>
        <p:spPr>
          <a:xfrm>
            <a:off x="10351362" y="6356350"/>
            <a:ext cx="1002437" cy="365125"/>
          </a:xfrm>
        </p:spPr>
        <p:txBody>
          <a:bodyPr>
            <a:normAutofit/>
          </a:bodyPr>
          <a:lstStyle/>
          <a:p>
            <a:pPr>
              <a:spcAft>
                <a:spcPts val="600"/>
              </a:spcAft>
            </a:pPr>
            <a:fld id="{87E7843D-FF13-4365-9478-9625B70A2705}" type="slidenum">
              <a:rPr lang="en-US">
                <a:solidFill>
                  <a:schemeClr val="tx1">
                    <a:lumMod val="50000"/>
                    <a:lumOff val="50000"/>
                  </a:schemeClr>
                </a:solidFill>
              </a:rPr>
              <a:pPr>
                <a:spcAft>
                  <a:spcPts val="600"/>
                </a:spcAft>
              </a:pPr>
              <a:t>5</a:t>
            </a:fld>
            <a:endParaRPr lang="en-US">
              <a:solidFill>
                <a:schemeClr val="tx1">
                  <a:lumMod val="50000"/>
                  <a:lumOff val="50000"/>
                </a:schemeClr>
              </a:solidFill>
            </a:endParaRPr>
          </a:p>
        </p:txBody>
      </p:sp>
    </p:spTree>
    <p:extLst>
      <p:ext uri="{BB962C8B-B14F-4D97-AF65-F5344CB8AC3E}">
        <p14:creationId xmlns:p14="http://schemas.microsoft.com/office/powerpoint/2010/main" val="534577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Slide Number Placeholder 5">
            <a:extLst>
              <a:ext uri="{FF2B5EF4-FFF2-40B4-BE49-F238E27FC236}">
                <a16:creationId xmlns:a16="http://schemas.microsoft.com/office/drawing/2014/main" id="{EA7B772B-52B9-A0F8-F639-2A627D5B3CE7}"/>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defTabSz="914400">
              <a:spcAft>
                <a:spcPts val="600"/>
              </a:spcAft>
            </a:pPr>
            <a:fld id="{87E7843D-FF13-4365-9478-9625B70A2705}" type="slidenum">
              <a:rPr lang="en-US" smtClean="0">
                <a:solidFill>
                  <a:schemeClr val="tx1">
                    <a:tint val="75000"/>
                  </a:schemeClr>
                </a:solidFill>
              </a:rPr>
              <a:pPr defTabSz="914400">
                <a:spcAft>
                  <a:spcPts val="600"/>
                </a:spcAft>
              </a:pPr>
              <a:t>6</a:t>
            </a:fld>
            <a:endParaRPr lang="en-US">
              <a:solidFill>
                <a:schemeClr val="tx1">
                  <a:tint val="75000"/>
                </a:schemeClr>
              </a:solidFill>
            </a:endParaRPr>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272748E-8432-789E-CB07-7DE452BD84A0}"/>
              </a:ext>
            </a:extLst>
          </p:cNvPr>
          <p:cNvSpPr txBox="1"/>
          <p:nvPr/>
        </p:nvSpPr>
        <p:spPr>
          <a:xfrm>
            <a:off x="788668" y="5294054"/>
            <a:ext cx="11049732" cy="1015663"/>
          </a:xfrm>
          <a:prstGeom prst="rect">
            <a:avLst/>
          </a:prstGeom>
          <a:noFill/>
        </p:spPr>
        <p:txBody>
          <a:bodyPr wrap="square">
            <a:spAutoFit/>
          </a:bodyPr>
          <a:lstStyle/>
          <a:p>
            <a:endParaRPr lang="hr-HR" sz="1200"/>
          </a:p>
          <a:p>
            <a:r>
              <a:rPr lang="hr-HR" sz="1600">
                <a:solidFill>
                  <a:schemeClr val="tx2">
                    <a:lumMod val="90000"/>
                    <a:lumOff val="10000"/>
                  </a:schemeClr>
                </a:solidFill>
              </a:rPr>
              <a:t>Sukladno navedenom u S3, ovaj poziv doprinosi Posebnom cilju </a:t>
            </a:r>
            <a:r>
              <a:rPr lang="en-GB" sz="1600">
                <a:solidFill>
                  <a:schemeClr val="tx2">
                    <a:lumMod val="90000"/>
                    <a:lumOff val="10000"/>
                  </a:schemeClr>
                </a:solidFill>
              </a:rPr>
              <a:t>3</a:t>
            </a:r>
            <a:r>
              <a:rPr lang="hr-HR" sz="1600">
                <a:solidFill>
                  <a:schemeClr val="tx2">
                    <a:lumMod val="90000"/>
                    <a:lumOff val="10000"/>
                  </a:schemeClr>
                </a:solidFill>
              </a:rPr>
              <a:t>: Posebni cilj: Povećanje inovacijske učinkovitosti</a:t>
            </a:r>
            <a:r>
              <a:rPr lang="en-GB" sz="1600">
                <a:solidFill>
                  <a:schemeClr val="tx2">
                    <a:lumMod val="90000"/>
                    <a:lumOff val="10000"/>
                  </a:schemeClr>
                </a:solidFill>
              </a:rPr>
              <a:t>; </a:t>
            </a:r>
            <a:endParaRPr lang="hr-HR" sz="1600">
              <a:solidFill>
                <a:schemeClr val="tx2">
                  <a:lumMod val="90000"/>
                  <a:lumOff val="10000"/>
                </a:schemeClr>
              </a:solidFill>
            </a:endParaRPr>
          </a:p>
          <a:p>
            <a:r>
              <a:rPr lang="hr-HR" sz="1600">
                <a:solidFill>
                  <a:schemeClr val="tx2">
                    <a:lumMod val="90000"/>
                    <a:lumOff val="10000"/>
                  </a:schemeClr>
                </a:solidFill>
              </a:rPr>
              <a:t>Posebni pod-cilj 3.1: Poboljšanje start-up ekosustava</a:t>
            </a:r>
          </a:p>
          <a:p>
            <a:endParaRPr lang="hr-HR" sz="1600">
              <a:solidFill>
                <a:schemeClr val="tx2">
                  <a:lumMod val="90000"/>
                  <a:lumOff val="10000"/>
                </a:schemeClr>
              </a:solidFill>
            </a:endParaRPr>
          </a:p>
        </p:txBody>
      </p:sp>
      <p:pic>
        <p:nvPicPr>
          <p:cNvPr id="2" name="Picture 1" descr="A computer screen shot of a computer screen&#10;&#10;Description automatically generated">
            <a:extLst>
              <a:ext uri="{FF2B5EF4-FFF2-40B4-BE49-F238E27FC236}">
                <a16:creationId xmlns:a16="http://schemas.microsoft.com/office/drawing/2014/main" id="{7038A737-1E6D-C8E0-56A5-06FA6A102989}"/>
              </a:ext>
            </a:extLst>
          </p:cNvPr>
          <p:cNvPicPr>
            <a:picLocks noChangeAspect="1"/>
          </p:cNvPicPr>
          <p:nvPr/>
        </p:nvPicPr>
        <p:blipFill rotWithShape="1">
          <a:blip r:embed="rId3"/>
          <a:srcRect l="38888" t="31909" r="953" b="19637"/>
          <a:stretch/>
        </p:blipFill>
        <p:spPr bwMode="auto">
          <a:xfrm>
            <a:off x="1646694" y="1013020"/>
            <a:ext cx="8822841" cy="39972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4231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E968B-6A56-AA11-FDAC-A85A2B30A5D1}"/>
              </a:ext>
            </a:extLst>
          </p:cNvPr>
          <p:cNvSpPr>
            <a:spLocks noGrp="1"/>
          </p:cNvSpPr>
          <p:nvPr>
            <p:ph type="title"/>
          </p:nvPr>
        </p:nvSpPr>
        <p:spPr>
          <a:xfrm>
            <a:off x="613760" y="-121011"/>
            <a:ext cx="8553685" cy="1622321"/>
          </a:xfrm>
        </p:spPr>
        <p:txBody>
          <a:bodyPr>
            <a:normAutofit/>
          </a:bodyPr>
          <a:lstStyle/>
          <a:p>
            <a:r>
              <a:rPr lang="en-US" sz="3200" err="1">
                <a:solidFill>
                  <a:srgbClr val="002060"/>
                </a:solidFill>
              </a:rPr>
              <a:t>Predmet</a:t>
            </a:r>
            <a:r>
              <a:rPr lang="en-US" sz="3200">
                <a:solidFill>
                  <a:srgbClr val="002060"/>
                </a:solidFill>
              </a:rPr>
              <a:t> </a:t>
            </a:r>
            <a:r>
              <a:rPr lang="en-US" sz="3200" err="1">
                <a:solidFill>
                  <a:srgbClr val="002060"/>
                </a:solidFill>
              </a:rPr>
              <a:t>i</a:t>
            </a:r>
            <a:r>
              <a:rPr lang="en-US" sz="3200">
                <a:solidFill>
                  <a:srgbClr val="002060"/>
                </a:solidFill>
              </a:rPr>
              <a:t> </a:t>
            </a:r>
            <a:r>
              <a:rPr lang="en-US" sz="3200" err="1">
                <a:solidFill>
                  <a:srgbClr val="002060"/>
                </a:solidFill>
              </a:rPr>
              <a:t>svrha</a:t>
            </a:r>
            <a:r>
              <a:rPr lang="en-US" sz="3200">
                <a:solidFill>
                  <a:srgbClr val="002060"/>
                </a:solidFill>
              </a:rPr>
              <a:t> </a:t>
            </a:r>
            <a:r>
              <a:rPr lang="en-US" sz="3200" err="1">
                <a:solidFill>
                  <a:srgbClr val="002060"/>
                </a:solidFill>
              </a:rPr>
              <a:t>Poziva</a:t>
            </a:r>
            <a:r>
              <a:rPr lang="en-US" sz="3200">
                <a:solidFill>
                  <a:srgbClr val="002060"/>
                </a:solidFill>
              </a:rPr>
              <a:t> </a:t>
            </a:r>
          </a:p>
        </p:txBody>
      </p:sp>
      <p:graphicFrame>
        <p:nvGraphicFramePr>
          <p:cNvPr id="8" name="Content Placeholder 2">
            <a:extLst>
              <a:ext uri="{FF2B5EF4-FFF2-40B4-BE49-F238E27FC236}">
                <a16:creationId xmlns:a16="http://schemas.microsoft.com/office/drawing/2014/main" id="{0966A8DB-09B3-8EFD-8131-966CA5F6D6F8}"/>
              </a:ext>
            </a:extLst>
          </p:cNvPr>
          <p:cNvGraphicFramePr>
            <a:graphicFrameLocks noGrp="1"/>
          </p:cNvGraphicFramePr>
          <p:nvPr>
            <p:ph idx="1"/>
            <p:extLst>
              <p:ext uri="{D42A27DB-BD31-4B8C-83A1-F6EECF244321}">
                <p14:modId xmlns:p14="http://schemas.microsoft.com/office/powerpoint/2010/main" val="1780849051"/>
              </p:ext>
            </p:extLst>
          </p:nvPr>
        </p:nvGraphicFramePr>
        <p:xfrm>
          <a:off x="366856" y="1002007"/>
          <a:ext cx="11105876" cy="5514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5632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6FA053-8DE8-72D4-CBEC-718A01EE4F03}"/>
              </a:ext>
            </a:extLst>
          </p:cNvPr>
          <p:cNvSpPr>
            <a:spLocks noGrp="1"/>
          </p:cNvSpPr>
          <p:nvPr>
            <p:ph idx="1"/>
          </p:nvPr>
        </p:nvSpPr>
        <p:spPr>
          <a:xfrm>
            <a:off x="1103312" y="487018"/>
            <a:ext cx="9625758" cy="5761382"/>
          </a:xfrm>
        </p:spPr>
        <p:txBody>
          <a:bodyPr/>
          <a:lstStyle/>
          <a:p>
            <a:endParaRPr kumimoji="0" lang="hr-HR" b="1" i="0" u="none" strike="noStrike" kern="0" cap="none" spc="0" normalizeH="0" baseline="0" noProof="0">
              <a:ln>
                <a:noFill/>
              </a:ln>
              <a:effectLst/>
              <a:uLnTx/>
              <a:uFillTx/>
              <a:cs typeface="Times New Roman" panose="02020603050405020304" pitchFamily="18" charset="0"/>
            </a:endParaRPr>
          </a:p>
          <a:p>
            <a:r>
              <a:rPr lang="hr-HR" sz="1800" kern="100">
                <a:effectLst/>
                <a:latin typeface="Aptos" panose="020B0004020202020204" pitchFamily="34" charset="0"/>
                <a:ea typeface="Aptos" panose="020B0004020202020204" pitchFamily="34" charset="0"/>
                <a:cs typeface="Times New Roman" panose="02020603050405020304" pitchFamily="18" charset="0"/>
              </a:rPr>
              <a:t>Potpore za inovacije za MSP-ove</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7" name="Rectangle 6">
            <a:extLst>
              <a:ext uri="{FF2B5EF4-FFF2-40B4-BE49-F238E27FC236}">
                <a16:creationId xmlns:a16="http://schemas.microsoft.com/office/drawing/2014/main" id="{386BAA2A-9E65-A077-AE00-F4DC087EFE09}"/>
              </a:ext>
            </a:extLst>
          </p:cNvPr>
          <p:cNvSpPr/>
          <p:nvPr/>
        </p:nvSpPr>
        <p:spPr>
          <a:xfrm>
            <a:off x="2287960" y="2555236"/>
            <a:ext cx="7256462" cy="738664"/>
          </a:xfrm>
          <a:prstGeom prst="rect">
            <a:avLst/>
          </a:prstGeom>
          <a:solidFill>
            <a:schemeClr val="tx2">
              <a:lumMod val="25000"/>
              <a:lumOff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lvl="0" algn="ctr" defTabSz="457200" fontAlgn="base">
              <a:spcBef>
                <a:spcPct val="0"/>
              </a:spcBef>
              <a:spcAft>
                <a:spcPct val="0"/>
              </a:spcAft>
              <a:defRPr/>
            </a:pPr>
            <a:r>
              <a:rPr lang="en-GB" sz="1800">
                <a:effectLst/>
                <a:ea typeface="Yu Mincho" panose="02020400000000000000" pitchFamily="18" charset="-128"/>
                <a:cs typeface="Arial" panose="020B0604020202020204" pitchFamily="34" charset="0"/>
              </a:rPr>
              <a:t> </a:t>
            </a:r>
            <a:r>
              <a:rPr lang="en-GB" sz="1800" err="1">
                <a:effectLst/>
                <a:ea typeface="Yu Mincho" panose="02020400000000000000" pitchFamily="18" charset="-128"/>
                <a:cs typeface="Arial" panose="020B0604020202020204" pitchFamily="34" charset="0"/>
              </a:rPr>
              <a:t>raspoloživa</a:t>
            </a:r>
            <a:r>
              <a:rPr lang="en-GB" sz="1800">
                <a:effectLst/>
                <a:ea typeface="Yu Mincho" panose="02020400000000000000" pitchFamily="18" charset="-128"/>
                <a:cs typeface="Arial" panose="020B0604020202020204" pitchFamily="34" charset="0"/>
              </a:rPr>
              <a:t> </a:t>
            </a:r>
            <a:r>
              <a:rPr lang="hr-HR" kern="0">
                <a:solidFill>
                  <a:srgbClr val="002060"/>
                </a:solidFill>
              </a:rPr>
              <a:t>sredstva namijenjena MSP</a:t>
            </a:r>
            <a:r>
              <a:rPr lang="en-GB" kern="0">
                <a:solidFill>
                  <a:srgbClr val="002060"/>
                </a:solidFill>
              </a:rPr>
              <a:t>-</a:t>
            </a:r>
            <a:r>
              <a:rPr lang="en-GB" kern="0" err="1">
                <a:solidFill>
                  <a:srgbClr val="002060"/>
                </a:solidFill>
              </a:rPr>
              <a:t>ovima</a:t>
            </a:r>
            <a:r>
              <a:rPr lang="en-GB" sz="1800">
                <a:effectLst/>
                <a:ea typeface="Yu Mincho" panose="02020400000000000000" pitchFamily="18" charset="-128"/>
                <a:cs typeface="Arial" panose="020B0604020202020204" pitchFamily="34" charset="0"/>
              </a:rPr>
              <a:t> </a:t>
            </a:r>
          </a:p>
          <a:p>
            <a:pPr marL="0" marR="0" lvl="0" indent="0" algn="ctr" defTabSz="457200" eaLnBrk="1" fontAlgn="base" latinLnBrk="0" hangingPunct="1">
              <a:lnSpc>
                <a:spcPct val="100000"/>
              </a:lnSpc>
              <a:spcBef>
                <a:spcPct val="0"/>
              </a:spcBef>
              <a:spcAft>
                <a:spcPct val="0"/>
              </a:spcAft>
              <a:buClrTx/>
              <a:buSzTx/>
              <a:buFontTx/>
              <a:buNone/>
              <a:tabLst/>
              <a:defRPr/>
            </a:pPr>
            <a:r>
              <a:rPr lang="hr-HR" sz="2400" b="1">
                <a:solidFill>
                  <a:srgbClr val="002060"/>
                </a:solidFill>
                <a:effectLst/>
                <a:ea typeface="Yu Mincho" panose="02020400000000000000" pitchFamily="18" charset="-128"/>
                <a:cs typeface="Arial" panose="020B0604020202020204" pitchFamily="34" charset="0"/>
              </a:rPr>
              <a:t>14.622.642 EUR</a:t>
            </a:r>
            <a:endParaRPr kumimoji="0" lang="hr-HR" sz="2400" b="0" i="0" u="none" strike="noStrike" kern="0" cap="none" spc="0" normalizeH="0" baseline="0" noProof="0">
              <a:ln>
                <a:noFill/>
              </a:ln>
              <a:solidFill>
                <a:srgbClr val="002060"/>
              </a:solidFill>
              <a:effectLst/>
              <a:uLnTx/>
              <a:uFillTx/>
            </a:endParaRPr>
          </a:p>
        </p:txBody>
      </p:sp>
      <p:sp>
        <p:nvSpPr>
          <p:cNvPr id="10" name="Arrow: Right 9">
            <a:extLst>
              <a:ext uri="{FF2B5EF4-FFF2-40B4-BE49-F238E27FC236}">
                <a16:creationId xmlns:a16="http://schemas.microsoft.com/office/drawing/2014/main" id="{27E058F4-D1C9-2FA1-A27A-061B9A985C11}"/>
              </a:ext>
            </a:extLst>
          </p:cNvPr>
          <p:cNvSpPr/>
          <p:nvPr/>
        </p:nvSpPr>
        <p:spPr>
          <a:xfrm>
            <a:off x="1207477" y="741575"/>
            <a:ext cx="4487816" cy="767687"/>
          </a:xfrm>
          <a:prstGeom prst="rightArrow">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kern="0">
                <a:cs typeface="Times New Roman" panose="02020603050405020304" pitchFamily="18" charset="0"/>
              </a:rPr>
              <a:t>VRSTA POZIVA</a:t>
            </a:r>
            <a:endParaRPr lang="en-US" sz="2400"/>
          </a:p>
        </p:txBody>
      </p:sp>
      <p:sp>
        <p:nvSpPr>
          <p:cNvPr id="11" name="Rectangle 10">
            <a:extLst>
              <a:ext uri="{FF2B5EF4-FFF2-40B4-BE49-F238E27FC236}">
                <a16:creationId xmlns:a16="http://schemas.microsoft.com/office/drawing/2014/main" id="{A05DFD5C-745A-5DD2-91BD-791684B25E1B}"/>
              </a:ext>
            </a:extLst>
          </p:cNvPr>
          <p:cNvSpPr/>
          <p:nvPr/>
        </p:nvSpPr>
        <p:spPr>
          <a:xfrm>
            <a:off x="6416151" y="881978"/>
            <a:ext cx="4417084" cy="486882"/>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err="1"/>
              <a:t>otvoreni</a:t>
            </a:r>
            <a:r>
              <a:rPr lang="en-US" sz="2400"/>
              <a:t> </a:t>
            </a:r>
            <a:r>
              <a:rPr lang="en-US" sz="2400" err="1"/>
              <a:t>postupak</a:t>
            </a:r>
            <a:endParaRPr lang="en-US" sz="2400"/>
          </a:p>
        </p:txBody>
      </p:sp>
      <p:sp>
        <p:nvSpPr>
          <p:cNvPr id="12" name="Arrow: Right 11">
            <a:extLst>
              <a:ext uri="{FF2B5EF4-FFF2-40B4-BE49-F238E27FC236}">
                <a16:creationId xmlns:a16="http://schemas.microsoft.com/office/drawing/2014/main" id="{6D10E29A-DCBE-658A-5AD1-FB8C8A0EA1C3}"/>
              </a:ext>
            </a:extLst>
          </p:cNvPr>
          <p:cNvSpPr/>
          <p:nvPr/>
        </p:nvSpPr>
        <p:spPr>
          <a:xfrm>
            <a:off x="1288035" y="1633202"/>
            <a:ext cx="4487816" cy="767687"/>
          </a:xfrm>
          <a:prstGeom prst="rightArrow">
            <a:avLst>
              <a:gd name="adj1" fmla="val 50000"/>
              <a:gd name="adj2" fmla="val 62834"/>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MODALITET POZIVA</a:t>
            </a:r>
          </a:p>
        </p:txBody>
      </p:sp>
      <p:sp>
        <p:nvSpPr>
          <p:cNvPr id="13" name="Rectangle 12">
            <a:extLst>
              <a:ext uri="{FF2B5EF4-FFF2-40B4-BE49-F238E27FC236}">
                <a16:creationId xmlns:a16="http://schemas.microsoft.com/office/drawing/2014/main" id="{675EE676-E476-4559-D48B-2F6B0422F306}"/>
              </a:ext>
            </a:extLst>
          </p:cNvPr>
          <p:cNvSpPr/>
          <p:nvPr/>
        </p:nvSpPr>
        <p:spPr>
          <a:xfrm>
            <a:off x="6416151" y="1763820"/>
            <a:ext cx="4417085" cy="51110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400"/>
              <a:t>privremeni</a:t>
            </a:r>
          </a:p>
        </p:txBody>
      </p:sp>
      <p:sp>
        <p:nvSpPr>
          <p:cNvPr id="14" name="Rectangle: Rounded Corners 13">
            <a:extLst>
              <a:ext uri="{FF2B5EF4-FFF2-40B4-BE49-F238E27FC236}">
                <a16:creationId xmlns:a16="http://schemas.microsoft.com/office/drawing/2014/main" id="{09E95302-A0E3-C46C-54D8-4DDEFD1B01FD}"/>
              </a:ext>
            </a:extLst>
          </p:cNvPr>
          <p:cNvSpPr/>
          <p:nvPr/>
        </p:nvSpPr>
        <p:spPr>
          <a:xfrm>
            <a:off x="2671195" y="3575932"/>
            <a:ext cx="6893047" cy="923331"/>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000" b="1" err="1"/>
              <a:t>Najniži</a:t>
            </a:r>
            <a:r>
              <a:rPr lang="en-US" sz="2000" b="1"/>
              <a:t> </a:t>
            </a:r>
            <a:r>
              <a:rPr lang="en-US" sz="2000" b="1" err="1"/>
              <a:t>iznos</a:t>
            </a:r>
            <a:r>
              <a:rPr lang="en-US" sz="2000" b="1"/>
              <a:t> </a:t>
            </a:r>
            <a:r>
              <a:rPr lang="en-US" sz="2000" b="1" err="1"/>
              <a:t>potpore</a:t>
            </a:r>
            <a:r>
              <a:rPr lang="en-US" sz="2000" b="1"/>
              <a:t> 30 000 €</a:t>
            </a:r>
          </a:p>
          <a:p>
            <a:pPr algn="ctr"/>
            <a:r>
              <a:rPr lang="en-US" sz="2000" b="1" err="1"/>
              <a:t>Najviši</a:t>
            </a:r>
            <a:r>
              <a:rPr lang="en-US" sz="2000" b="1"/>
              <a:t> </a:t>
            </a:r>
            <a:r>
              <a:rPr lang="en-US" sz="2000" b="1" err="1"/>
              <a:t>iznos</a:t>
            </a:r>
            <a:r>
              <a:rPr lang="en-US" sz="2000" b="1"/>
              <a:t> </a:t>
            </a:r>
            <a:r>
              <a:rPr lang="en-US" sz="2000" b="1" err="1"/>
              <a:t>potpore</a:t>
            </a:r>
            <a:r>
              <a:rPr lang="en-US" sz="2000" b="1"/>
              <a:t> 140 000 €</a:t>
            </a:r>
          </a:p>
        </p:txBody>
      </p:sp>
      <p:sp>
        <p:nvSpPr>
          <p:cNvPr id="15" name="Oval 14">
            <a:extLst>
              <a:ext uri="{FF2B5EF4-FFF2-40B4-BE49-F238E27FC236}">
                <a16:creationId xmlns:a16="http://schemas.microsoft.com/office/drawing/2014/main" id="{3B1C26AF-F165-BF15-B51A-13849B08FC3D}"/>
              </a:ext>
            </a:extLst>
          </p:cNvPr>
          <p:cNvSpPr/>
          <p:nvPr/>
        </p:nvSpPr>
        <p:spPr>
          <a:xfrm>
            <a:off x="2919046" y="4852291"/>
            <a:ext cx="6189783" cy="159359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000" kern="100">
              <a:effectLst/>
              <a:latin typeface="Century Gothic" panose="020B0502020202020204" pitchFamily="34" charset="0"/>
              <a:ea typeface="Aptos" panose="020B0004020202020204" pitchFamily="34" charset="0"/>
              <a:cs typeface="Times New Roman" panose="02020603050405020304" pitchFamily="18" charset="0"/>
            </a:endParaRPr>
          </a:p>
          <a:p>
            <a:pPr algn="ctr"/>
            <a:r>
              <a:rPr lang="en-US" sz="2000" b="1"/>
              <a:t>Max. </a:t>
            </a:r>
            <a:r>
              <a:rPr lang="en-US" sz="2000" b="1" err="1"/>
              <a:t>intenzitet</a:t>
            </a:r>
            <a:r>
              <a:rPr lang="en-US" sz="2000" b="1"/>
              <a:t> </a:t>
            </a:r>
            <a:r>
              <a:rPr lang="en-US" sz="2000" b="1" err="1"/>
              <a:t>potpore</a:t>
            </a:r>
            <a:r>
              <a:rPr lang="en-US" sz="2000" b="1"/>
              <a:t> </a:t>
            </a:r>
          </a:p>
          <a:p>
            <a:pPr algn="ctr"/>
            <a:r>
              <a:rPr lang="en-US" sz="2000" b="1"/>
              <a:t>85 %</a:t>
            </a:r>
            <a:endParaRPr lang="en-GB" sz="2000" kern="100">
              <a:effectLst/>
              <a:ea typeface="Aptos" panose="020B0004020202020204" pitchFamily="34" charset="0"/>
              <a:cs typeface="Times New Roman" panose="02020603050405020304" pitchFamily="18" charset="0"/>
            </a:endParaRPr>
          </a:p>
          <a:p>
            <a:pPr algn="ctr"/>
            <a:endParaRPr lang="en-US" sz="2000" b="1">
              <a:latin typeface="Century Gothic" panose="020B0502020202020204" pitchFamily="34" charset="0"/>
            </a:endParaRPr>
          </a:p>
        </p:txBody>
      </p:sp>
      <p:cxnSp>
        <p:nvCxnSpPr>
          <p:cNvPr id="17" name="Straight Arrow Connector 16">
            <a:extLst>
              <a:ext uri="{FF2B5EF4-FFF2-40B4-BE49-F238E27FC236}">
                <a16:creationId xmlns:a16="http://schemas.microsoft.com/office/drawing/2014/main" id="{71801CC7-2417-43D3-48E4-C786A955FCCD}"/>
              </a:ext>
            </a:extLst>
          </p:cNvPr>
          <p:cNvCxnSpPr>
            <a:cxnSpLocks/>
            <a:stCxn id="7" idx="2"/>
          </p:cNvCxnSpPr>
          <p:nvPr/>
        </p:nvCxnSpPr>
        <p:spPr>
          <a:xfrm>
            <a:off x="5916191" y="3293900"/>
            <a:ext cx="0" cy="257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D5C5B5D-D50A-23B4-F3E1-5B8D8F8CD5A9}"/>
              </a:ext>
            </a:extLst>
          </p:cNvPr>
          <p:cNvCxnSpPr>
            <a:cxnSpLocks/>
          </p:cNvCxnSpPr>
          <p:nvPr/>
        </p:nvCxnSpPr>
        <p:spPr>
          <a:xfrm>
            <a:off x="5916191" y="4499263"/>
            <a:ext cx="0" cy="295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kstniOkvir 4">
            <a:extLst>
              <a:ext uri="{FF2B5EF4-FFF2-40B4-BE49-F238E27FC236}">
                <a16:creationId xmlns:a16="http://schemas.microsoft.com/office/drawing/2014/main" id="{3E54C75F-344E-1863-0602-6693C99B956A}"/>
              </a:ext>
            </a:extLst>
          </p:cNvPr>
          <p:cNvSpPr txBox="1"/>
          <p:nvPr/>
        </p:nvSpPr>
        <p:spPr>
          <a:xfrm>
            <a:off x="140380" y="59180"/>
            <a:ext cx="11547643" cy="400364"/>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defPPr>
              <a:defRPr lang="sr-Latn-RS"/>
            </a:defPPr>
            <a:lvl1pPr lvl="0" fontAlgn="auto">
              <a:spcAft>
                <a:spcPts val="0"/>
              </a:spcAft>
              <a:defRPr b="1">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base">
              <a:spcAft>
                <a:spcPct val="0"/>
              </a:spcAft>
              <a:defRPr/>
            </a:pPr>
            <a:r>
              <a:rPr lang="pl-PL" sz="3200">
                <a:solidFill>
                  <a:srgbClr val="002060"/>
                </a:solidFill>
                <a:effectLst/>
                <a:ea typeface="MS PGothic" pitchFamily="34" charset="-128"/>
                <a:cs typeface="VladaRHSans Med" charset="0"/>
              </a:rPr>
              <a:t>Iznosi</a:t>
            </a:r>
            <a:r>
              <a:rPr lang="en-GB" sz="3200">
                <a:solidFill>
                  <a:srgbClr val="002060"/>
                </a:solidFill>
                <a:effectLst/>
                <a:ea typeface="MS PGothic" pitchFamily="34" charset="-128"/>
                <a:cs typeface="VladaRHSans Med" charset="0"/>
              </a:rPr>
              <a:t>, </a:t>
            </a:r>
            <a:r>
              <a:rPr lang="pl-PL" sz="3200">
                <a:solidFill>
                  <a:srgbClr val="002060"/>
                </a:solidFill>
                <a:effectLst/>
                <a:ea typeface="MS PGothic" pitchFamily="34" charset="-128"/>
                <a:cs typeface="VladaRHSans Med" charset="0"/>
              </a:rPr>
              <a:t>intenziteti i vrst</a:t>
            </a:r>
            <a:r>
              <a:rPr lang="en-GB" sz="3200">
                <a:solidFill>
                  <a:srgbClr val="002060"/>
                </a:solidFill>
                <a:effectLst/>
                <a:ea typeface="MS PGothic" pitchFamily="34" charset="-128"/>
                <a:cs typeface="VladaRHSans Med" charset="0"/>
              </a:rPr>
              <a:t>a</a:t>
            </a:r>
            <a:r>
              <a:rPr lang="pl-PL" sz="3200">
                <a:solidFill>
                  <a:srgbClr val="002060"/>
                </a:solidFill>
                <a:effectLst/>
                <a:ea typeface="MS PGothic" pitchFamily="34" charset="-128"/>
                <a:cs typeface="VladaRHSans Med" charset="0"/>
              </a:rPr>
              <a:t> potpora </a:t>
            </a:r>
          </a:p>
        </p:txBody>
      </p:sp>
    </p:spTree>
    <p:extLst>
      <p:ext uri="{BB962C8B-B14F-4D97-AF65-F5344CB8AC3E}">
        <p14:creationId xmlns:p14="http://schemas.microsoft.com/office/powerpoint/2010/main" val="3515066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9E815-CDFF-6DA3-E5EA-22302D800109}"/>
              </a:ext>
            </a:extLst>
          </p:cNvPr>
          <p:cNvSpPr>
            <a:spLocks noGrp="1"/>
          </p:cNvSpPr>
          <p:nvPr>
            <p:ph type="title"/>
          </p:nvPr>
        </p:nvSpPr>
        <p:spPr>
          <a:xfrm>
            <a:off x="365759" y="0"/>
            <a:ext cx="9404723" cy="1400530"/>
          </a:xfrm>
        </p:spPr>
        <p:txBody>
          <a:bodyPr>
            <a:normAutofit/>
          </a:bodyPr>
          <a:lstStyle/>
          <a:p>
            <a:r>
              <a:rPr lang="en-US" sz="3200" err="1">
                <a:solidFill>
                  <a:srgbClr val="002060"/>
                </a:solidFill>
              </a:rPr>
              <a:t>Pokazatelji</a:t>
            </a:r>
            <a:endParaRPr lang="en-US" sz="3200">
              <a:solidFill>
                <a:srgbClr val="002060"/>
              </a:solidFill>
            </a:endParaRPr>
          </a:p>
        </p:txBody>
      </p:sp>
      <p:graphicFrame>
        <p:nvGraphicFramePr>
          <p:cNvPr id="5" name="Content Placeholder 2">
            <a:extLst>
              <a:ext uri="{FF2B5EF4-FFF2-40B4-BE49-F238E27FC236}">
                <a16:creationId xmlns:a16="http://schemas.microsoft.com/office/drawing/2014/main" id="{659FE06A-F465-7631-0957-B3764427B990}"/>
              </a:ext>
            </a:extLst>
          </p:cNvPr>
          <p:cNvGraphicFramePr>
            <a:graphicFrameLocks noGrp="1"/>
          </p:cNvGraphicFramePr>
          <p:nvPr>
            <p:ph idx="1"/>
            <p:extLst>
              <p:ext uri="{D42A27DB-BD31-4B8C-83A1-F6EECF244321}">
                <p14:modId xmlns:p14="http://schemas.microsoft.com/office/powerpoint/2010/main" val="967513775"/>
              </p:ext>
            </p:extLst>
          </p:nvPr>
        </p:nvGraphicFramePr>
        <p:xfrm>
          <a:off x="1249681" y="1076960"/>
          <a:ext cx="10576560" cy="5496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7498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B4A3C08-097E-47A6-8E07-0A35AD995864}">
  <we:reference id="wa104379997" version="3.0.0.0" store="en-GB" storeType="OMEX"/>
  <we:alternateReferences>
    <we:reference id="WA104379997" version="3.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3e3f85c-af63-4dfa-82c7-2a060ca3988d">
      <Terms xmlns="http://schemas.microsoft.com/office/infopath/2007/PartnerControls"/>
    </lcf76f155ced4ddcb4097134ff3c332f>
    <TaxCatchAll xmlns="e9d4776e-04b5-4f5d-92bb-78048914213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7B705A083392419352FFE3AE7201EE" ma:contentTypeVersion="15" ma:contentTypeDescription="Create a new document." ma:contentTypeScope="" ma:versionID="539a6c3a63228046f0c602b4659d5643">
  <xsd:schema xmlns:xsd="http://www.w3.org/2001/XMLSchema" xmlns:xs="http://www.w3.org/2001/XMLSchema" xmlns:p="http://schemas.microsoft.com/office/2006/metadata/properties" xmlns:ns2="c3e3f85c-af63-4dfa-82c7-2a060ca3988d" xmlns:ns3="e9d4776e-04b5-4f5d-92bb-78048914213b" targetNamespace="http://schemas.microsoft.com/office/2006/metadata/properties" ma:root="true" ma:fieldsID="a8ab58499897142b7deec8b3fcd2d37a" ns2:_="" ns3:_="">
    <xsd:import namespace="c3e3f85c-af63-4dfa-82c7-2a060ca3988d"/>
    <xsd:import namespace="e9d4776e-04b5-4f5d-92bb-78048914213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3f85c-af63-4dfa-82c7-2a060ca398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608d627-829f-4c60-a247-a46e3095a55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d4776e-04b5-4f5d-92bb-78048914213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eed6711-76af-4e96-83b2-136226e5ce4b}" ma:internalName="TaxCatchAll" ma:showField="CatchAllData" ma:web="e9d4776e-04b5-4f5d-92bb-78048914213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1B6A1D-37DF-4F5E-9DE7-51D3DE0A26EF}">
  <ds:schemaRefs>
    <ds:schemaRef ds:uri="http://schemas.microsoft.com/sharepoint/v3/contenttype/forms"/>
  </ds:schemaRefs>
</ds:datastoreItem>
</file>

<file path=customXml/itemProps2.xml><?xml version="1.0" encoding="utf-8"?>
<ds:datastoreItem xmlns:ds="http://schemas.openxmlformats.org/officeDocument/2006/customXml" ds:itemID="{7DC49A70-13BE-4537-B062-3E186B42EEC6}">
  <ds:schemaRefs>
    <ds:schemaRef ds:uri="c3e3f85c-af63-4dfa-82c7-2a060ca3988d"/>
    <ds:schemaRef ds:uri="e9d4776e-04b5-4f5d-92bb-78048914213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1162408-360A-4225-8319-B35C666786A5}"/>
</file>

<file path=docProps/app.xml><?xml version="1.0" encoding="utf-8"?>
<Properties xmlns="http://schemas.openxmlformats.org/officeDocument/2006/extended-properties" xmlns:vt="http://schemas.openxmlformats.org/officeDocument/2006/docPropsVTypes">
  <Template/>
  <TotalTime>680</TotalTime>
  <Words>4380</Words>
  <Application>Microsoft Office PowerPoint</Application>
  <PresentationFormat>Widescreen</PresentationFormat>
  <Paragraphs>396</Paragraphs>
  <Slides>39</Slides>
  <Notes>37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39</vt:i4>
      </vt:variant>
    </vt:vector>
  </HeadingPairs>
  <TitlesOfParts>
    <vt:vector size="54" baseType="lpstr">
      <vt:lpstr>MS PGothic</vt:lpstr>
      <vt:lpstr>Yu Mincho</vt:lpstr>
      <vt:lpstr>Aptos</vt:lpstr>
      <vt:lpstr>Aptos Display</vt:lpstr>
      <vt:lpstr>Arial</vt:lpstr>
      <vt:lpstr>Calibri</vt:lpstr>
      <vt:lpstr>Calibri Light</vt:lpstr>
      <vt:lpstr>Century Gothic</vt:lpstr>
      <vt:lpstr>Neo Sans</vt:lpstr>
      <vt:lpstr>Times New Roman</vt:lpstr>
      <vt:lpstr>VladaRHSans Bld</vt:lpstr>
      <vt:lpstr>VladaRHSans Reg</vt:lpstr>
      <vt:lpstr>Wingdings</vt:lpstr>
      <vt:lpstr>Office Theme</vt:lpstr>
      <vt:lpstr>Custom Design</vt:lpstr>
      <vt:lpstr>Inovacije novoosnovanih MSP-ova (referentni broj: PK.1.1.08.) </vt:lpstr>
      <vt:lpstr>Raspored radionice </vt:lpstr>
      <vt:lpstr>Inovacije novoosnovanih MSP-ova  PKK 2021.-2027. </vt:lpstr>
      <vt:lpstr>Strateški i zakonodavni okvir</vt:lpstr>
      <vt:lpstr>Strategija pametne specijalizacije</vt:lpstr>
      <vt:lpstr>PowerPoint Presentation</vt:lpstr>
      <vt:lpstr>Predmet i svrha Poziva </vt:lpstr>
      <vt:lpstr>PowerPoint Presentation</vt:lpstr>
      <vt:lpstr>Pokazatelji</vt:lpstr>
      <vt:lpstr>Prihvatljivi prijavitelji</vt:lpstr>
      <vt:lpstr>Prihvatljivi prijavitelji</vt:lpstr>
      <vt:lpstr>Tko ne može sudjelovati?</vt:lpstr>
      <vt:lpstr>Neprihvatljivi sektori/djelatnosti</vt:lpstr>
      <vt:lpstr>Prihvatljive aktivnosti projekta </vt:lpstr>
      <vt:lpstr>Prihvatljive aktivnosti projekta </vt:lpstr>
      <vt:lpstr>Prihvatljive kategorije troškova</vt:lpstr>
      <vt:lpstr>Troškovi plaća osoblja</vt:lpstr>
      <vt:lpstr>Prihvatljivost projekta</vt:lpstr>
      <vt:lpstr>Prihvatljivost projekta</vt:lpstr>
      <vt:lpstr>Prihvatljivost projekta</vt:lpstr>
      <vt:lpstr>Neprihvatljivi troškovi</vt:lpstr>
      <vt:lpstr>PowerPoint Presentation</vt:lpstr>
      <vt:lpstr>PowerPoint Presentation</vt:lpstr>
      <vt:lpstr>Obvezna dokumentacija </vt:lpstr>
      <vt:lpstr> Postupak dodjele </vt:lpstr>
      <vt:lpstr>PowerPoint Presentation</vt:lpstr>
      <vt:lpstr>PowerPoint Presentation</vt:lpstr>
      <vt:lpstr>PowerPoint Presentation</vt:lpstr>
      <vt:lpstr> Odluka o financiranju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Inovacijski vaučeri za msp-ove</dc:title>
  <dc:creator>Iva Bujger</dc:creator>
  <cp:lastModifiedBy>Iva Bujger</cp:lastModifiedBy>
  <cp:revision>4</cp:revision>
  <dcterms:created xsi:type="dcterms:W3CDTF">2024-05-09T06:16:18Z</dcterms:created>
  <dcterms:modified xsi:type="dcterms:W3CDTF">2025-03-04T12:37:05Z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0x0101003E7B705A083392419352FFE3AE7201EE</vt:lpwstr>
  </property>
  <property fmtid="{D5CDD505-2E9C-101B-9397-08002B2CF9AE}" pid="3" name="MediaServiceImageTags">
    <vt:lpwstr/>
  </property>
</Properties>
</file>